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411" r:id="rId6"/>
    <p:sldId id="297" r:id="rId7"/>
    <p:sldId id="396" r:id="rId8"/>
    <p:sldId id="360" r:id="rId9"/>
    <p:sldId id="373" r:id="rId10"/>
    <p:sldId id="402" r:id="rId11"/>
    <p:sldId id="41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660"/>
  </p:normalViewPr>
  <p:slideViewPr>
    <p:cSldViewPr snapToGrid="0">
      <p:cViewPr varScale="1">
        <p:scale>
          <a:sx n="66" d="100"/>
          <a:sy n="66" d="100"/>
        </p:scale>
        <p:origin x="23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F7EAAACE-4343-4859-B468-64AE5A8AC74D}"/>
    <pc:docChg chg="custSel modSld">
      <pc:chgData name="John Adams" userId="1143faee-bb16-416e-8056-0ed4c730fe93" providerId="ADAL" clId="{F7EAAACE-4343-4859-B468-64AE5A8AC74D}" dt="2025-03-04T13:29:41.542" v="1289" actId="20577"/>
      <pc:docMkLst>
        <pc:docMk/>
      </pc:docMkLst>
      <pc:sldChg chg="addSp delSp modSp mod">
        <pc:chgData name="John Adams" userId="1143faee-bb16-416e-8056-0ed4c730fe93" providerId="ADAL" clId="{F7EAAACE-4343-4859-B468-64AE5A8AC74D}" dt="2025-03-04T13:29:41.542" v="1289" actId="20577"/>
        <pc:sldMkLst>
          <pc:docMk/>
          <pc:sldMk cId="3950083080" sldId="373"/>
        </pc:sldMkLst>
        <pc:spChg chg="mod">
          <ac:chgData name="John Adams" userId="1143faee-bb16-416e-8056-0ed4c730fe93" providerId="ADAL" clId="{F7EAAACE-4343-4859-B468-64AE5A8AC74D}" dt="2025-03-04T13:29:41.542" v="1289" actId="20577"/>
          <ac:spMkLst>
            <pc:docMk/>
            <pc:sldMk cId="3950083080" sldId="373"/>
            <ac:spMk id="2" creationId="{7920DA52-60C3-4862-B51D-C475A068156E}"/>
          </ac:spMkLst>
        </pc:spChg>
        <pc:spChg chg="mod">
          <ac:chgData name="John Adams" userId="1143faee-bb16-416e-8056-0ed4c730fe93" providerId="ADAL" clId="{F7EAAACE-4343-4859-B468-64AE5A8AC74D}" dt="2025-03-04T13:20:12.351" v="573" actId="20577"/>
          <ac:spMkLst>
            <pc:docMk/>
            <pc:sldMk cId="3950083080" sldId="373"/>
            <ac:spMk id="8" creationId="{00000000-0000-0000-0000-000000000000}"/>
          </ac:spMkLst>
        </pc:spChg>
        <pc:picChg chg="del">
          <ac:chgData name="John Adams" userId="1143faee-bb16-416e-8056-0ed4c730fe93" providerId="ADAL" clId="{F7EAAACE-4343-4859-B468-64AE5A8AC74D}" dt="2025-03-04T13:20:15.011" v="574" actId="478"/>
          <ac:picMkLst>
            <pc:docMk/>
            <pc:sldMk cId="3950083080" sldId="373"/>
            <ac:picMk id="4" creationId="{BCC2FFFF-EC5A-0C16-413D-D073F47E539D}"/>
          </ac:picMkLst>
        </pc:picChg>
        <pc:picChg chg="add mod modCrop">
          <ac:chgData name="John Adams" userId="1143faee-bb16-416e-8056-0ed4c730fe93" providerId="ADAL" clId="{F7EAAACE-4343-4859-B468-64AE5A8AC74D}" dt="2025-03-04T13:21:11.793" v="580" actId="14100"/>
          <ac:picMkLst>
            <pc:docMk/>
            <pc:sldMk cId="3950083080" sldId="373"/>
            <ac:picMk id="5" creationId="{FF9B9DF1-AAFF-3D60-76A1-DBE9EB6A32C2}"/>
          </ac:picMkLst>
        </pc:picChg>
      </pc:sldChg>
      <pc:sldChg chg="addSp delSp modSp mod">
        <pc:chgData name="John Adams" userId="1143faee-bb16-416e-8056-0ed4c730fe93" providerId="ADAL" clId="{F7EAAACE-4343-4859-B468-64AE5A8AC74D}" dt="2025-03-04T13:18:59.842" v="518" actId="18131"/>
        <pc:sldMkLst>
          <pc:docMk/>
          <pc:sldMk cId="1884301607" sldId="402"/>
        </pc:sldMkLst>
        <pc:spChg chg="mod">
          <ac:chgData name="John Adams" userId="1143faee-bb16-416e-8056-0ed4c730fe93" providerId="ADAL" clId="{F7EAAACE-4343-4859-B468-64AE5A8AC74D}" dt="2025-03-04T13:16:51.342" v="512" actId="20577"/>
          <ac:spMkLst>
            <pc:docMk/>
            <pc:sldMk cId="1884301607" sldId="402"/>
            <ac:spMk id="7" creationId="{1D60F796-3A2E-1399-7B46-B0AF45C3F469}"/>
          </ac:spMkLst>
        </pc:spChg>
        <pc:picChg chg="del">
          <ac:chgData name="John Adams" userId="1143faee-bb16-416e-8056-0ed4c730fe93" providerId="ADAL" clId="{F7EAAACE-4343-4859-B468-64AE5A8AC74D}" dt="2025-03-04T13:09:35.509" v="16" actId="478"/>
          <ac:picMkLst>
            <pc:docMk/>
            <pc:sldMk cId="1884301607" sldId="402"/>
            <ac:picMk id="8" creationId="{6CD098E1-5C6E-BEFD-8C26-C60BF462FF22}"/>
          </ac:picMkLst>
        </pc:picChg>
        <pc:picChg chg="add mod modCrop">
          <ac:chgData name="John Adams" userId="1143faee-bb16-416e-8056-0ed4c730fe93" providerId="ADAL" clId="{F7EAAACE-4343-4859-B468-64AE5A8AC74D}" dt="2025-03-04T13:18:59.842" v="518" actId="18131"/>
          <ac:picMkLst>
            <pc:docMk/>
            <pc:sldMk cId="1884301607" sldId="402"/>
            <ac:picMk id="9" creationId="{6CB955A9-8B93-3FC2-769F-F0F12AA8462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12/03/2025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12/03/2025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March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Forgiveness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Seeking reconciliation—or atonement? - Montreal Dio">
            <a:extLst>
              <a:ext uri="{FF2B5EF4-FFF2-40B4-BE49-F238E27FC236}">
                <a16:creationId xmlns:a16="http://schemas.microsoft.com/office/drawing/2014/main" id="{370B914B-7D20-294E-A8D7-3EC6DABE54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551" y="1750823"/>
            <a:ext cx="5841599" cy="341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41C6-F3F5-4486-20C8-6554C96CDDE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CB7DA63-7B2F-5124-137B-578C0A310DCC}"/>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a:extLst>
              <a:ext uri="{FF2B5EF4-FFF2-40B4-BE49-F238E27FC236}">
                <a16:creationId xmlns:a16="http://schemas.microsoft.com/office/drawing/2014/main" id="{0C1DB3B4-F871-3F63-3887-EA27A6696C07}"/>
              </a:ext>
            </a:extLst>
          </p:cNvPr>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Trying to forgive like God does</a:t>
            </a:r>
          </a:p>
        </p:txBody>
      </p:sp>
      <p:sp>
        <p:nvSpPr>
          <p:cNvPr id="3" name="Rectangle 2">
            <a:extLst>
              <a:ext uri="{FF2B5EF4-FFF2-40B4-BE49-F238E27FC236}">
                <a16:creationId xmlns:a16="http://schemas.microsoft.com/office/drawing/2014/main" id="{86474780-D29A-BA9B-DE86-5AFFDA1B9640}"/>
              </a:ext>
            </a:extLst>
          </p:cNvPr>
          <p:cNvSpPr/>
          <p:nvPr/>
        </p:nvSpPr>
        <p:spPr>
          <a:xfrm>
            <a:off x="452438" y="2499935"/>
            <a:ext cx="6405562" cy="3354765"/>
          </a:xfrm>
          <a:prstGeom prst="rect">
            <a:avLst/>
          </a:prstGeom>
        </p:spPr>
        <p:txBody>
          <a:bodyPr wrap="square">
            <a:spAutoFit/>
          </a:bodyPr>
          <a:lstStyle/>
          <a:p>
            <a:pPr algn="ctr"/>
            <a:r>
              <a:rPr lang="en-US" sz="4400" i="0" dirty="0">
                <a:effectLst/>
                <a:latin typeface="Garamond" panose="02020404030301010803" pitchFamily="18" charset="0"/>
              </a:rPr>
              <a:t>“The first step to loving and forgiving as God does is to recognize that we cannot do it apart from Christ.”</a:t>
            </a:r>
          </a:p>
          <a:p>
            <a:pPr algn="ctr"/>
            <a:r>
              <a:rPr lang="en-US" sz="3600" dirty="0">
                <a:solidFill>
                  <a:srgbClr val="212544"/>
                </a:solidFill>
                <a:latin typeface="Garamond" panose="02020404030301010803" pitchFamily="18" charset="0"/>
              </a:rPr>
              <a:t>                                                         </a:t>
            </a:r>
            <a:endParaRPr lang="en-GB" sz="5000" dirty="0">
              <a:latin typeface="Garamond" panose="02020404030301010803" pitchFamily="18" charset="0"/>
            </a:endParaRPr>
          </a:p>
        </p:txBody>
      </p:sp>
      <p:pic>
        <p:nvPicPr>
          <p:cNvPr id="7" name="Content Placeholder 4">
            <a:extLst>
              <a:ext uri="{FF2B5EF4-FFF2-40B4-BE49-F238E27FC236}">
                <a16:creationId xmlns:a16="http://schemas.microsoft.com/office/drawing/2014/main" id="{89D38914-B9E6-65F2-C321-3EF5C2EFB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2" descr="PositiveVibes - Forgive You">
            <a:extLst>
              <a:ext uri="{FF2B5EF4-FFF2-40B4-BE49-F238E27FC236}">
                <a16:creationId xmlns:a16="http://schemas.microsoft.com/office/drawing/2014/main" id="{897BC1AD-ACCF-C435-B7BA-B061C1F58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911" y="2353417"/>
            <a:ext cx="4322826" cy="324212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06825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236316" y="2217246"/>
            <a:ext cx="5955684" cy="3284104"/>
          </a:xfrm>
          <a:prstGeom prst="rect">
            <a:avLst/>
          </a:prstGeom>
        </p:spPr>
        <p:txBody>
          <a:bodyPr wrap="square">
            <a:spAutoFit/>
          </a:bodyPr>
          <a:lstStyle/>
          <a:p>
            <a:pPr algn="ctr"/>
            <a:r>
              <a:rPr lang="en-US" sz="2000" b="1" i="0" dirty="0">
                <a:solidFill>
                  <a:srgbClr val="FF0000"/>
                </a:solidFill>
                <a:effectLst/>
                <a:latin typeface="Garamond" panose="02020404030301010803" pitchFamily="18" charset="0"/>
              </a:rPr>
              <a:t> 4</a:t>
            </a:r>
            <a:r>
              <a:rPr lang="en-US" sz="2000" b="1" i="0" baseline="30000" dirty="0">
                <a:solidFill>
                  <a:srgbClr val="FF0000"/>
                </a:solidFill>
                <a:effectLst/>
                <a:latin typeface="Garamond" panose="02020404030301010803" pitchFamily="18" charset="0"/>
              </a:rPr>
              <a:t>th</a:t>
            </a:r>
            <a:r>
              <a:rPr lang="en-US" sz="2000" b="1" i="0" dirty="0">
                <a:solidFill>
                  <a:srgbClr val="FF0000"/>
                </a:solidFill>
                <a:effectLst/>
                <a:latin typeface="Garamond" panose="02020404030301010803" pitchFamily="18" charset="0"/>
              </a:rPr>
              <a:t> SUNDAY OF LENT                                       </a:t>
            </a:r>
            <a:r>
              <a:rPr lang="en-GB" sz="3600" b="1" dirty="0">
                <a:latin typeface="Garamond" panose="02020404030301010803" pitchFamily="18" charset="0"/>
              </a:rPr>
              <a:t>30</a:t>
            </a:r>
            <a:r>
              <a:rPr lang="en-GB" sz="3600" b="1" baseline="30000" dirty="0">
                <a:latin typeface="Garamond" panose="02020404030301010803" pitchFamily="18" charset="0"/>
              </a:rPr>
              <a:t>th</a:t>
            </a:r>
            <a:r>
              <a:rPr lang="en-GB" sz="3600" b="1" dirty="0">
                <a:latin typeface="Garamond" panose="02020404030301010803" pitchFamily="18" charset="0"/>
              </a:rPr>
              <a:t> March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Luke,       </a:t>
            </a:r>
          </a:p>
          <a:p>
            <a:pPr algn="ctr"/>
            <a:r>
              <a:rPr lang="en-GB" sz="3200" dirty="0">
                <a:latin typeface="Garamond" panose="02020404030301010803" pitchFamily="18" charset="0"/>
              </a:rPr>
              <a:t>we hear the words :</a:t>
            </a: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500" dirty="0">
                <a:latin typeface="Garamond" panose="02020404030301010803" pitchFamily="18" charset="0"/>
              </a:rPr>
              <a:t>                                              </a:t>
            </a:r>
          </a:p>
          <a:p>
            <a:pPr algn="ctr">
              <a:lnSpc>
                <a:spcPct val="107000"/>
              </a:lnSpc>
              <a:spcAft>
                <a:spcPts val="800"/>
              </a:spcAft>
            </a:pPr>
            <a:r>
              <a:rPr lang="en-GB" sz="3200" dirty="0">
                <a:latin typeface="Garamond" panose="02020404030301010803" pitchFamily="18" charset="0"/>
              </a:rPr>
              <a:t>  “</a:t>
            </a:r>
            <a:r>
              <a:rPr lang="en-GB" sz="3200" dirty="0">
                <a:effectLst/>
                <a:latin typeface="Garamond" panose="02020404030301010803" pitchFamily="18" charset="0"/>
                <a:ea typeface="Calibri" panose="020F0502020204030204" pitchFamily="34" charset="0"/>
                <a:cs typeface="Times New Roman" panose="02020603050405020304" pitchFamily="18" charset="0"/>
              </a:rPr>
              <a:t>You are always with me,            and all I have is yours.”</a:t>
            </a:r>
            <a:endParaRPr lang="en-GB" sz="32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5" name="Picture 4">
            <a:extLst>
              <a:ext uri="{FF2B5EF4-FFF2-40B4-BE49-F238E27FC236}">
                <a16:creationId xmlns:a16="http://schemas.microsoft.com/office/drawing/2014/main" id="{36621C33-8E86-0AB9-FC27-665A154C70F8}"/>
              </a:ext>
            </a:extLst>
          </p:cNvPr>
          <p:cNvPicPr>
            <a:picLocks noChangeAspect="1"/>
          </p:cNvPicPr>
          <p:nvPr/>
        </p:nvPicPr>
        <p:blipFill>
          <a:blip r:embed="rId3"/>
          <a:srcRect l="12381" t="2589" r="14595"/>
          <a:stretch/>
        </p:blipFill>
        <p:spPr>
          <a:xfrm>
            <a:off x="653143" y="2260599"/>
            <a:ext cx="6414407" cy="4225396"/>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6238875" y="1976137"/>
            <a:ext cx="5539012" cy="4547142"/>
          </a:xfrm>
          <a:prstGeom prst="rect">
            <a:avLst/>
          </a:prstGeom>
        </p:spPr>
        <p:txBody>
          <a:bodyPr wrap="square">
            <a:spAutoFit/>
          </a:bodyPr>
          <a:lstStyle/>
          <a:p>
            <a:pPr algn="ctr"/>
            <a:endParaRPr lang="en-GB" sz="1200" b="1" dirty="0">
              <a:latin typeface="Garamond" panose="02020404030301010803" pitchFamily="18" charset="0"/>
            </a:endParaRPr>
          </a:p>
          <a:p>
            <a:pPr algn="ctr">
              <a:lnSpc>
                <a:spcPct val="107000"/>
              </a:lnSpc>
              <a:spcAft>
                <a:spcPts val="800"/>
              </a:spcAft>
            </a:pPr>
            <a:r>
              <a:rPr lang="en-GB" sz="4400" dirty="0">
                <a:effectLst/>
                <a:latin typeface="Garamond" panose="02020404030301010803" pitchFamily="18" charset="0"/>
                <a:ea typeface="Calibri" panose="020F0502020204030204" pitchFamily="34" charset="0"/>
                <a:cs typeface="Times New Roman" panose="02020603050405020304" pitchFamily="18" charset="0"/>
              </a:rPr>
              <a:t>CHRIST BE                   IN ALL THE EARS THAT HEAR ME SPEAK.</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endParaRPr lang="en-US" sz="1050" dirty="0">
              <a:latin typeface="Garamond" panose="02020404030301010803" pitchFamily="18" charset="0"/>
            </a:endParaRPr>
          </a:p>
          <a:p>
            <a:pPr marL="342900" indent="-342900" algn="ctr" fontAlgn="base">
              <a:buFontTx/>
              <a:buChar char="-"/>
            </a:pPr>
            <a:r>
              <a:rPr lang="en-US" sz="2400" i="1" dirty="0">
                <a:latin typeface="Garamond" panose="02020404030301010803" pitchFamily="18" charset="0"/>
              </a:rPr>
              <a:t>From the prayer known as </a:t>
            </a:r>
          </a:p>
          <a:p>
            <a:pPr algn="ctr" fontAlgn="base"/>
            <a:r>
              <a:rPr lang="en-US" sz="2400" i="1" dirty="0">
                <a:latin typeface="Garamond" panose="02020404030301010803" pitchFamily="18" charset="0"/>
              </a:rPr>
              <a:t>      St Patrick’s Breastplate, </a:t>
            </a:r>
          </a:p>
          <a:p>
            <a:pPr algn="ctr" fontAlgn="base"/>
            <a:r>
              <a:rPr lang="en-US" sz="2400" i="1" dirty="0">
                <a:latin typeface="Garamond" panose="02020404030301010803" pitchFamily="18" charset="0"/>
              </a:rPr>
              <a:t>       5</a:t>
            </a:r>
            <a:r>
              <a:rPr lang="en-US" sz="2400" i="1" baseline="30000" dirty="0">
                <a:latin typeface="Garamond" panose="02020404030301010803" pitchFamily="18" charset="0"/>
              </a:rPr>
              <a:t>th</a:t>
            </a:r>
            <a:r>
              <a:rPr lang="en-US" sz="2400" i="1" dirty="0">
                <a:latin typeface="Garamond" panose="02020404030301010803" pitchFamily="18" charset="0"/>
              </a:rPr>
              <a:t> Century</a:t>
            </a:r>
            <a:endParaRPr lang="en-GB" sz="2400" i="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3" name="Picture 2" descr="Listening and talking on the Synodal path - Diocese of Westminster">
            <a:extLst>
              <a:ext uri="{FF2B5EF4-FFF2-40B4-BE49-F238E27FC236}">
                <a16:creationId xmlns:a16="http://schemas.microsoft.com/office/drawing/2014/main" id="{88FFE64A-DE3B-E3A7-EF07-E34AC9106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17" y="2219325"/>
            <a:ext cx="5591907" cy="4447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955216" y="2756978"/>
            <a:ext cx="7122290" cy="2119170"/>
          </a:xfrm>
          <a:prstGeom prst="rect">
            <a:avLst/>
          </a:prstGeom>
          <a:noFill/>
        </p:spPr>
        <p:txBody>
          <a:bodyPr wrap="square" rtlCol="0">
            <a:spAutoFit/>
          </a:bodyPr>
          <a:lstStyle/>
          <a:p>
            <a:pPr algn="ctr">
              <a:lnSpc>
                <a:spcPct val="107000"/>
              </a:lnSpc>
              <a:spcAft>
                <a:spcPts val="800"/>
              </a:spcAft>
              <a:buClr>
                <a:srgbClr val="212121"/>
              </a:buClr>
            </a:pPr>
            <a:r>
              <a:rPr lang="en-GB" sz="7200" dirty="0">
                <a:latin typeface="Garamond" panose="02020404030301010803" pitchFamily="18" charset="0"/>
              </a:rPr>
              <a:t>“</a:t>
            </a:r>
            <a:r>
              <a:rPr lang="en-GB" sz="7200" dirty="0">
                <a:effectLst/>
                <a:latin typeface="Garamond" panose="02020404030301010803" pitchFamily="18" charset="0"/>
                <a:ea typeface="Calibri" panose="020F0502020204030204" pitchFamily="34" charset="0"/>
                <a:cs typeface="Times New Roman" panose="02020603050405020304" pitchFamily="18" charset="0"/>
              </a:rPr>
              <a:t>Forgive always.”</a:t>
            </a:r>
          </a:p>
          <a:p>
            <a:pPr algn="ctr"/>
            <a:r>
              <a:rPr lang="en-GB" sz="1600" dirty="0">
                <a:latin typeface="Garamond" panose="02020404030301010803" pitchFamily="18" charset="0"/>
              </a:rPr>
              <a:t> </a:t>
            </a:r>
          </a:p>
          <a:p>
            <a:pPr algn="ct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52436" y="239256"/>
            <a:ext cx="11382073" cy="152488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 St Francis of Paola : 2</a:t>
            </a:r>
            <a:r>
              <a:rPr lang="en-GB" altLang="en-US" sz="6600" baseline="30000" dirty="0">
                <a:solidFill>
                  <a:schemeClr val="accent1">
                    <a:lumMod val="75000"/>
                  </a:schemeClr>
                </a:solidFill>
                <a:latin typeface="Garamond" panose="02020404030301010803" pitchFamily="18" charset="0"/>
              </a:rPr>
              <a:t>nd</a:t>
            </a:r>
            <a:r>
              <a:rPr lang="en-GB" altLang="en-US" sz="6600" dirty="0">
                <a:solidFill>
                  <a:schemeClr val="accent1">
                    <a:lumMod val="75000"/>
                  </a:schemeClr>
                </a:solidFill>
                <a:latin typeface="Garamond" panose="02020404030301010803" pitchFamily="18" charset="0"/>
              </a:rPr>
              <a:t> April ~</a:t>
            </a:r>
            <a:endParaRPr lang="en-GB" sz="6600" dirty="0">
              <a:solidFill>
                <a:schemeClr val="accent1">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2" name="TextBox 1">
            <a:extLst>
              <a:ext uri="{FF2B5EF4-FFF2-40B4-BE49-F238E27FC236}">
                <a16:creationId xmlns:a16="http://schemas.microsoft.com/office/drawing/2014/main" id="{7920DA52-60C3-4862-B51D-C475A068156E}"/>
              </a:ext>
            </a:extLst>
          </p:cNvPr>
          <p:cNvSpPr txBox="1"/>
          <p:nvPr/>
        </p:nvSpPr>
        <p:spPr>
          <a:xfrm>
            <a:off x="3617005" y="1948401"/>
            <a:ext cx="8338456" cy="4401205"/>
          </a:xfrm>
          <a:prstGeom prst="rect">
            <a:avLst/>
          </a:prstGeom>
          <a:noFill/>
        </p:spPr>
        <p:txBody>
          <a:bodyPr wrap="square" rtlCol="0">
            <a:spAutoFit/>
          </a:bodyPr>
          <a:lstStyle/>
          <a:p>
            <a:pPr algn="just"/>
            <a:r>
              <a:rPr lang="en-US" sz="2800" dirty="0">
                <a:solidFill>
                  <a:srgbClr val="000000"/>
                </a:solidFill>
                <a:latin typeface="Garamond" panose="02020404030301010803" pitchFamily="18" charset="0"/>
              </a:rPr>
              <a:t>St Francis (1416-1507) was a Franciscan friar from the town of Paola in Calabria, Italy.  As a boy, he lived for a year in a Franciscan convent and then, at the age of 15 but with his parents’ permission, went to live as a hermit in a cave for six years.  He was joined by others and eventually founded the Order of Minims, “the least of the faithful”;  he went on to found other religious communities. From 1483 he lived in France </a:t>
            </a:r>
            <a:r>
              <a:rPr lang="en-US" sz="2800">
                <a:solidFill>
                  <a:srgbClr val="000000"/>
                </a:solidFill>
                <a:latin typeface="Garamond" panose="02020404030301010803" pitchFamily="18" charset="0"/>
              </a:rPr>
              <a:t>as adviser to the king. </a:t>
            </a:r>
            <a:r>
              <a:rPr lang="en-US" sz="2800" dirty="0">
                <a:latin typeface="Garamond" panose="02020404030301010803" pitchFamily="18" charset="0"/>
              </a:rPr>
              <a:t/>
            </a:r>
            <a:br>
              <a:rPr lang="en-US" sz="2800" dirty="0">
                <a:latin typeface="Garamond" panose="02020404030301010803" pitchFamily="18" charset="0"/>
              </a:rPr>
            </a:br>
            <a:r>
              <a:rPr lang="en-US" sz="2800" b="0" i="0" dirty="0">
                <a:solidFill>
                  <a:srgbClr val="000000"/>
                </a:solidFill>
                <a:effectLst/>
                <a:latin typeface="Garamond" panose="02020404030301010803" pitchFamily="18" charset="0"/>
              </a:rPr>
              <a:t>The picture shows a ‘</a:t>
            </a:r>
            <a:r>
              <a:rPr lang="en-US" sz="2800" b="0" i="0" dirty="0" err="1">
                <a:solidFill>
                  <a:srgbClr val="000000"/>
                </a:solidFill>
                <a:effectLst/>
                <a:latin typeface="Garamond" panose="02020404030301010803" pitchFamily="18" charset="0"/>
              </a:rPr>
              <a:t>Nzuddha</a:t>
            </a:r>
            <a:r>
              <a:rPr lang="en-US" sz="2800" dirty="0">
                <a:solidFill>
                  <a:srgbClr val="000000"/>
                </a:solidFill>
                <a:latin typeface="Garamond" panose="02020404030301010803" pitchFamily="18" charset="0"/>
              </a:rPr>
              <a:t>, a typical Calabrian honey cake, baked in the image of St Francis for his feast day.</a:t>
            </a:r>
            <a:endParaRPr lang="en-GB" dirty="0"/>
          </a:p>
        </p:txBody>
      </p:sp>
      <p:pic>
        <p:nvPicPr>
          <p:cNvPr id="5" name="Picture 4">
            <a:extLst>
              <a:ext uri="{FF2B5EF4-FFF2-40B4-BE49-F238E27FC236}">
                <a16:creationId xmlns:a16="http://schemas.microsoft.com/office/drawing/2014/main" id="{FF9B9DF1-AAFF-3D60-76A1-DBE9EB6A32C2}"/>
              </a:ext>
            </a:extLst>
          </p:cNvPr>
          <p:cNvPicPr>
            <a:picLocks noChangeAspect="1"/>
          </p:cNvPicPr>
          <p:nvPr/>
        </p:nvPicPr>
        <p:blipFill>
          <a:blip r:embed="rId3"/>
          <a:srcRect t="1301" b="1808"/>
          <a:stretch/>
        </p:blipFill>
        <p:spPr>
          <a:xfrm>
            <a:off x="552436" y="1948401"/>
            <a:ext cx="2890560" cy="4730082"/>
          </a:xfrm>
          <a:prstGeom prst="rect">
            <a:avLst/>
          </a:prstGeom>
        </p:spPr>
      </p:pic>
    </p:spTree>
    <p:extLst>
      <p:ext uri="{BB962C8B-B14F-4D97-AF65-F5344CB8AC3E}">
        <p14:creationId xmlns:p14="http://schemas.microsoft.com/office/powerpoint/2010/main" val="39500830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5</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Byzantine Rite</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4282750" y="1745186"/>
            <a:ext cx="7533429" cy="3477875"/>
          </a:xfrm>
          <a:prstGeom prst="rect">
            <a:avLst/>
          </a:prstGeom>
          <a:noFill/>
        </p:spPr>
        <p:txBody>
          <a:bodyPr wrap="square" rtlCol="0">
            <a:spAutoFit/>
          </a:bodyPr>
          <a:lstStyle/>
          <a:p>
            <a:pPr algn="ctr"/>
            <a:r>
              <a:rPr lang="en-GB" sz="2400" b="1" dirty="0">
                <a:latin typeface="Garamond" panose="02020404030301010803" pitchFamily="18" charset="0"/>
              </a:rPr>
              <a:t>THE BULGARIAN GREEK CATHOLIC CHURCH</a:t>
            </a:r>
          </a:p>
          <a:p>
            <a:pPr algn="ctr"/>
            <a:endParaRPr lang="en-GB" sz="400" b="1" dirty="0">
              <a:solidFill>
                <a:srgbClr val="FF0000"/>
              </a:solidFill>
              <a:latin typeface="Garamond" panose="02020404030301010803" pitchFamily="18" charset="0"/>
            </a:endParaRPr>
          </a:p>
          <a:p>
            <a:pPr algn="just"/>
            <a:r>
              <a:rPr lang="en-US" sz="2400" dirty="0">
                <a:latin typeface="Garamond" panose="02020404030301010803" pitchFamily="18" charset="0"/>
              </a:rPr>
              <a:t>This Church uses the Byzantine liturgical rite in the Bulgarian language and in the Bulgarian Cyrillic alphabet.  It has one diocese : the Bulgarian Greek Catholic Eparchy of Sofia under Bishop (or Eparch) Christo </a:t>
            </a:r>
            <a:r>
              <a:rPr lang="en-US" sz="2400" dirty="0" err="1">
                <a:latin typeface="Garamond" panose="02020404030301010803" pitchFamily="18" charset="0"/>
              </a:rPr>
              <a:t>Proykov</a:t>
            </a:r>
            <a:r>
              <a:rPr lang="en-US" sz="2400" dirty="0">
                <a:latin typeface="Garamond" panose="02020404030301010803" pitchFamily="18" charset="0"/>
              </a:rPr>
              <a:t>.</a:t>
            </a:r>
          </a:p>
          <a:p>
            <a:pPr algn="just"/>
            <a:r>
              <a:rPr lang="en-US" sz="2400" dirty="0">
                <a:latin typeface="Garamond" panose="02020404030301010803" pitchFamily="18" charset="0"/>
              </a:rPr>
              <a:t>The eparchy was set up as an Apostolic Exarchate in 1926 with the help of Archbishop Angelo Roncalli, the future Pope John XXIII.  It has around 10,000 Catholics in 21 parishes, and Pope Francis made it a full eparchy in 2019.  </a:t>
            </a:r>
            <a:endParaRPr lang="en-GB" sz="2400" dirty="0">
              <a:latin typeface="Garamond" panose="02020404030301010803" pitchFamily="18" charset="0"/>
            </a:endParaRPr>
          </a:p>
        </p:txBody>
      </p:sp>
      <p:pic>
        <p:nvPicPr>
          <p:cNvPr id="9" name="Picture 8">
            <a:extLst>
              <a:ext uri="{FF2B5EF4-FFF2-40B4-BE49-F238E27FC236}">
                <a16:creationId xmlns:a16="http://schemas.microsoft.com/office/drawing/2014/main" id="{6CB955A9-8B93-3FC2-769F-F0F12AA8462E}"/>
              </a:ext>
            </a:extLst>
          </p:cNvPr>
          <p:cNvPicPr>
            <a:picLocks noChangeAspect="1"/>
          </p:cNvPicPr>
          <p:nvPr/>
        </p:nvPicPr>
        <p:blipFill>
          <a:blip r:embed="rId3"/>
          <a:srcRect l="9536" t="-472" r="6159" b="472"/>
          <a:stretch/>
        </p:blipFill>
        <p:spPr>
          <a:xfrm>
            <a:off x="239697" y="1745186"/>
            <a:ext cx="3959079" cy="3527831"/>
          </a:xfrm>
          <a:prstGeom prst="rect">
            <a:avLst/>
          </a:prstGeom>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2FF37-2EAC-2E5D-7EEE-EBE9E12CE97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D0DD464-CB2C-D687-226B-D3B16DD74C0E}"/>
              </a:ext>
            </a:extLst>
          </p:cNvPr>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March 2025</a:t>
            </a:r>
          </a:p>
        </p:txBody>
      </p:sp>
      <p:pic>
        <p:nvPicPr>
          <p:cNvPr id="4" name="Picture 3">
            <a:extLst>
              <a:ext uri="{FF2B5EF4-FFF2-40B4-BE49-F238E27FC236}">
                <a16:creationId xmlns:a16="http://schemas.microsoft.com/office/drawing/2014/main" id="{49F2198A-8EB2-B5B6-7009-656E1C1A2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71894D2B-F74E-07CB-E4CE-A392AA39D01D}"/>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A011A585-6F92-A1B9-C98E-C0A72050CEBD}"/>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61ED0A79-B69B-287A-89CA-763386923F58}"/>
              </a:ext>
            </a:extLst>
          </p:cNvPr>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Forgiveness ~</a:t>
            </a:r>
          </a:p>
        </p:txBody>
      </p:sp>
      <p:pic>
        <p:nvPicPr>
          <p:cNvPr id="2" name="Picture 1">
            <a:extLst>
              <a:ext uri="{FF2B5EF4-FFF2-40B4-BE49-F238E27FC236}">
                <a16:creationId xmlns:a16="http://schemas.microsoft.com/office/drawing/2014/main" id="{83E19B3C-4E05-9F45-2753-52866EAFDA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Seeking reconciliation—or atonement? - Montreal Dio">
            <a:extLst>
              <a:ext uri="{FF2B5EF4-FFF2-40B4-BE49-F238E27FC236}">
                <a16:creationId xmlns:a16="http://schemas.microsoft.com/office/drawing/2014/main" id="{6E7BCF6B-B2F7-65A1-48B1-874A4749A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551" y="1750823"/>
            <a:ext cx="5841599" cy="341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0135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5F0585-C9A4-4F37-BF45-19570350497D}">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6f78821-969e-443f-8b7e-99ce487fda93"/>
    <ds:schemaRef ds:uri="http://www.w3.org/XML/1998/namespace"/>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10837</TotalTime>
  <Words>387</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Rites of the Catholic Church # 5</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713</cp:revision>
  <dcterms:created xsi:type="dcterms:W3CDTF">2019-09-06T14:56:38Z</dcterms:created>
  <dcterms:modified xsi:type="dcterms:W3CDTF">2025-03-12T09:54:09Z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