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14" r:id="rId10"/>
    <p:sldId id="402" r:id="rId11"/>
    <p:sldId id="4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B241E-6C4E-4E67-BC77-8CC90EC3696D}" v="20" dt="2024-12-10T11:05:29.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12/02/2025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61015" y="2049107"/>
            <a:ext cx="4269962" cy="284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Forgiveness</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2531000-85C1-27F4-641E-EAD5440E4FE7}"/>
              </a:ext>
            </a:extLst>
          </p:cNvPr>
          <p:cNvSpPr txBox="1"/>
          <p:nvPr/>
        </p:nvSpPr>
        <p:spPr>
          <a:xfrm>
            <a:off x="2858947" y="1653469"/>
            <a:ext cx="6672805" cy="5078313"/>
          </a:xfrm>
          <a:prstGeom prst="rect">
            <a:avLst/>
          </a:prstGeom>
          <a:solidFill>
            <a:schemeClr val="bg1"/>
          </a:solidFill>
          <a:ln>
            <a:solidFill>
              <a:schemeClr val="bg1"/>
            </a:solidFill>
          </a:ln>
        </p:spPr>
        <p:txBody>
          <a:bodyPr wrap="square" rtlCol="0">
            <a:spAutoFit/>
          </a:bodyPr>
          <a:lstStyle/>
          <a:p>
            <a:pPr algn="ctr"/>
            <a:r>
              <a:rPr lang="en-GB" sz="3600" dirty="0">
                <a:latin typeface="Garamond" panose="02020404030301010803" pitchFamily="18" charset="0"/>
              </a:rPr>
              <a:t>Forgiveness can help us heal. </a:t>
            </a:r>
          </a:p>
          <a:p>
            <a:pPr algn="ctr"/>
            <a:r>
              <a:rPr lang="en-GB" sz="3600" dirty="0">
                <a:latin typeface="Garamond" panose="02020404030301010803" pitchFamily="18" charset="0"/>
              </a:rPr>
              <a:t>Forgiveness means that we don’t have to be consumed by revenge or bitterness.</a:t>
            </a:r>
          </a:p>
          <a:p>
            <a:pPr algn="ctr"/>
            <a:r>
              <a:rPr lang="en-GB" sz="3600" dirty="0">
                <a:latin typeface="Garamond" panose="02020404030301010803" pitchFamily="18" charset="0"/>
              </a:rPr>
              <a:t> Forgiveness </a:t>
            </a:r>
            <a:r>
              <a:rPr lang="en-GB" sz="3600" i="1" dirty="0">
                <a:latin typeface="Garamond" panose="02020404030301010803" pitchFamily="18" charset="0"/>
              </a:rPr>
              <a:t>does</a:t>
            </a:r>
            <a:r>
              <a:rPr lang="en-GB" sz="3600" dirty="0">
                <a:latin typeface="Garamond" panose="02020404030301010803" pitchFamily="18" charset="0"/>
              </a:rPr>
              <a:t> allow us to move on, which is not the same as forgetting. </a:t>
            </a:r>
          </a:p>
          <a:p>
            <a:pPr algn="ctr"/>
            <a:r>
              <a:rPr lang="en-GB" sz="3600" dirty="0">
                <a:latin typeface="Garamond" panose="02020404030301010803" pitchFamily="18" charset="0"/>
              </a:rPr>
              <a:t>Forgiving someone else brings us freedom.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65" y="2549207"/>
            <a:ext cx="1940485" cy="270165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636" y="2672035"/>
            <a:ext cx="1848912" cy="2574160"/>
          </a:xfrm>
          <a:prstGeom prst="rect">
            <a:avLst/>
          </a:prstGeom>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4760734" y="2382471"/>
            <a:ext cx="5955684" cy="3293209"/>
          </a:xfrm>
          <a:prstGeom prst="rect">
            <a:avLst/>
          </a:prstGeom>
        </p:spPr>
        <p:txBody>
          <a:bodyPr wrap="square">
            <a:spAutoFit/>
          </a:bodyPr>
          <a:lstStyle/>
          <a:p>
            <a:pPr algn="ctr"/>
            <a:r>
              <a:rPr lang="en-GB" b="1" dirty="0">
                <a:solidFill>
                  <a:srgbClr val="FF0000"/>
                </a:solidFill>
                <a:latin typeface="Garamond" panose="02020404030301010803" pitchFamily="18" charset="0"/>
              </a:rPr>
              <a:t>7</a:t>
            </a:r>
            <a:r>
              <a:rPr lang="en-GB" b="1" baseline="30000" dirty="0">
                <a:solidFill>
                  <a:srgbClr val="FF0000"/>
                </a:solidFill>
                <a:latin typeface="Garamond" panose="02020404030301010803" pitchFamily="18" charset="0"/>
              </a:rPr>
              <a:t>th</a:t>
            </a:r>
            <a:r>
              <a:rPr lang="en-GB" b="1" dirty="0">
                <a:solidFill>
                  <a:srgbClr val="FF0000"/>
                </a:solidFill>
                <a:latin typeface="Garamond" panose="02020404030301010803" pitchFamily="18" charset="0"/>
              </a:rPr>
              <a:t> Sunday in Ordinary Time</a:t>
            </a:r>
          </a:p>
          <a:p>
            <a:pPr algn="ctr"/>
            <a:endParaRPr lang="en-GB" b="1" dirty="0">
              <a:solidFill>
                <a:srgbClr val="FF0000"/>
              </a:solidFill>
              <a:latin typeface="Garamond" panose="02020404030301010803" pitchFamily="18" charset="0"/>
            </a:endParaRPr>
          </a:p>
          <a:p>
            <a:pPr algn="ctr"/>
            <a:r>
              <a:rPr lang="en-GB" sz="3600" b="1" dirty="0">
                <a:latin typeface="Garamond" panose="02020404030301010803" pitchFamily="18" charset="0"/>
              </a:rPr>
              <a:t>Sunday 23</a:t>
            </a:r>
            <a:r>
              <a:rPr lang="en-GB" sz="3600" b="1" baseline="30000" dirty="0">
                <a:latin typeface="Garamond" panose="02020404030301010803" pitchFamily="18" charset="0"/>
              </a:rPr>
              <a:t>rd </a:t>
            </a:r>
            <a:r>
              <a:rPr lang="en-GB" sz="3600" b="1" dirty="0">
                <a:latin typeface="Garamond" panose="02020404030301010803" pitchFamily="18" charset="0"/>
              </a:rPr>
              <a:t>February 2025</a:t>
            </a:r>
          </a:p>
          <a:p>
            <a:pPr algn="ctr"/>
            <a:r>
              <a:rPr lang="en-GB" sz="1000" dirty="0">
                <a:latin typeface="Garamond" panose="02020404030301010803" pitchFamily="18" charset="0"/>
              </a:rPr>
              <a:t>    </a:t>
            </a:r>
          </a:p>
          <a:p>
            <a:pPr algn="ctr"/>
            <a:endParaRPr lang="en-GB" sz="1000" dirty="0">
              <a:latin typeface="Garamond" panose="02020404030301010803" pitchFamily="18" charset="0"/>
            </a:endParaRPr>
          </a:p>
          <a:p>
            <a:pPr algn="ctr"/>
            <a:r>
              <a:rPr lang="en-GB" sz="3600" dirty="0">
                <a:latin typeface="Garamond" panose="02020404030301010803" pitchFamily="18" charset="0"/>
              </a:rPr>
              <a:t>In the Gospel of Luke,             Jesus tells us that we should </a:t>
            </a:r>
            <a:r>
              <a:rPr lang="en-GB" dirty="0">
                <a:latin typeface="Garamond" panose="02020404030301010803" pitchFamily="18" charset="0"/>
              </a:rPr>
              <a:t>  </a:t>
            </a:r>
          </a:p>
          <a:p>
            <a:pPr algn="ctr"/>
            <a:r>
              <a:rPr lang="en-GB" sz="400" dirty="0">
                <a:latin typeface="Garamond" panose="02020404030301010803" pitchFamily="18" charset="0"/>
              </a:rPr>
              <a:t>                                              </a:t>
            </a:r>
          </a:p>
          <a:p>
            <a:pPr algn="ctr"/>
            <a:r>
              <a:rPr lang="en-GB" dirty="0">
                <a:latin typeface="Garamond" panose="02020404030301010803" pitchFamily="18" charset="0"/>
              </a:rPr>
              <a:t>  </a:t>
            </a:r>
            <a:r>
              <a:rPr lang="en-GB" sz="4000" dirty="0">
                <a:latin typeface="Garamond" panose="02020404030301010803" pitchFamily="18" charset="0"/>
              </a:rPr>
              <a:t>“Be merciful.”</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143" y="2202300"/>
            <a:ext cx="3209730" cy="41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267691" y="1868661"/>
            <a:ext cx="6545774" cy="3662541"/>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THERE </a:t>
            </a:r>
          </a:p>
          <a:p>
            <a:pPr algn="ctr" fontAlgn="base"/>
            <a:r>
              <a:rPr lang="en-US" sz="4400" b="0" i="0" dirty="0">
                <a:effectLst/>
                <a:latin typeface="Garamond" panose="02020404030301010803" pitchFamily="18" charset="0"/>
              </a:rPr>
              <a:t>WHEN I SLEEP </a:t>
            </a:r>
          </a:p>
          <a:p>
            <a:pPr algn="ctr" fontAlgn="base"/>
            <a:r>
              <a:rPr lang="en-US" sz="4400" b="0" i="0" dirty="0">
                <a:effectLst/>
                <a:latin typeface="Garamond" panose="02020404030301010803" pitchFamily="18" charset="0"/>
              </a:rPr>
              <a:t>AND </a:t>
            </a:r>
          </a:p>
          <a:p>
            <a:pPr algn="ctr" fontAlgn="base"/>
            <a:r>
              <a:rPr lang="en-US" sz="4400" b="0" i="0" dirty="0">
                <a:effectLst/>
                <a:latin typeface="Garamond" panose="02020404030301010803" pitchFamily="18" charset="0"/>
              </a:rPr>
              <a:t>WHEN I RISE</a:t>
            </a:r>
            <a:r>
              <a:rPr lang="en-GB" sz="4400" b="0" i="0" dirty="0">
                <a:effectLst/>
                <a:latin typeface="Garamond" panose="02020404030301010803" pitchFamily="18" charset="0"/>
              </a:rPr>
              <a:t>.</a:t>
            </a:r>
            <a:endParaRPr lang="en-US" sz="4400" b="0" i="0" dirty="0">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4" name="Picture 3">
            <a:extLst>
              <a:ext uri="{FF2B5EF4-FFF2-40B4-BE49-F238E27FC236}">
                <a16:creationId xmlns:a16="http://schemas.microsoft.com/office/drawing/2014/main" id="{76083F13-03B9-C447-8B18-B9A2A01B4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72" y="2145902"/>
            <a:ext cx="6358767" cy="4520634"/>
          </a:xfrm>
          <a:prstGeom prst="rect">
            <a:avLst/>
          </a:prstGeom>
        </p:spPr>
      </p:pic>
      <p:sp>
        <p:nvSpPr>
          <p:cNvPr id="3" name="Rectangle 2">
            <a:extLst>
              <a:ext uri="{FF2B5EF4-FFF2-40B4-BE49-F238E27FC236}">
                <a16:creationId xmlns:a16="http://schemas.microsoft.com/office/drawing/2014/main" id="{C90D6CFE-CE53-690A-BC44-9BB03F1DC903}"/>
              </a:ext>
            </a:extLst>
          </p:cNvPr>
          <p:cNvSpPr/>
          <p:nvPr/>
        </p:nvSpPr>
        <p:spPr>
          <a:xfrm>
            <a:off x="5092759" y="5204768"/>
            <a:ext cx="6545774" cy="1546577"/>
          </a:xfrm>
          <a:prstGeom prst="rect">
            <a:avLst/>
          </a:prstGeom>
        </p:spPr>
        <p:txBody>
          <a:bodyPr wrap="square">
            <a:spAutoFit/>
          </a:bodyPr>
          <a:lstStyle/>
          <a:p>
            <a:pPr algn="ctr"/>
            <a:endParaRPr lang="en-GB" sz="1200" b="1" dirty="0">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763755"/>
            <a:ext cx="7122290" cy="4511235"/>
          </a:xfrm>
          <a:prstGeom prst="rect">
            <a:avLst/>
          </a:prstGeom>
          <a:noFill/>
        </p:spPr>
        <p:txBody>
          <a:bodyPr wrap="square" rtlCol="0">
            <a:spAutoFit/>
          </a:bodyPr>
          <a:lstStyle/>
          <a:p>
            <a:pPr algn="ctr">
              <a:lnSpc>
                <a:spcPct val="107000"/>
              </a:lnSpc>
              <a:spcAft>
                <a:spcPts val="800"/>
              </a:spcAft>
              <a:buClr>
                <a:srgbClr val="212121"/>
              </a:buClr>
            </a:pPr>
            <a:r>
              <a:rPr lang="en-GB" sz="5400" dirty="0">
                <a:latin typeface="Garamond" panose="02020404030301010803" pitchFamily="18" charset="0"/>
              </a:rPr>
              <a:t>“Each day, when we pray the Our Father, we say: ‘forgive us, as we forgive’.”</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015883" y="281396"/>
            <a:ext cx="693957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Saint David                  </a:t>
            </a:r>
          </a:p>
          <a:p>
            <a:pPr algn="ctr"/>
            <a:endParaRPr lang="en-GB" altLang="en-US" sz="7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National Feast Day </a:t>
            </a:r>
          </a:p>
          <a:p>
            <a:pPr algn="ctr"/>
            <a:endParaRPr lang="en-GB" altLang="en-US" sz="400" dirty="0">
              <a:solidFill>
                <a:schemeClr val="accent1">
                  <a:lumMod val="75000"/>
                </a:schemeClr>
              </a:solidFill>
              <a:latin typeface="Garamond" panose="02020404030301010803" pitchFamily="18" charset="0"/>
            </a:endParaRPr>
          </a:p>
          <a:p>
            <a:pPr algn="ctr"/>
            <a:endParaRPr lang="en-GB" altLang="en-US" sz="4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 1</a:t>
            </a:r>
            <a:r>
              <a:rPr lang="en-GB" altLang="en-US" sz="6600" baseline="30000" dirty="0">
                <a:solidFill>
                  <a:schemeClr val="accent1">
                    <a:lumMod val="75000"/>
                  </a:schemeClr>
                </a:solidFill>
                <a:latin typeface="Garamond" panose="02020404030301010803" pitchFamily="18" charset="0"/>
              </a:rPr>
              <a:t>st</a:t>
            </a:r>
            <a:r>
              <a:rPr lang="en-GB" altLang="en-US" sz="6600" dirty="0">
                <a:solidFill>
                  <a:schemeClr val="accent1">
                    <a:lumMod val="75000"/>
                  </a:schemeClr>
                </a:solidFill>
                <a:latin typeface="Garamond" panose="02020404030301010803" pitchFamily="18" charset="0"/>
              </a:rPr>
              <a:t> March  ~</a:t>
            </a:r>
            <a:endParaRPr lang="en-GB" sz="66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7100326" cy="2970044"/>
          </a:xfrm>
          <a:prstGeom prst="rect">
            <a:avLst/>
          </a:prstGeom>
          <a:noFill/>
        </p:spPr>
        <p:txBody>
          <a:bodyPr wrap="square" rtlCol="0">
            <a:spAutoFit/>
          </a:bodyPr>
          <a:lstStyle/>
          <a:p>
            <a:pPr algn="ctr"/>
            <a:r>
              <a:rPr lang="en-GB" sz="2200" i="1" dirty="0">
                <a:latin typeface="Garamond" panose="02020404030301010803" pitchFamily="18" charset="0"/>
              </a:rPr>
              <a:t>“</a:t>
            </a:r>
            <a:r>
              <a:rPr lang="en-GB" sz="2200" i="1" dirty="0" err="1">
                <a:latin typeface="Garamond" panose="02020404030301010803" pitchFamily="18" charset="0"/>
              </a:rPr>
              <a:t>Gwnewch</a:t>
            </a:r>
            <a:r>
              <a:rPr lang="en-GB" sz="2200" i="1" dirty="0">
                <a:latin typeface="Garamond" panose="02020404030301010803" pitchFamily="18" charset="0"/>
              </a:rPr>
              <a:t> y </a:t>
            </a:r>
            <a:r>
              <a:rPr lang="en-GB" sz="2200" i="1" dirty="0" err="1">
                <a:latin typeface="Garamond" panose="02020404030301010803" pitchFamily="18" charset="0"/>
              </a:rPr>
              <a:t>pethau</a:t>
            </a:r>
            <a:r>
              <a:rPr lang="en-GB" sz="2200" i="1" dirty="0">
                <a:latin typeface="Garamond" panose="02020404030301010803" pitchFamily="18" charset="0"/>
              </a:rPr>
              <a:t> </a:t>
            </a:r>
            <a:r>
              <a:rPr lang="en-GB" sz="2200" i="1" dirty="0" err="1">
                <a:latin typeface="Garamond" panose="02020404030301010803" pitchFamily="18" charset="0"/>
              </a:rPr>
              <a:t>bychain</a:t>
            </a:r>
            <a:r>
              <a:rPr lang="en-GB" sz="2200" i="1" dirty="0">
                <a:latin typeface="Garamond" panose="02020404030301010803" pitchFamily="18" charset="0"/>
              </a:rPr>
              <a:t>”  </a:t>
            </a:r>
            <a:r>
              <a:rPr lang="en-GB" sz="2200" dirty="0">
                <a:latin typeface="Garamond" panose="02020404030301010803" pitchFamily="18" charset="0"/>
              </a:rPr>
              <a:t>- “Do the little things”.</a:t>
            </a:r>
          </a:p>
          <a:p>
            <a:pPr algn="ctr"/>
            <a:endParaRPr lang="en-GB" sz="500" dirty="0">
              <a:latin typeface="Garamond" panose="02020404030301010803" pitchFamily="18" charset="0"/>
            </a:endParaRPr>
          </a:p>
          <a:p>
            <a:pPr algn="just"/>
            <a:r>
              <a:rPr lang="en-GB" sz="2200" dirty="0">
                <a:latin typeface="Garamond" panose="02020404030301010803" pitchFamily="18" charset="0"/>
              </a:rPr>
              <a:t>These are supposed to have been St David’s final words of advice on his deathbed, advice to live your life by small acts of kindness which together would make a large difference.</a:t>
            </a:r>
          </a:p>
          <a:p>
            <a:pPr algn="just"/>
            <a:endParaRPr lang="en-GB" sz="600" dirty="0">
              <a:latin typeface="Garamond" panose="02020404030301010803" pitchFamily="18" charset="0"/>
            </a:endParaRPr>
          </a:p>
          <a:p>
            <a:pPr algn="just"/>
            <a:r>
              <a:rPr lang="en-GB" sz="2200" dirty="0">
                <a:latin typeface="Garamond" panose="02020404030301010803" pitchFamily="18" charset="0"/>
              </a:rPr>
              <a:t>He is the patron saint of Wales and was a bishop there in the 6</a:t>
            </a:r>
            <a:r>
              <a:rPr lang="en-GB" sz="2200" baseline="30000" dirty="0">
                <a:latin typeface="Garamond" panose="02020404030301010803" pitchFamily="18" charset="0"/>
              </a:rPr>
              <a:t>th</a:t>
            </a:r>
            <a:r>
              <a:rPr lang="en-GB" sz="2200" dirty="0">
                <a:latin typeface="Garamond" panose="02020404030301010803" pitchFamily="18" charset="0"/>
              </a:rPr>
              <a:t> century.  He was a teacher, a preacher, a founder of monasteries and churches, an inspirational  man who lived a simple life, and a visionary.</a:t>
            </a:r>
          </a:p>
        </p:txBody>
      </p:sp>
      <p:pic>
        <p:nvPicPr>
          <p:cNvPr id="4098" name="Picture 2" descr="Image result for saint david"/>
          <p:cNvPicPr>
            <a:picLocks noChangeAspect="1" noChangeArrowheads="1"/>
          </p:cNvPicPr>
          <p:nvPr/>
        </p:nvPicPr>
        <p:blipFill rotWithShape="1">
          <a:blip r:embed="rId3">
            <a:extLst>
              <a:ext uri="{28A0092B-C50C-407E-A947-70E740481C1C}">
                <a14:useLocalDpi xmlns:a14="http://schemas.microsoft.com/office/drawing/2010/main" val="0"/>
              </a:ext>
            </a:extLst>
          </a:blip>
          <a:srcRect l="6444" t="5015" r="5164" b="4114"/>
          <a:stretch/>
        </p:blipFill>
        <p:spPr bwMode="auto">
          <a:xfrm>
            <a:off x="371095" y="456750"/>
            <a:ext cx="4180114" cy="597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604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3</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rgbClr val="2E75B6"/>
              </a:solidFill>
              <a:latin typeface="Garamond" panose="02020404030301010803" pitchFamily="18" charset="0"/>
            </a:endParaRPr>
          </a:p>
          <a:p>
            <a:pPr algn="ctr"/>
            <a:r>
              <a:rPr lang="en-US" sz="6000" b="1" dirty="0">
                <a:solidFill>
                  <a:schemeClr val="accent1">
                    <a:lumMod val="75000"/>
                  </a:schemeClr>
                </a:solidFill>
                <a:latin typeface="Garamond" panose="02020404030301010803" pitchFamily="18" charset="0"/>
              </a:rPr>
              <a:t>The </a:t>
            </a:r>
            <a:r>
              <a:rPr lang="en-US" sz="6000" b="1" dirty="0" err="1">
                <a:solidFill>
                  <a:schemeClr val="accent1">
                    <a:lumMod val="75000"/>
                  </a:schemeClr>
                </a:solidFill>
                <a:latin typeface="Garamond" panose="02020404030301010803" pitchFamily="18" charset="0"/>
              </a:rPr>
              <a:t>Syro</a:t>
            </a:r>
            <a:r>
              <a:rPr lang="en-US" sz="6000" b="1" dirty="0">
                <a:solidFill>
                  <a:schemeClr val="accent1">
                    <a:lumMod val="75000"/>
                  </a:schemeClr>
                </a:solidFill>
                <a:latin typeface="Garamond" panose="02020404030301010803" pitchFamily="18" charset="0"/>
              </a:rPr>
              <a:t>-Malankara Catholic Church </a:t>
            </a:r>
          </a:p>
          <a:p>
            <a:pPr algn="ctr"/>
            <a:endParaRPr lang="en-GB" sz="6000" b="1" dirty="0">
              <a:solidFill>
                <a:srgbClr val="2E75B6"/>
              </a:solidFill>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97" y="1803962"/>
            <a:ext cx="4490923" cy="3372595"/>
          </a:xfrm>
          <a:prstGeom prst="rect">
            <a:avLst/>
          </a:prstGeom>
        </p:spPr>
      </p:pic>
      <p:sp>
        <p:nvSpPr>
          <p:cNvPr id="12" name="Rectangle 11"/>
          <p:cNvSpPr/>
          <p:nvPr/>
        </p:nvSpPr>
        <p:spPr>
          <a:xfrm>
            <a:off x="5003096" y="1789913"/>
            <a:ext cx="6736466" cy="3375219"/>
          </a:xfrm>
          <a:prstGeom prst="rect">
            <a:avLst/>
          </a:prstGeom>
        </p:spPr>
        <p:txBody>
          <a:bodyPr wrap="square">
            <a:spAutoFit/>
          </a:bodyPr>
          <a:lstStyle/>
          <a:p>
            <a:pPr algn="just">
              <a:lnSpc>
                <a:spcPct val="107000"/>
              </a:lnSpc>
              <a:spcBef>
                <a:spcPts val="600"/>
              </a:spcBef>
              <a:spcAft>
                <a:spcPts val="1200"/>
              </a:spcAft>
            </a:pPr>
            <a:r>
              <a:rPr lang="en-GB" sz="2000" dirty="0">
                <a:latin typeface="Garamond" panose="02020404030301010803" pitchFamily="18" charset="0"/>
                <a:ea typeface="Times New Roman" panose="02020603050405020304" pitchFamily="18" charset="0"/>
                <a:cs typeface="Times New Roman" panose="02020603050405020304" pitchFamily="18" charset="0"/>
              </a:rPr>
              <a:t>This is an Eastern Catholic church in full communion with the worldwide Catholic Church possessing self-governance under the Code of Canons of the Eastern Churches. It is one of the major archepiscopal churches of the Catholic Church. It is headed by </a:t>
            </a:r>
            <a:r>
              <a:rPr lang="en-GB" sz="2000" b="1" dirty="0">
                <a:latin typeface="Garamond" panose="02020404030301010803" pitchFamily="18" charset="0"/>
                <a:ea typeface="Times New Roman" panose="02020603050405020304" pitchFamily="18" charset="0"/>
                <a:cs typeface="Times New Roman" panose="02020603050405020304" pitchFamily="18" charset="0"/>
              </a:rPr>
              <a:t>Major Archbishop Baselios Cardinal </a:t>
            </a:r>
            <a:r>
              <a:rPr lang="en-GB" sz="2000" b="1" dirty="0" err="1">
                <a:latin typeface="Garamond" panose="02020404030301010803" pitchFamily="18" charset="0"/>
                <a:ea typeface="Times New Roman" panose="02020603050405020304" pitchFamily="18" charset="0"/>
                <a:cs typeface="Times New Roman" panose="02020603050405020304" pitchFamily="18" charset="0"/>
              </a:rPr>
              <a:t>Cleemis</a:t>
            </a:r>
            <a:r>
              <a:rPr lang="en-GB" sz="2000" b="1" dirty="0">
                <a:latin typeface="Garamond" panose="02020404030301010803" pitchFamily="18" charset="0"/>
                <a:ea typeface="Times New Roman" panose="02020603050405020304" pitchFamily="18" charset="0"/>
                <a:cs typeface="Times New Roman" panose="02020603050405020304" pitchFamily="18" charset="0"/>
              </a:rPr>
              <a:t> Catholicos</a:t>
            </a:r>
            <a:r>
              <a:rPr lang="en-GB" sz="2000" dirty="0">
                <a:latin typeface="Garamond" panose="02020404030301010803" pitchFamily="18" charset="0"/>
                <a:ea typeface="Times New Roman" panose="02020603050405020304" pitchFamily="18" charset="0"/>
                <a:cs typeface="Times New Roman" panose="02020603050405020304" pitchFamily="18" charset="0"/>
              </a:rPr>
              <a:t> of the </a:t>
            </a:r>
            <a:r>
              <a:rPr lang="en-GB" sz="2000" b="1" dirty="0">
                <a:latin typeface="Garamond" panose="02020404030301010803" pitchFamily="18" charset="0"/>
                <a:ea typeface="Times New Roman" panose="02020603050405020304" pitchFamily="18" charset="0"/>
                <a:cs typeface="Times New Roman" panose="02020603050405020304" pitchFamily="18" charset="0"/>
              </a:rPr>
              <a:t>Major Archdiocese of Trivandrum</a:t>
            </a:r>
            <a:r>
              <a:rPr lang="en-GB" sz="2000" dirty="0">
                <a:latin typeface="Garamond" panose="02020404030301010803" pitchFamily="18" charset="0"/>
                <a:ea typeface="Times New Roman" panose="02020603050405020304" pitchFamily="18" charset="0"/>
                <a:cs typeface="Times New Roman" panose="02020603050405020304" pitchFamily="18" charset="0"/>
              </a:rPr>
              <a:t> based in </a:t>
            </a:r>
            <a:r>
              <a:rPr lang="en-GB" sz="2000" b="1" dirty="0">
                <a:latin typeface="Garamond" panose="02020404030301010803" pitchFamily="18" charset="0"/>
                <a:ea typeface="Times New Roman" panose="02020603050405020304" pitchFamily="18" charset="0"/>
                <a:cs typeface="Times New Roman" panose="02020603050405020304" pitchFamily="18" charset="0"/>
              </a:rPr>
              <a:t>Kerala, India</a:t>
            </a:r>
            <a:r>
              <a:rPr lang="en-GB" sz="2000" dirty="0">
                <a:latin typeface="Garamond" panose="02020404030301010803" pitchFamily="18" charset="0"/>
                <a:ea typeface="Times New Roman" panose="02020603050405020304" pitchFamily="18" charset="0"/>
                <a:cs typeface="Times New Roman" panose="02020603050405020304" pitchFamily="18" charset="0"/>
              </a:rPr>
              <a:t>. With more than 1,096 parishes, it is one of India's biggest church evangelical establishments. The Malankara Syrian Catholic Church traces its origins to the missions of Thomas the Apostle in the 1st century.</a:t>
            </a:r>
            <a:endParaRPr lang="en-GB" sz="20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61015" y="2049107"/>
            <a:ext cx="4269962" cy="284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5879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10429</TotalTime>
  <Words>411</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3</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727</cp:revision>
  <dcterms:created xsi:type="dcterms:W3CDTF">2019-09-06T14:56:38Z</dcterms:created>
  <dcterms:modified xsi:type="dcterms:W3CDTF">2025-02-12T12:13:30Z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