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77" r:id="rId6"/>
    <p:sldId id="297" r:id="rId7"/>
    <p:sldId id="396" r:id="rId8"/>
    <p:sldId id="360" r:id="rId9"/>
    <p:sldId id="409" r:id="rId10"/>
    <p:sldId id="402" r:id="rId11"/>
    <p:sldId id="41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B8140-E314-4526-9D5E-134C1B697BA1}" v="5" dt="2024-12-12T11:25:42.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5" autoAdjust="0"/>
    <p:restoredTop sz="94660"/>
  </p:normalViewPr>
  <p:slideViewPr>
    <p:cSldViewPr snapToGrid="0">
      <p:cViewPr varScale="1">
        <p:scale>
          <a:sx n="66" d="100"/>
          <a:sy n="66" d="100"/>
        </p:scale>
        <p:origin x="641"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238B8140-E314-4526-9D5E-134C1B697BA1}"/>
    <pc:docChg chg="undo custSel modSld">
      <pc:chgData name="John Adams" userId="1143faee-bb16-416e-8056-0ed4c730fe93" providerId="ADAL" clId="{238B8140-E314-4526-9D5E-134C1B697BA1}" dt="2024-12-12T13:47:44.648" v="532" actId="20577"/>
      <pc:docMkLst>
        <pc:docMk/>
      </pc:docMkLst>
      <pc:sldChg chg="modSp mod">
        <pc:chgData name="John Adams" userId="1143faee-bb16-416e-8056-0ed4c730fe93" providerId="ADAL" clId="{238B8140-E314-4526-9D5E-134C1B697BA1}" dt="2024-12-12T11:28:59.115" v="526" actId="255"/>
        <pc:sldMkLst>
          <pc:docMk/>
          <pc:sldMk cId="3373429092" sldId="360"/>
        </pc:sldMkLst>
        <pc:spChg chg="mod">
          <ac:chgData name="John Adams" userId="1143faee-bb16-416e-8056-0ed4c730fe93" providerId="ADAL" clId="{238B8140-E314-4526-9D5E-134C1B697BA1}" dt="2024-12-12T11:28:59.115" v="526" actId="255"/>
          <ac:spMkLst>
            <pc:docMk/>
            <pc:sldMk cId="3373429092" sldId="360"/>
            <ac:spMk id="4" creationId="{00000000-0000-0000-0000-000000000000}"/>
          </ac:spMkLst>
        </pc:spChg>
      </pc:sldChg>
      <pc:sldChg chg="modSp mod">
        <pc:chgData name="John Adams" userId="1143faee-bb16-416e-8056-0ed4c730fe93" providerId="ADAL" clId="{238B8140-E314-4526-9D5E-134C1B697BA1}" dt="2024-12-12T11:30:15.261" v="530" actId="1076"/>
        <pc:sldMkLst>
          <pc:docMk/>
          <pc:sldMk cId="863469421" sldId="396"/>
        </pc:sldMkLst>
        <pc:spChg chg="mod">
          <ac:chgData name="John Adams" userId="1143faee-bb16-416e-8056-0ed4c730fe93" providerId="ADAL" clId="{238B8140-E314-4526-9D5E-134C1B697BA1}" dt="2024-12-12T11:30:15.261" v="530" actId="1076"/>
          <ac:spMkLst>
            <pc:docMk/>
            <pc:sldMk cId="863469421" sldId="396"/>
            <ac:spMk id="2" creationId="{00000000-0000-0000-0000-000000000000}"/>
          </ac:spMkLst>
        </pc:spChg>
        <pc:picChg chg="mod">
          <ac:chgData name="John Adams" userId="1143faee-bb16-416e-8056-0ed4c730fe93" providerId="ADAL" clId="{238B8140-E314-4526-9D5E-134C1B697BA1}" dt="2024-12-12T11:30:02.090" v="527" actId="1076"/>
          <ac:picMkLst>
            <pc:docMk/>
            <pc:sldMk cId="863469421" sldId="396"/>
            <ac:picMk id="4" creationId="{76083F13-03B9-C447-8B18-B9A2A01B4E09}"/>
          </ac:picMkLst>
        </pc:picChg>
      </pc:sldChg>
      <pc:sldChg chg="addSp modSp mod">
        <pc:chgData name="John Adams" userId="1143faee-bb16-416e-8056-0ed4c730fe93" providerId="ADAL" clId="{238B8140-E314-4526-9D5E-134C1B697BA1}" dt="2024-12-12T13:47:44.648" v="532" actId="20577"/>
        <pc:sldMkLst>
          <pc:docMk/>
          <pc:sldMk cId="1884301607" sldId="402"/>
        </pc:sldMkLst>
        <pc:spChg chg="add mod">
          <ac:chgData name="John Adams" userId="1143faee-bb16-416e-8056-0ed4c730fe93" providerId="ADAL" clId="{238B8140-E314-4526-9D5E-134C1B697BA1}" dt="2024-12-12T11:28:18.118" v="522" actId="6549"/>
          <ac:spMkLst>
            <pc:docMk/>
            <pc:sldMk cId="1884301607" sldId="402"/>
            <ac:spMk id="4" creationId="{6695789A-B7EC-DC67-EC3C-8247945B4BE4}"/>
          </ac:spMkLst>
        </pc:spChg>
        <pc:spChg chg="mod">
          <ac:chgData name="John Adams" userId="1143faee-bb16-416e-8056-0ed4c730fe93" providerId="ADAL" clId="{238B8140-E314-4526-9D5E-134C1B697BA1}" dt="2024-12-12T13:47:44.648" v="532" actId="20577"/>
          <ac:spMkLst>
            <pc:docMk/>
            <pc:sldMk cId="1884301607" sldId="402"/>
            <ac:spMk id="7" creationId="{1D60F796-3A2E-1399-7B46-B0AF45C3F469}"/>
          </ac:spMkLst>
        </pc:spChg>
        <pc:picChg chg="mod">
          <ac:chgData name="John Adams" userId="1143faee-bb16-416e-8056-0ed4c730fe93" providerId="ADAL" clId="{238B8140-E314-4526-9D5E-134C1B697BA1}" dt="2024-12-12T11:19:52.363" v="167" actId="14100"/>
          <ac:picMkLst>
            <pc:docMk/>
            <pc:sldMk cId="1884301607" sldId="402"/>
            <ac:picMk id="1028" creationId="{33675D06-32C5-7C8E-55E3-6592748FB30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17/12/2024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Saintliness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B9AAFD49-CB98-FB0E-74AF-2796700D10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25398" y="1948357"/>
            <a:ext cx="4741197" cy="304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2531000-85C1-27F4-641E-EAD5440E4FE7}"/>
              </a:ext>
            </a:extLst>
          </p:cNvPr>
          <p:cNvSpPr txBox="1"/>
          <p:nvPr/>
        </p:nvSpPr>
        <p:spPr>
          <a:xfrm>
            <a:off x="481957" y="1914727"/>
            <a:ext cx="11228086" cy="4524315"/>
          </a:xfrm>
          <a:prstGeom prst="rect">
            <a:avLst/>
          </a:prstGeom>
          <a:solidFill>
            <a:schemeClr val="bg1"/>
          </a:solidFill>
          <a:ln>
            <a:solidFill>
              <a:schemeClr val="bg1"/>
            </a:solidFill>
          </a:ln>
        </p:spPr>
        <p:txBody>
          <a:bodyPr wrap="square" rtlCol="0">
            <a:spAutoFit/>
          </a:bodyPr>
          <a:lstStyle/>
          <a:p>
            <a:pPr algn="ctr"/>
            <a:r>
              <a:rPr lang="en-US" sz="3200" dirty="0">
                <a:latin typeface="Garamond" panose="02020404030301010803" pitchFamily="18" charset="0"/>
              </a:rPr>
              <a:t>Come, Holy Spirit, fill the hearts of your faithful. </a:t>
            </a:r>
          </a:p>
          <a:p>
            <a:pPr algn="ctr"/>
            <a:r>
              <a:rPr lang="en-US" sz="3200" i="1" dirty="0">
                <a:latin typeface="Garamond" panose="02020404030301010803" pitchFamily="18" charset="0"/>
              </a:rPr>
              <a:t>And kindle in them the fire of your love. </a:t>
            </a:r>
          </a:p>
          <a:p>
            <a:pPr algn="ctr"/>
            <a:r>
              <a:rPr lang="en-US" sz="3200" dirty="0">
                <a:latin typeface="Garamond" panose="02020404030301010803" pitchFamily="18" charset="0"/>
              </a:rPr>
              <a:t>Send forth your Spirit and they shall be created. </a:t>
            </a:r>
          </a:p>
          <a:p>
            <a:pPr algn="ctr"/>
            <a:r>
              <a:rPr lang="en-US" sz="3200" i="1" dirty="0">
                <a:latin typeface="Garamond" panose="02020404030301010803" pitchFamily="18" charset="0"/>
              </a:rPr>
              <a:t>And you will renew the face of the earth. </a:t>
            </a:r>
          </a:p>
          <a:p>
            <a:pPr algn="ctr"/>
            <a:r>
              <a:rPr lang="en-US" sz="3200" dirty="0">
                <a:latin typeface="Garamond" panose="02020404030301010803" pitchFamily="18" charset="0"/>
              </a:rPr>
              <a:t>Let us pray :  O God, who by the light of the Holy Spirit,            </a:t>
            </a:r>
          </a:p>
          <a:p>
            <a:pPr algn="ctr"/>
            <a:r>
              <a:rPr lang="en-US" sz="3200" dirty="0">
                <a:latin typeface="Garamond" panose="02020404030301010803" pitchFamily="18" charset="0"/>
              </a:rPr>
              <a:t>did instruct the hearts of your faithful, grant that by that same Holy Spirit, we may be truly wise, and ever rejoice in your consolation, Through Christ our Lord. </a:t>
            </a:r>
          </a:p>
          <a:p>
            <a:pPr algn="ctr"/>
            <a:r>
              <a:rPr lang="en-US" sz="3200" dirty="0">
                <a:latin typeface="Garamond" panose="02020404030301010803" pitchFamily="18" charset="0"/>
              </a:rPr>
              <a:t>Amen.</a:t>
            </a:r>
            <a:endParaRPr lang="en-GB" sz="3200" dirty="0">
              <a:latin typeface="Garamond" panose="02020404030301010803"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 Box 2"/>
          <p:cNvSpPr txBox="1">
            <a:spLocks noChangeArrowheads="1"/>
          </p:cNvSpPr>
          <p:nvPr/>
        </p:nvSpPr>
        <p:spPr bwMode="auto">
          <a:xfrm>
            <a:off x="641765" y="284490"/>
            <a:ext cx="10976097"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66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Saintliness</a:t>
            </a:r>
            <a:endParaRPr lang="en-GB" sz="66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pic>
        <p:nvPicPr>
          <p:cNvPr id="10" name="Picture 2">
            <a:extLst>
              <a:ext uri="{FF2B5EF4-FFF2-40B4-BE49-F238E27FC236}">
                <a16:creationId xmlns:a16="http://schemas.microsoft.com/office/drawing/2014/main" id="{50E46C8A-23C7-6C77-F203-5FC6C720C7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32" r="4991"/>
          <a:stretch/>
        </p:blipFill>
        <p:spPr bwMode="auto">
          <a:xfrm>
            <a:off x="9992584" y="1744951"/>
            <a:ext cx="1625278" cy="190245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484775" y="2182709"/>
            <a:ext cx="5955684" cy="3385542"/>
          </a:xfrm>
          <a:prstGeom prst="rect">
            <a:avLst/>
          </a:prstGeom>
        </p:spPr>
        <p:txBody>
          <a:bodyPr wrap="square">
            <a:spAutoFit/>
          </a:bodyPr>
          <a:lstStyle/>
          <a:p>
            <a:pPr algn="ctr"/>
            <a:r>
              <a:rPr lang="en-GB" b="1" dirty="0">
                <a:solidFill>
                  <a:srgbClr val="FF0000"/>
                </a:solidFill>
                <a:latin typeface="Garamond" panose="02020404030301010803" pitchFamily="18" charset="0"/>
              </a:rPr>
              <a:t>2</a:t>
            </a:r>
            <a:r>
              <a:rPr lang="en-GB" b="1" baseline="30000" dirty="0">
                <a:solidFill>
                  <a:srgbClr val="FF0000"/>
                </a:solidFill>
                <a:latin typeface="Garamond" panose="02020404030301010803" pitchFamily="18" charset="0"/>
              </a:rPr>
              <a:t>nd</a:t>
            </a:r>
            <a:r>
              <a:rPr lang="en-GB" b="1" dirty="0">
                <a:solidFill>
                  <a:srgbClr val="FF0000"/>
                </a:solidFill>
                <a:latin typeface="Garamond" panose="02020404030301010803" pitchFamily="18" charset="0"/>
              </a:rPr>
              <a:t> Sunday in Ordinary Time</a:t>
            </a:r>
          </a:p>
          <a:p>
            <a:pPr algn="ctr"/>
            <a:r>
              <a:rPr lang="en-GB" sz="3600" b="1" dirty="0">
                <a:latin typeface="Garamond" panose="02020404030301010803" pitchFamily="18" charset="0"/>
              </a:rPr>
              <a:t>Sunday 19</a:t>
            </a:r>
            <a:r>
              <a:rPr lang="en-GB" sz="3600" b="1" baseline="30000" dirty="0">
                <a:latin typeface="Garamond" panose="02020404030301010803" pitchFamily="18" charset="0"/>
              </a:rPr>
              <a:t>th</a:t>
            </a:r>
            <a:r>
              <a:rPr lang="en-GB" sz="3600" b="1" dirty="0">
                <a:latin typeface="Garamond" panose="02020404030301010803" pitchFamily="18" charset="0"/>
              </a:rPr>
              <a:t> January 2025</a:t>
            </a:r>
            <a:r>
              <a:rPr lang="en-GB" sz="3600" dirty="0">
                <a:latin typeface="Garamond" panose="02020404030301010803" pitchFamily="18" charset="0"/>
              </a:rPr>
              <a:t>    </a:t>
            </a:r>
          </a:p>
          <a:p>
            <a:pPr algn="ctr"/>
            <a:endParaRPr lang="en-GB" sz="400" dirty="0">
              <a:latin typeface="Garamond" panose="02020404030301010803" pitchFamily="18" charset="0"/>
            </a:endParaRPr>
          </a:p>
          <a:p>
            <a:pPr algn="ctr"/>
            <a:r>
              <a:rPr lang="en-GB" sz="3600" dirty="0">
                <a:latin typeface="Garamond" panose="02020404030301010803" pitchFamily="18" charset="0"/>
              </a:rPr>
              <a:t>In the Gospel of John,             Our Lady says :</a:t>
            </a:r>
            <a:endParaRPr lang="en-GB" dirty="0">
              <a:latin typeface="Garamond" panose="02020404030301010803" pitchFamily="18" charset="0"/>
            </a:endParaRPr>
          </a:p>
          <a:p>
            <a:pPr algn="ctr"/>
            <a:r>
              <a:rPr lang="en-GB" sz="400" dirty="0">
                <a:latin typeface="Garamond" panose="02020404030301010803" pitchFamily="18" charset="0"/>
              </a:rPr>
              <a:t>                                              </a:t>
            </a:r>
          </a:p>
          <a:p>
            <a:pPr algn="ctr"/>
            <a:r>
              <a:rPr lang="en-GB" dirty="0">
                <a:latin typeface="Garamond" panose="02020404030301010803" pitchFamily="18" charset="0"/>
              </a:rPr>
              <a:t>  </a:t>
            </a:r>
            <a:r>
              <a:rPr lang="en-GB" sz="4000" dirty="0">
                <a:latin typeface="Garamond" panose="02020404030301010803" pitchFamily="18" charset="0"/>
              </a:rPr>
              <a:t>“Do whatever he tells    you.”</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263" y="2478298"/>
            <a:ext cx="6111268" cy="366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7027423" y="2016051"/>
            <a:ext cx="4482433" cy="4278094"/>
          </a:xfrm>
          <a:prstGeom prst="rect">
            <a:avLst/>
          </a:prstGeom>
        </p:spPr>
        <p:txBody>
          <a:bodyPr wrap="square">
            <a:spAutoFit/>
          </a:bodyPr>
          <a:lstStyle/>
          <a:p>
            <a:pPr algn="ctr"/>
            <a:endParaRPr lang="en-GB" sz="1200" b="1" dirty="0">
              <a:latin typeface="Garamond" panose="02020404030301010803" pitchFamily="18" charset="0"/>
            </a:endParaRPr>
          </a:p>
          <a:p>
            <a:pPr algn="ctr" fontAlgn="base"/>
            <a:r>
              <a:rPr lang="en-US" sz="4400" b="0" i="0" dirty="0">
                <a:effectLst/>
                <a:latin typeface="Garamond" panose="02020404030301010803" pitchFamily="18" charset="0"/>
              </a:rPr>
              <a:t>CHRIST </a:t>
            </a:r>
          </a:p>
          <a:p>
            <a:pPr algn="ctr" fontAlgn="base"/>
            <a:r>
              <a:rPr lang="en-US" sz="4400" b="0" i="0" dirty="0">
                <a:effectLst/>
                <a:latin typeface="Garamond" panose="02020404030301010803" pitchFamily="18" charset="0"/>
              </a:rPr>
              <a:t>BE </a:t>
            </a:r>
          </a:p>
          <a:p>
            <a:pPr algn="ctr" fontAlgn="base"/>
            <a:r>
              <a:rPr lang="en-US" sz="4400" b="0" i="0" dirty="0">
                <a:effectLst/>
                <a:latin typeface="Garamond" panose="02020404030301010803" pitchFamily="18" charset="0"/>
              </a:rPr>
              <a:t>WITHIN</a:t>
            </a:r>
          </a:p>
          <a:p>
            <a:pPr algn="ctr" fontAlgn="base"/>
            <a:r>
              <a:rPr lang="en-US" sz="4400" b="0" i="0" dirty="0">
                <a:effectLst/>
                <a:latin typeface="Garamond" panose="02020404030301010803" pitchFamily="18" charset="0"/>
              </a:rPr>
              <a:t>ME</a:t>
            </a:r>
            <a:r>
              <a:rPr lang="en-GB" sz="4400" dirty="0">
                <a:latin typeface="Garamond" panose="02020404030301010803" pitchFamily="18" charset="0"/>
              </a:rPr>
              <a:t>.</a:t>
            </a:r>
            <a:endParaRPr lang="en-US" sz="4400" b="0" i="0" dirty="0">
              <a:effectLst/>
              <a:latin typeface="Garamond" panose="02020404030301010803" pitchFamily="18" charset="0"/>
            </a:endParaRPr>
          </a:p>
          <a:p>
            <a:pPr algn="ctr" fontAlgn="base"/>
            <a:endParaRPr lang="en-US" sz="1050" dirty="0">
              <a:latin typeface="Garamond" panose="02020404030301010803" pitchFamily="18" charset="0"/>
            </a:endParaRPr>
          </a:p>
          <a:p>
            <a:pPr marL="342900" indent="-342900" algn="ctr" fontAlgn="base">
              <a:buFontTx/>
              <a:buChar char="-"/>
            </a:pPr>
            <a:r>
              <a:rPr lang="en-US" sz="2400" i="1" dirty="0">
                <a:latin typeface="Garamond" panose="02020404030301010803" pitchFamily="18" charset="0"/>
              </a:rPr>
              <a:t>From the prayer known as </a:t>
            </a:r>
          </a:p>
          <a:p>
            <a:pPr algn="ctr" fontAlgn="base"/>
            <a:r>
              <a:rPr lang="en-US" sz="2400" i="1" dirty="0">
                <a:latin typeface="Garamond" panose="02020404030301010803" pitchFamily="18" charset="0"/>
              </a:rPr>
              <a:t>      St Patrick’s Breastplate, </a:t>
            </a:r>
          </a:p>
          <a:p>
            <a:pPr algn="ctr" fontAlgn="base"/>
            <a:r>
              <a:rPr lang="en-US" sz="2400" i="1" dirty="0">
                <a:latin typeface="Garamond" panose="02020404030301010803" pitchFamily="18" charset="0"/>
              </a:rPr>
              <a:t>       5</a:t>
            </a:r>
            <a:r>
              <a:rPr lang="en-US" sz="2400" i="1" baseline="30000" dirty="0">
                <a:latin typeface="Garamond" panose="02020404030301010803" pitchFamily="18" charset="0"/>
              </a:rPr>
              <a:t>th</a:t>
            </a:r>
            <a:r>
              <a:rPr lang="en-US" sz="2400" i="1" dirty="0">
                <a:latin typeface="Garamond" panose="02020404030301010803" pitchFamily="18" charset="0"/>
              </a:rPr>
              <a:t> Century</a:t>
            </a:r>
            <a:endParaRPr lang="en-GB" sz="2400" i="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4" name="Picture 3">
            <a:extLst>
              <a:ext uri="{FF2B5EF4-FFF2-40B4-BE49-F238E27FC236}">
                <a16:creationId xmlns:a16="http://schemas.microsoft.com/office/drawing/2014/main" id="{76083F13-03B9-C447-8B18-B9A2A01B4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02" y="2112951"/>
            <a:ext cx="6829043" cy="4553585"/>
          </a:xfrm>
          <a:prstGeom prst="rect">
            <a:avLst/>
          </a:prstGeom>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069711" y="1763755"/>
            <a:ext cx="7122290" cy="4214936"/>
          </a:xfrm>
          <a:prstGeom prst="rect">
            <a:avLst/>
          </a:prstGeom>
          <a:noFill/>
        </p:spPr>
        <p:txBody>
          <a:bodyPr wrap="square" rtlCol="0">
            <a:spAutoFit/>
          </a:bodyPr>
          <a:lstStyle/>
          <a:p>
            <a:pPr algn="ctr">
              <a:lnSpc>
                <a:spcPct val="107000"/>
              </a:lnSpc>
              <a:spcAft>
                <a:spcPts val="800"/>
              </a:spcAft>
              <a:buClr>
                <a:srgbClr val="212121"/>
              </a:buClr>
            </a:pPr>
            <a:r>
              <a:rPr lang="en-GB" sz="6600" dirty="0">
                <a:latin typeface="Garamond" panose="02020404030301010803" pitchFamily="18" charset="0"/>
              </a:rPr>
              <a:t>“Saints are those                                                                           who are filled with God.”</a:t>
            </a:r>
          </a:p>
          <a:p>
            <a:pPr>
              <a:lnSpc>
                <a:spcPct val="107000"/>
              </a:lnSpc>
              <a:spcAft>
                <a:spcPts val="800"/>
              </a:spcAft>
              <a:buClr>
                <a:srgbClr val="212121"/>
              </a:buClr>
            </a:pPr>
            <a:endParaRPr lang="en-GB" sz="10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724727" y="228441"/>
            <a:ext cx="9014691" cy="209912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rgbClr val="0070C0"/>
                </a:solidFill>
                <a:latin typeface="Garamond" panose="02020404030301010803" pitchFamily="18" charset="0"/>
              </a:rPr>
              <a:t>St Fabian: 20</a:t>
            </a:r>
            <a:r>
              <a:rPr lang="en-GB" altLang="en-US" sz="6600" baseline="30000" dirty="0">
                <a:solidFill>
                  <a:srgbClr val="0070C0"/>
                </a:solidFill>
                <a:latin typeface="Garamond" panose="02020404030301010803" pitchFamily="18" charset="0"/>
              </a:rPr>
              <a:t>th</a:t>
            </a:r>
            <a:r>
              <a:rPr lang="en-GB" altLang="en-US" sz="6600" dirty="0">
                <a:solidFill>
                  <a:srgbClr val="0070C0"/>
                </a:solidFill>
                <a:latin typeface="Garamond" panose="02020404030301010803" pitchFamily="18" charset="0"/>
              </a:rPr>
              <a:t> January</a:t>
            </a:r>
            <a:endParaRPr lang="en-GB" sz="6600" dirty="0">
              <a:solidFill>
                <a:srgbClr val="0070C0"/>
              </a:solidFill>
              <a:latin typeface="Garamond" panose="02020404030301010803" pitchFamily="18" charset="0"/>
            </a:endParaRP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4" name="TextBox 3"/>
          <p:cNvSpPr txBox="1"/>
          <p:nvPr/>
        </p:nvSpPr>
        <p:spPr>
          <a:xfrm>
            <a:off x="2724727" y="2465408"/>
            <a:ext cx="9014691" cy="3816429"/>
          </a:xfrm>
          <a:prstGeom prst="rect">
            <a:avLst/>
          </a:prstGeom>
          <a:noFill/>
        </p:spPr>
        <p:txBody>
          <a:bodyPr wrap="square" rtlCol="0">
            <a:spAutoFit/>
          </a:bodyPr>
          <a:lstStyle/>
          <a:p>
            <a:r>
              <a:rPr lang="en-GB" sz="2200" dirty="0">
                <a:latin typeface="Garamond" panose="02020404030301010803" pitchFamily="18" charset="0"/>
              </a:rPr>
              <a:t>St Fabian was a Pope and martyr who lived in the 3</a:t>
            </a:r>
            <a:r>
              <a:rPr lang="en-GB" sz="2200" baseline="30000" dirty="0">
                <a:latin typeface="Garamond" panose="02020404030301010803" pitchFamily="18" charset="0"/>
              </a:rPr>
              <a:t>rd</a:t>
            </a:r>
            <a:r>
              <a:rPr lang="en-GB" sz="2200" dirty="0">
                <a:latin typeface="Garamond" panose="02020404030301010803" pitchFamily="18" charset="0"/>
              </a:rPr>
              <a:t> Century.</a:t>
            </a:r>
          </a:p>
          <a:p>
            <a:pPr algn="just"/>
            <a:r>
              <a:rPr lang="en-GB" sz="2200" dirty="0">
                <a:latin typeface="Garamond" panose="02020404030301010803" pitchFamily="18" charset="0"/>
              </a:rPr>
              <a:t>He was killed by the Roman Emperor Decius in an attempt to destroy the Church. His body was taken in procession to be buried in the catacombs below Rome in 250 AD. It was then moved to the church of St Sebastian by Pope Clement XI in the 18</a:t>
            </a:r>
            <a:r>
              <a:rPr lang="en-GB" sz="2200" baseline="30000" dirty="0">
                <a:latin typeface="Garamond" panose="02020404030301010803" pitchFamily="18" charset="0"/>
              </a:rPr>
              <a:t>th</a:t>
            </a:r>
            <a:r>
              <a:rPr lang="en-GB" sz="2200" dirty="0">
                <a:latin typeface="Garamond" panose="02020404030301010803" pitchFamily="18" charset="0"/>
              </a:rPr>
              <a:t> Century. </a:t>
            </a:r>
          </a:p>
          <a:p>
            <a:pPr algn="just"/>
            <a:r>
              <a:rPr lang="en-GB" sz="2200" dirty="0">
                <a:latin typeface="Garamond" panose="02020404030301010803" pitchFamily="18" charset="0"/>
              </a:rPr>
              <a:t>Fabian had not sought to become Pope; he had not wanted high office but was elected Pope because of a miraculous sign. A dove descended on him showing that he was the choice of the Holy Spirit.</a:t>
            </a:r>
          </a:p>
          <a:p>
            <a:pPr algn="just"/>
            <a:r>
              <a:rPr lang="en-GB" sz="2200" dirty="0">
                <a:latin typeface="Garamond" panose="02020404030301010803" pitchFamily="18" charset="0"/>
              </a:rPr>
              <a:t>Becoming Pope meant that he was likely to be threatened and ultimately he died for his beliefs. He would not give up or renounce his faith and had lived a pure and holy life. He died on 20</a:t>
            </a:r>
            <a:r>
              <a:rPr lang="en-GB" sz="2200" baseline="30000" dirty="0">
                <a:latin typeface="Garamond" panose="02020404030301010803" pitchFamily="18" charset="0"/>
              </a:rPr>
              <a:t>th</a:t>
            </a:r>
            <a:r>
              <a:rPr lang="en-GB" sz="2200" dirty="0">
                <a:latin typeface="Garamond" panose="02020404030301010803" pitchFamily="18" charset="0"/>
              </a:rPr>
              <a:t> January 250 AD.</a:t>
            </a:r>
            <a:endParaRPr lang="en-GB" dirty="0"/>
          </a:p>
        </p:txBody>
      </p:sp>
      <p:pic>
        <p:nvPicPr>
          <p:cNvPr id="2052" name="Picture 4">
            <a:extLst>
              <a:ext uri="{FF2B5EF4-FFF2-40B4-BE49-F238E27FC236}">
                <a16:creationId xmlns:a16="http://schemas.microsoft.com/office/drawing/2014/main" id="{D5A4EF82-4977-4BCD-BAE1-41C9B697BB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350" b="-22"/>
          <a:stretch/>
        </p:blipFill>
        <p:spPr bwMode="auto">
          <a:xfrm>
            <a:off x="233013" y="228441"/>
            <a:ext cx="2288514" cy="651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52544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TextBox 6">
            <a:extLst>
              <a:ext uri="{FF2B5EF4-FFF2-40B4-BE49-F238E27FC236}">
                <a16:creationId xmlns:a16="http://schemas.microsoft.com/office/drawing/2014/main" id="{1D60F796-3A2E-1399-7B46-B0AF45C3F469}"/>
              </a:ext>
            </a:extLst>
          </p:cNvPr>
          <p:cNvSpPr txBox="1"/>
          <p:nvPr/>
        </p:nvSpPr>
        <p:spPr>
          <a:xfrm>
            <a:off x="156259" y="1750348"/>
            <a:ext cx="11659920" cy="2523768"/>
          </a:xfrm>
          <a:prstGeom prst="rect">
            <a:avLst/>
          </a:prstGeom>
          <a:noFill/>
        </p:spPr>
        <p:txBody>
          <a:bodyPr wrap="square" rtlCol="0">
            <a:spAutoFit/>
          </a:bodyPr>
          <a:lstStyle/>
          <a:p>
            <a:pPr algn="ctr"/>
            <a:r>
              <a:rPr lang="en-GB" sz="2400" b="1" dirty="0">
                <a:latin typeface="Garamond" panose="02020404030301010803" pitchFamily="18" charset="0"/>
              </a:rPr>
              <a:t>THE ETHIOPIAN CATHOLIC CHURCH</a:t>
            </a:r>
            <a:endParaRPr lang="en-GB" sz="700" b="1" dirty="0">
              <a:latin typeface="Garamond" panose="02020404030301010803" pitchFamily="18" charset="0"/>
            </a:endParaRPr>
          </a:p>
          <a:p>
            <a:pPr algn="ctr"/>
            <a:endParaRPr lang="en-GB" sz="600" b="1" dirty="0">
              <a:latin typeface="Garamond" panose="02020404030301010803" pitchFamily="18" charset="0"/>
            </a:endParaRPr>
          </a:p>
          <a:p>
            <a:pPr algn="ctr"/>
            <a:endParaRPr lang="en-GB" sz="100" b="1" dirty="0">
              <a:latin typeface="Garamond" panose="02020404030301010803" pitchFamily="18" charset="0"/>
            </a:endParaRPr>
          </a:p>
          <a:p>
            <a:pPr algn="just"/>
            <a:r>
              <a:rPr lang="en-GB" sz="2400" dirty="0">
                <a:latin typeface="Garamond" panose="02020404030301010803" pitchFamily="18" charset="0"/>
              </a:rPr>
              <a:t>The Ethiopian Catholic Church is an autonomous Eastern Catholic Church, based in Ethiopia, which uses the Alexandrian Rite </a:t>
            </a:r>
            <a:r>
              <a:rPr lang="en-GB" sz="2400">
                <a:latin typeface="Garamond" panose="02020404030301010803" pitchFamily="18" charset="0"/>
              </a:rPr>
              <a:t>in Ge’ez </a:t>
            </a:r>
            <a:r>
              <a:rPr lang="en-GB" sz="2400" dirty="0">
                <a:latin typeface="Garamond" panose="02020404030301010803" pitchFamily="18" charset="0"/>
              </a:rPr>
              <a:t>(a local liturgical language). </a:t>
            </a:r>
          </a:p>
          <a:p>
            <a:pPr algn="just"/>
            <a:endParaRPr lang="en-GB" sz="700" dirty="0">
              <a:latin typeface="Garamond" panose="02020404030301010803" pitchFamily="18" charset="0"/>
            </a:endParaRPr>
          </a:p>
          <a:p>
            <a:pPr algn="just"/>
            <a:r>
              <a:rPr lang="en-GB" sz="2400" dirty="0">
                <a:latin typeface="Garamond" panose="02020404030301010803" pitchFamily="18" charset="0"/>
              </a:rPr>
              <a:t>The Church was established in 1930, and is organised by the Metropolitan Archbishop of Addis Ababa who accepts the universal jurisdiction of the pope.</a:t>
            </a:r>
          </a:p>
          <a:p>
            <a:pPr algn="l"/>
            <a:endParaRPr lang="en-GB" sz="2400" b="1" dirty="0">
              <a:latin typeface="Garamond" panose="02020404030301010803" pitchFamily="18" charset="0"/>
            </a:endParaRP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 1</a:t>
            </a:r>
            <a:endParaRPr lang="en-GB" sz="6000" b="1" dirty="0">
              <a:solidFill>
                <a:srgbClr val="2E75B6"/>
              </a:solidFill>
              <a:latin typeface="Garamond" panose="02020404030301010803" pitchFamily="18" charset="0"/>
            </a:endParaRPr>
          </a:p>
        </p:txBody>
      </p:sp>
      <p:sp>
        <p:nvSpPr>
          <p:cNvPr id="3" name="Title 1">
            <a:extLst>
              <a:ext uri="{FF2B5EF4-FFF2-40B4-BE49-F238E27FC236}">
                <a16:creationId xmlns:a16="http://schemas.microsoft.com/office/drawing/2014/main" id="{AF93147B-923A-EE28-4743-D41E46DEB6A1}"/>
              </a:ext>
            </a:extLst>
          </p:cNvPr>
          <p:cNvSpPr txBox="1">
            <a:spLocks/>
          </p:cNvSpPr>
          <p:nvPr/>
        </p:nvSpPr>
        <p:spPr>
          <a:xfrm>
            <a:off x="239697" y="5445760"/>
            <a:ext cx="9704403"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2E75B6"/>
                </a:solidFill>
                <a:latin typeface="Garamond" panose="02020404030301010803" pitchFamily="18" charset="0"/>
              </a:rPr>
              <a:t>The Alexandrian Rite</a:t>
            </a:r>
            <a:endParaRPr lang="en-GB" sz="6000" b="1" dirty="0">
              <a:solidFill>
                <a:srgbClr val="2E75B6"/>
              </a:solidFill>
              <a:latin typeface="Garamond" panose="02020404030301010803" pitchFamily="18" charset="0"/>
            </a:endParaRPr>
          </a:p>
        </p:txBody>
      </p:sp>
      <p:pic>
        <p:nvPicPr>
          <p:cNvPr id="1028" name="Picture 4">
            <a:extLst>
              <a:ext uri="{FF2B5EF4-FFF2-40B4-BE49-F238E27FC236}">
                <a16:creationId xmlns:a16="http://schemas.microsoft.com/office/drawing/2014/main" id="{33675D06-32C5-7C8E-55E3-6592748FB3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41771" y="3537898"/>
            <a:ext cx="4097791" cy="1819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95789A-B7EC-DC67-EC3C-8247945B4BE4}"/>
              </a:ext>
            </a:extLst>
          </p:cNvPr>
          <p:cNvSpPr txBox="1"/>
          <p:nvPr/>
        </p:nvSpPr>
        <p:spPr>
          <a:xfrm>
            <a:off x="156259" y="3876100"/>
            <a:ext cx="7240324" cy="1938992"/>
          </a:xfrm>
          <a:prstGeom prst="rect">
            <a:avLst/>
          </a:prstGeom>
          <a:noFill/>
        </p:spPr>
        <p:txBody>
          <a:bodyPr wrap="square" rtlCol="0">
            <a:spAutoFit/>
          </a:bodyPr>
          <a:lstStyle/>
          <a:p>
            <a:pPr algn="just"/>
            <a:r>
              <a:rPr lang="en-GB" sz="2400" dirty="0">
                <a:latin typeface="Garamond" panose="02020404030301010803" pitchFamily="18" charset="0"/>
              </a:rPr>
              <a:t>In Ethiopia there are four Catholic dioceses,  which are known as eparchies, in Addis Ababa, </a:t>
            </a:r>
            <a:r>
              <a:rPr lang="en-GB" sz="2400" dirty="0" err="1">
                <a:latin typeface="Garamond" panose="02020404030301010803" pitchFamily="18" charset="0"/>
              </a:rPr>
              <a:t>Adigrat</a:t>
            </a:r>
            <a:r>
              <a:rPr lang="en-GB" sz="2400" dirty="0">
                <a:latin typeface="Garamond" panose="02020404030301010803" pitchFamily="18" charset="0"/>
              </a:rPr>
              <a:t>, Bahir Dar-Dessie and </a:t>
            </a:r>
            <a:r>
              <a:rPr lang="en-GB" sz="2400" dirty="0" err="1">
                <a:latin typeface="Garamond" panose="02020404030301010803" pitchFamily="18" charset="0"/>
              </a:rPr>
              <a:t>Emdeber</a:t>
            </a:r>
            <a:r>
              <a:rPr lang="en-GB" sz="2400" dirty="0">
                <a:latin typeface="Garamond" panose="02020404030301010803" pitchFamily="18" charset="0"/>
              </a:rPr>
              <a:t>. Priests tend to dress in the Roman cassock and collar.</a:t>
            </a:r>
          </a:p>
          <a:p>
            <a:pPr algn="l"/>
            <a:endParaRPr lang="en-GB" sz="2400" b="1" dirty="0">
              <a:latin typeface="Garamond" panose="02020404030301010803" pitchFamily="18" charset="0"/>
            </a:endParaRPr>
          </a:p>
        </p:txBody>
      </p:sp>
    </p:spTree>
    <p:extLst>
      <p:ext uri="{BB962C8B-B14F-4D97-AF65-F5344CB8AC3E}">
        <p14:creationId xmlns:p14="http://schemas.microsoft.com/office/powerpoint/2010/main" val="18843016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Saintliness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B9AAFD49-CB98-FB0E-74AF-2796700D10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25398" y="1948357"/>
            <a:ext cx="4741197" cy="304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54998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5F0585-C9A4-4F37-BF45-19570350497D}">
  <ds:schemaRefs>
    <ds:schemaRef ds:uri="http://purl.org/dc/terms/"/>
    <ds:schemaRef ds:uri="http://schemas.microsoft.com/office/2006/documentManagement/typ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10486</TotalTime>
  <Words>478</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Rites of the Catholic Church # 1</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714</cp:revision>
  <dcterms:created xsi:type="dcterms:W3CDTF">2019-09-06T14:56:38Z</dcterms:created>
  <dcterms:modified xsi:type="dcterms:W3CDTF">2024-12-17T15:01:56Z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