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406" r:id="rId8"/>
    <p:sldId id="396" r:id="rId9"/>
    <p:sldId id="360" r:id="rId10"/>
    <p:sldId id="404" r:id="rId11"/>
    <p:sldId id="945" r:id="rId12"/>
    <p:sldId id="4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DF994-ABE7-46CB-96EF-B51D87A81103}" v="58" dt="2024-11-08T13:51:17.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08/11/2024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08/11/2024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Why We Should Have Courage to Speak About Christ | Desiring God">
            <a:extLst>
              <a:ext uri="{FF2B5EF4-FFF2-40B4-BE49-F238E27FC236}">
                <a16:creationId xmlns:a16="http://schemas.microsoft.com/office/drawing/2014/main" id="{7A3EB402-3703-693E-199E-1F7228B45B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087"/>
          <a:stretch/>
        </p:blipFill>
        <p:spPr bwMode="auto">
          <a:xfrm>
            <a:off x="2009172" y="1973274"/>
            <a:ext cx="8173650" cy="293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Courage</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54234" y="1778706"/>
            <a:ext cx="6096000" cy="4524315"/>
          </a:xfrm>
          <a:prstGeom prst="rect">
            <a:avLst/>
          </a:prstGeom>
        </p:spPr>
        <p:txBody>
          <a:bodyPr>
            <a:spAutoFit/>
          </a:bodyPr>
          <a:lstStyle/>
          <a:p>
            <a:pPr algn="ctr"/>
            <a:r>
              <a:rPr lang="en-GB" sz="3200" dirty="0">
                <a:latin typeface="Garamond" panose="02020404030301010803" pitchFamily="18" charset="0"/>
              </a:rPr>
              <a:t>“The seven gifts of the Holy Spirit are wisdom, knowledge, fear of God, understanding, right judgement, piety and                                                </a:t>
            </a:r>
            <a:r>
              <a:rPr lang="en-GB" sz="3200" b="1" dirty="0">
                <a:solidFill>
                  <a:srgbClr val="FF0000"/>
                </a:solidFill>
                <a:latin typeface="Garamond" panose="02020404030301010803" pitchFamily="18" charset="0"/>
              </a:rPr>
              <a:t>COURAGE</a:t>
            </a:r>
            <a:r>
              <a:rPr lang="en-GB" sz="3200" dirty="0">
                <a:latin typeface="Garamond" panose="02020404030301010803" pitchFamily="18" charset="0"/>
              </a:rPr>
              <a:t>. </a:t>
            </a:r>
          </a:p>
          <a:p>
            <a:pPr algn="ctr"/>
            <a:r>
              <a:rPr lang="en-GB" sz="3200" dirty="0">
                <a:latin typeface="Garamond" panose="02020404030301010803" pitchFamily="18" charset="0"/>
              </a:rPr>
              <a:t>They help us to make decisions conforming with God’s will, </a:t>
            </a:r>
          </a:p>
          <a:p>
            <a:pPr algn="ctr"/>
            <a:r>
              <a:rPr lang="en-GB" sz="3200" dirty="0">
                <a:latin typeface="Garamond" panose="02020404030301010803" pitchFamily="18" charset="0"/>
              </a:rPr>
              <a:t>which is always </a:t>
            </a:r>
          </a:p>
          <a:p>
            <a:pPr algn="ctr"/>
            <a:r>
              <a:rPr lang="en-GB" sz="3200" dirty="0">
                <a:latin typeface="Garamond" panose="02020404030301010803" pitchFamily="18" charset="0"/>
              </a:rPr>
              <a:t>for our greatest good.”</a:t>
            </a:r>
          </a:p>
        </p:txBody>
      </p:sp>
      <p:pic>
        <p:nvPicPr>
          <p:cNvPr id="1026" name="Picture 2">
            <a:extLst>
              <a:ext uri="{FF2B5EF4-FFF2-40B4-BE49-F238E27FC236}">
                <a16:creationId xmlns:a16="http://schemas.microsoft.com/office/drawing/2014/main" id="{1E76718A-4CD9-5A4C-F2C5-405AA4A36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65" y="1859638"/>
            <a:ext cx="4567544" cy="475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4201610" y="2367895"/>
            <a:ext cx="7427838" cy="4154984"/>
          </a:xfrm>
          <a:prstGeom prst="rect">
            <a:avLst/>
          </a:prstGeom>
        </p:spPr>
        <p:txBody>
          <a:bodyPr wrap="square">
            <a:spAutoFit/>
          </a:bodyPr>
          <a:lstStyle/>
          <a:p>
            <a:pPr algn="ctr"/>
            <a:r>
              <a:rPr lang="en-GB" sz="2400" b="1" dirty="0">
                <a:solidFill>
                  <a:srgbClr val="FF0000"/>
                </a:solidFill>
                <a:latin typeface="Garamond" panose="02020404030301010803" pitchFamily="18" charset="0"/>
              </a:rPr>
              <a:t>2</a:t>
            </a:r>
            <a:r>
              <a:rPr lang="en-GB" sz="2400" b="1" baseline="30000" dirty="0">
                <a:solidFill>
                  <a:srgbClr val="FF0000"/>
                </a:solidFill>
                <a:latin typeface="Garamond" panose="02020404030301010803" pitchFamily="18" charset="0"/>
              </a:rPr>
              <a:t>nd</a:t>
            </a:r>
            <a:r>
              <a:rPr lang="en-GB" sz="2400" b="1" dirty="0">
                <a:solidFill>
                  <a:srgbClr val="FF0000"/>
                </a:solidFill>
                <a:latin typeface="Garamond" panose="02020404030301010803" pitchFamily="18" charset="0"/>
              </a:rPr>
              <a:t> Sunday of Advent</a:t>
            </a:r>
          </a:p>
          <a:p>
            <a:pPr algn="ctr"/>
            <a:endParaRPr lang="en-GB" sz="2000" b="1" dirty="0">
              <a:solidFill>
                <a:srgbClr val="FF0000"/>
              </a:solidFill>
              <a:latin typeface="Garamond" panose="02020404030301010803" pitchFamily="18" charset="0"/>
            </a:endParaRPr>
          </a:p>
          <a:p>
            <a:pPr algn="ctr"/>
            <a:r>
              <a:rPr lang="en-GB" sz="3600" b="1" dirty="0">
                <a:latin typeface="Garamond" panose="02020404030301010803" pitchFamily="18" charset="0"/>
              </a:rPr>
              <a:t>8</a:t>
            </a:r>
            <a:r>
              <a:rPr lang="en-GB" sz="3600" b="1" baseline="30000" dirty="0">
                <a:latin typeface="Garamond" panose="02020404030301010803" pitchFamily="18" charset="0"/>
              </a:rPr>
              <a:t>th</a:t>
            </a:r>
            <a:r>
              <a:rPr lang="en-GB" sz="3600" b="1" dirty="0">
                <a:latin typeface="Garamond" panose="02020404030301010803" pitchFamily="18" charset="0"/>
              </a:rPr>
              <a:t> December 2024</a:t>
            </a:r>
            <a:r>
              <a:rPr lang="en-GB" sz="3600" dirty="0">
                <a:latin typeface="Garamond" panose="02020404030301010803" pitchFamily="18" charset="0"/>
              </a:rPr>
              <a:t> :   </a:t>
            </a:r>
          </a:p>
          <a:p>
            <a:pPr algn="ctr"/>
            <a:endParaRPr lang="en-GB" sz="1200" dirty="0">
              <a:latin typeface="Garamond" panose="02020404030301010803" pitchFamily="18" charset="0"/>
            </a:endParaRPr>
          </a:p>
          <a:p>
            <a:pPr algn="ctr"/>
            <a:r>
              <a:rPr lang="en-GB" sz="3600" dirty="0">
                <a:latin typeface="Garamond" panose="02020404030301010803" pitchFamily="18" charset="0"/>
              </a:rPr>
              <a:t>In the Gospel of Luke, </a:t>
            </a:r>
          </a:p>
          <a:p>
            <a:pPr algn="ctr"/>
            <a:r>
              <a:rPr lang="en-GB" sz="3600" dirty="0">
                <a:latin typeface="Garamond" panose="02020404030301010803" pitchFamily="18" charset="0"/>
              </a:rPr>
              <a:t>we hear : </a:t>
            </a:r>
            <a:r>
              <a:rPr lang="en-GB" sz="1200" dirty="0">
                <a:latin typeface="Garamond" panose="02020404030301010803" pitchFamily="18" charset="0"/>
              </a:rPr>
              <a:t>:    </a:t>
            </a:r>
          </a:p>
          <a:p>
            <a:pPr algn="ctr"/>
            <a:r>
              <a:rPr lang="en-GB" sz="1200" dirty="0">
                <a:latin typeface="Garamond" panose="02020404030301010803" pitchFamily="18" charset="0"/>
              </a:rPr>
              <a:t>                                              </a:t>
            </a:r>
          </a:p>
          <a:p>
            <a:pPr algn="ctr"/>
            <a:r>
              <a:rPr lang="en-GB" sz="4400" dirty="0">
                <a:latin typeface="Garamond" panose="02020404030301010803" pitchFamily="18" charset="0"/>
              </a:rPr>
              <a:t>  “And his kingdom </a:t>
            </a:r>
          </a:p>
          <a:p>
            <a:pPr algn="ctr"/>
            <a:r>
              <a:rPr lang="en-GB" sz="4400" dirty="0">
                <a:latin typeface="Garamond" panose="02020404030301010803" pitchFamily="18" charset="0"/>
              </a:rPr>
              <a:t>shall have no end.”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74" r="25450"/>
          <a:stretch/>
        </p:blipFill>
        <p:spPr bwMode="auto">
          <a:xfrm>
            <a:off x="653143" y="2200334"/>
            <a:ext cx="4731657" cy="449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F9613-0FEE-5640-24E4-0D24B45101C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589EC9-F130-4D03-D641-37EC858863CA}"/>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a:extLst>
              <a:ext uri="{FF2B5EF4-FFF2-40B4-BE49-F238E27FC236}">
                <a16:creationId xmlns:a16="http://schemas.microsoft.com/office/drawing/2014/main" id="{B03EDC46-E74C-1C59-ABE7-8D22AD4E61DA}"/>
              </a:ext>
            </a:extLst>
          </p:cNvPr>
          <p:cNvSpPr txBox="1">
            <a:spLocks/>
          </p:cNvSpPr>
          <p:nvPr/>
        </p:nvSpPr>
        <p:spPr>
          <a:xfrm>
            <a:off x="703408" y="415926"/>
            <a:ext cx="11036154"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SECOND SUNDAY OF ADVENT</a:t>
            </a:r>
          </a:p>
        </p:txBody>
      </p:sp>
      <p:pic>
        <p:nvPicPr>
          <p:cNvPr id="7" name="Content Placeholder 4">
            <a:extLst>
              <a:ext uri="{FF2B5EF4-FFF2-40B4-BE49-F238E27FC236}">
                <a16:creationId xmlns:a16="http://schemas.microsoft.com/office/drawing/2014/main" id="{2C22C1A3-3C2B-ED38-C338-26461C1E0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7176" name="Picture 8">
            <a:extLst>
              <a:ext uri="{FF2B5EF4-FFF2-40B4-BE49-F238E27FC236}">
                <a16:creationId xmlns:a16="http://schemas.microsoft.com/office/drawing/2014/main" id="{5C49B9A1-076E-FDEC-7425-60ED1F8809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5103" y="2326338"/>
            <a:ext cx="7997209" cy="372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108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6243ADC1-59F1-D2BF-1799-350824F997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35" t="36023" r="30459" b="3357"/>
          <a:stretch/>
        </p:blipFill>
        <p:spPr bwMode="auto">
          <a:xfrm>
            <a:off x="6721311" y="2240118"/>
            <a:ext cx="4991482" cy="3903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8" y="5836945"/>
            <a:ext cx="1544637" cy="707886"/>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p:txBody>
      </p:sp>
      <p:sp>
        <p:nvSpPr>
          <p:cNvPr id="2" name="Rectangle 1"/>
          <p:cNvSpPr/>
          <p:nvPr/>
        </p:nvSpPr>
        <p:spPr>
          <a:xfrm>
            <a:off x="0" y="2142881"/>
            <a:ext cx="7144474" cy="4216539"/>
          </a:xfrm>
          <a:prstGeom prst="rect">
            <a:avLst/>
          </a:prstGeom>
        </p:spPr>
        <p:txBody>
          <a:bodyPr wrap="square">
            <a:spAutoFit/>
          </a:bodyPr>
          <a:lstStyle/>
          <a:p>
            <a:pPr algn="ctr"/>
            <a:r>
              <a:rPr lang="en-GB" sz="3600" b="1" dirty="0">
                <a:latin typeface="Garamond" panose="02020404030301010803" pitchFamily="18" charset="0"/>
              </a:rPr>
              <a:t>From the 3</a:t>
            </a:r>
            <a:r>
              <a:rPr lang="en-GB" sz="3600" b="1" baseline="30000" dirty="0">
                <a:latin typeface="Garamond" panose="02020404030301010803" pitchFamily="18" charset="0"/>
              </a:rPr>
              <a:t>rd</a:t>
            </a:r>
            <a:r>
              <a:rPr lang="en-GB" sz="3600" b="1" dirty="0">
                <a:latin typeface="Garamond" panose="02020404030301010803" pitchFamily="18" charset="0"/>
              </a:rPr>
              <a:t> Letter of St John :</a:t>
            </a:r>
          </a:p>
          <a:p>
            <a:pPr algn="ctr"/>
            <a:endParaRPr lang="en-GB" sz="1200" b="1" dirty="0">
              <a:latin typeface="Garamond" panose="02020404030301010803" pitchFamily="18" charset="0"/>
            </a:endParaRPr>
          </a:p>
          <a:p>
            <a:pPr algn="ctr" fontAlgn="base"/>
            <a:r>
              <a:rPr lang="en-US" sz="4400" b="0" i="0" dirty="0">
                <a:effectLst/>
                <a:latin typeface="Garamond" panose="02020404030301010803" pitchFamily="18" charset="0"/>
              </a:rPr>
              <a:t>“</a:t>
            </a:r>
            <a:r>
              <a:rPr lang="en-GB" sz="4400" dirty="0">
                <a:latin typeface="Garamond" panose="02020404030301010803" pitchFamily="18" charset="0"/>
              </a:rPr>
              <a:t>Nothing gives me </a:t>
            </a:r>
          </a:p>
          <a:p>
            <a:pPr algn="ctr" fontAlgn="base"/>
            <a:r>
              <a:rPr lang="en-GB" sz="4400" dirty="0">
                <a:latin typeface="Garamond" panose="02020404030301010803" pitchFamily="18" charset="0"/>
              </a:rPr>
              <a:t>greater joy </a:t>
            </a:r>
          </a:p>
          <a:p>
            <a:pPr algn="ctr" fontAlgn="base"/>
            <a:r>
              <a:rPr lang="en-GB" sz="4400" dirty="0">
                <a:latin typeface="Garamond" panose="02020404030301010803" pitchFamily="18" charset="0"/>
              </a:rPr>
              <a:t>than to hear that </a:t>
            </a:r>
          </a:p>
          <a:p>
            <a:pPr algn="ctr" fontAlgn="base"/>
            <a:r>
              <a:rPr lang="en-GB" sz="4400" dirty="0">
                <a:latin typeface="Garamond" panose="02020404030301010803" pitchFamily="18" charset="0"/>
              </a:rPr>
              <a:t>my children are </a:t>
            </a:r>
          </a:p>
          <a:p>
            <a:pPr algn="ctr" fontAlgn="base"/>
            <a:r>
              <a:rPr lang="en-GB" sz="4400" dirty="0">
                <a:latin typeface="Garamond" panose="02020404030301010803" pitchFamily="18" charset="0"/>
              </a:rPr>
              <a:t>walking in the truth.</a:t>
            </a:r>
            <a:r>
              <a:rPr lang="en-US" sz="4400" b="0" i="0" dirty="0">
                <a:effectLst/>
                <a:latin typeface="Garamond" panose="02020404030301010803" pitchFamily="18" charset="0"/>
              </a:rPr>
              <a:t>”</a:t>
            </a:r>
            <a:endParaRPr lang="en-GB" sz="44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Letters of the New Testament # 6 </a:t>
            </a:r>
          </a:p>
        </p:txBody>
      </p:sp>
    </p:spTree>
    <p:extLst>
      <p:ext uri="{BB962C8B-B14F-4D97-AF65-F5344CB8AC3E}">
        <p14:creationId xmlns:p14="http://schemas.microsoft.com/office/powerpoint/2010/main" val="8634694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894134"/>
            <a:ext cx="7122290" cy="3922292"/>
          </a:xfrm>
          <a:prstGeom prst="rect">
            <a:avLst/>
          </a:prstGeom>
          <a:noFill/>
        </p:spPr>
        <p:txBody>
          <a:bodyPr wrap="square" rtlCol="0">
            <a:spAutoFit/>
          </a:bodyPr>
          <a:lstStyle/>
          <a:p>
            <a:pPr algn="ctr">
              <a:lnSpc>
                <a:spcPct val="107000"/>
              </a:lnSpc>
              <a:spcAft>
                <a:spcPts val="800"/>
              </a:spcAft>
              <a:buClr>
                <a:srgbClr val="212121"/>
              </a:buClr>
            </a:pPr>
            <a:r>
              <a:rPr lang="en-GB" sz="6000" dirty="0">
                <a:latin typeface="Garamond" panose="02020404030301010803" pitchFamily="18" charset="0"/>
              </a:rPr>
              <a:t>“The path to </a:t>
            </a:r>
          </a:p>
          <a:p>
            <a:pPr algn="ctr">
              <a:lnSpc>
                <a:spcPct val="107000"/>
              </a:lnSpc>
              <a:spcAft>
                <a:spcPts val="800"/>
              </a:spcAft>
              <a:buClr>
                <a:srgbClr val="212121"/>
              </a:buClr>
            </a:pPr>
            <a:r>
              <a:rPr lang="en-GB" sz="6000" dirty="0">
                <a:latin typeface="Garamond" panose="02020404030301010803" pitchFamily="18" charset="0"/>
              </a:rPr>
              <a:t>holiness takes courage.”</a:t>
            </a:r>
          </a:p>
          <a:p>
            <a:pPr>
              <a:lnSpc>
                <a:spcPct val="107000"/>
              </a:lnSpc>
              <a:spcAft>
                <a:spcPts val="800"/>
              </a:spcAft>
              <a:buClr>
                <a:srgbClr val="212121"/>
              </a:buClr>
            </a:pPr>
            <a:endParaRPr lang="en-GB" sz="4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r>
              <a:rPr lang="en-GB" sz="3200" dirty="0">
                <a:latin typeface="Garamond" panose="02020404030301010803" pitchFamily="18" charset="0"/>
              </a:rPr>
              <a:t>2022)</a:t>
            </a:r>
            <a:endParaRPr lang="en-GB" sz="3200" dirty="0">
              <a:solidFill>
                <a:srgbClr val="333333"/>
              </a:solidFill>
              <a:latin typeface="Garamond" panose="02020404030301010803" pitchFamily="18" charset="0"/>
              <a:cs typeface="Times New Roman" panose="02020603050405020304"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32151" y="271531"/>
            <a:ext cx="6777833" cy="303727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St. </a:t>
            </a:r>
            <a:r>
              <a:rPr lang="en-GB" altLang="en-US" sz="6600" dirty="0" err="1">
                <a:solidFill>
                  <a:schemeClr val="accent1">
                    <a:lumMod val="75000"/>
                  </a:schemeClr>
                </a:solidFill>
                <a:latin typeface="Garamond" panose="02020404030301010803" pitchFamily="18" charset="0"/>
              </a:rPr>
              <a:t>Damasus</a:t>
            </a:r>
            <a:endParaRPr lang="en-GB" altLang="en-US" sz="6600" dirty="0">
              <a:solidFill>
                <a:schemeClr val="accent1">
                  <a:lumMod val="75000"/>
                </a:schemeClr>
              </a:solidFill>
              <a:latin typeface="Garamond" panose="02020404030301010803" pitchFamily="18" charset="0"/>
            </a:endParaRPr>
          </a:p>
          <a:p>
            <a:pPr algn="ctr"/>
            <a:r>
              <a:rPr lang="en-GB" altLang="en-US" sz="6600" dirty="0">
                <a:solidFill>
                  <a:schemeClr val="accent1">
                    <a:lumMod val="75000"/>
                  </a:schemeClr>
                </a:solidFill>
                <a:latin typeface="Garamond" panose="02020404030301010803" pitchFamily="18" charset="0"/>
              </a:rPr>
              <a:t>Feast day : </a:t>
            </a:r>
          </a:p>
          <a:p>
            <a:pPr algn="ctr"/>
            <a:r>
              <a:rPr lang="en-GB" altLang="en-US" sz="6600" dirty="0">
                <a:solidFill>
                  <a:schemeClr val="accent1">
                    <a:lumMod val="75000"/>
                  </a:schemeClr>
                </a:solidFill>
                <a:latin typeface="Garamond" panose="02020404030301010803" pitchFamily="18" charset="0"/>
              </a:rPr>
              <a:t>11</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December  </a:t>
            </a:r>
            <a:endParaRPr lang="en-GB" sz="6600" dirty="0">
              <a:solidFill>
                <a:schemeClr val="accent1">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5122" name="Picture 2">
            <a:extLst>
              <a:ext uri="{FF2B5EF4-FFF2-40B4-BE49-F238E27FC236}">
                <a16:creationId xmlns:a16="http://schemas.microsoft.com/office/drawing/2014/main" id="{095639E7-4978-403B-A7C9-AAEE03B392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3339" y="200576"/>
            <a:ext cx="4882778" cy="609739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2151" y="3429000"/>
            <a:ext cx="6530021" cy="3170099"/>
          </a:xfrm>
          <a:prstGeom prst="rect">
            <a:avLst/>
          </a:prstGeom>
          <a:noFill/>
        </p:spPr>
        <p:txBody>
          <a:bodyPr wrap="square" rtlCol="0">
            <a:spAutoFit/>
          </a:bodyPr>
          <a:lstStyle/>
          <a:p>
            <a:pPr algn="just"/>
            <a:r>
              <a:rPr lang="en-GB" sz="2000" b="1" dirty="0">
                <a:latin typeface="Garamond" panose="02020404030301010803" pitchFamily="18" charset="0"/>
              </a:rPr>
              <a:t>Pope </a:t>
            </a:r>
            <a:r>
              <a:rPr lang="en-GB" sz="2000" b="1" dirty="0" err="1">
                <a:latin typeface="Garamond" panose="02020404030301010803" pitchFamily="18" charset="0"/>
              </a:rPr>
              <a:t>Damasus</a:t>
            </a:r>
            <a:r>
              <a:rPr lang="en-GB" sz="2000" b="1" dirty="0">
                <a:latin typeface="Garamond" panose="02020404030301010803" pitchFamily="18" charset="0"/>
              </a:rPr>
              <a:t> I</a:t>
            </a:r>
            <a:r>
              <a:rPr lang="en-GB" sz="2000" dirty="0">
                <a:latin typeface="Garamond" panose="02020404030301010803" pitchFamily="18" charset="0"/>
              </a:rPr>
              <a:t> c. 305 – 11</a:t>
            </a:r>
            <a:r>
              <a:rPr lang="en-GB" sz="2000" baseline="30000" dirty="0">
                <a:latin typeface="Garamond" panose="02020404030301010803" pitchFamily="18" charset="0"/>
              </a:rPr>
              <a:t>th</a:t>
            </a:r>
            <a:r>
              <a:rPr lang="en-GB" sz="2000" dirty="0">
                <a:latin typeface="Garamond" panose="02020404030301010803" pitchFamily="18" charset="0"/>
              </a:rPr>
              <a:t> December 384, also known as </a:t>
            </a:r>
            <a:r>
              <a:rPr lang="en-GB" sz="2000" b="1" dirty="0" err="1">
                <a:latin typeface="Garamond" panose="02020404030301010803" pitchFamily="18" charset="0"/>
              </a:rPr>
              <a:t>Damasus</a:t>
            </a:r>
            <a:r>
              <a:rPr lang="en-GB" sz="2000" b="1" dirty="0">
                <a:latin typeface="Garamond" panose="02020404030301010803" pitchFamily="18" charset="0"/>
              </a:rPr>
              <a:t> of Rome</a:t>
            </a:r>
            <a:r>
              <a:rPr lang="en-GB" sz="2000" dirty="0">
                <a:latin typeface="Garamond" panose="02020404030301010803" pitchFamily="18" charset="0"/>
              </a:rPr>
              <a:t>, was the bishop of Rome from October 366 to his death. He presided over the Council of Rome in 382 that determined the canon or official list of sacred scripture. He spoke out against major heresies and solidified the faith of the Catholic Church, and encouraged the production of the Vulgate Bible (the Bible in the language of the people i.e. Latin) with his support for the translator St Jerome. He helped reconcile the Church of Rome and the Church of Antioch, and encouraged the veneration of martyrs.</a:t>
            </a:r>
          </a:p>
        </p:txBody>
      </p:sp>
    </p:spTree>
    <p:extLst>
      <p:ext uri="{BB962C8B-B14F-4D97-AF65-F5344CB8AC3E}">
        <p14:creationId xmlns:p14="http://schemas.microsoft.com/office/powerpoint/2010/main" val="35325713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ul and the other shipwreck survivors coming ashore on Malta">
            <a:extLst>
              <a:ext uri="{FF2B5EF4-FFF2-40B4-BE49-F238E27FC236}">
                <a16:creationId xmlns:a16="http://schemas.microsoft.com/office/drawing/2014/main" id="{FC4DE203-F9DF-43F2-3273-4AC3FE7BA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55" b="15308"/>
          <a:stretch/>
        </p:blipFill>
        <p:spPr bwMode="auto">
          <a:xfrm>
            <a:off x="5696369" y="4536400"/>
            <a:ext cx="5792367" cy="20371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dirty="0">
                <a:solidFill>
                  <a:srgbClr val="2F5597"/>
                </a:solidFill>
                <a:latin typeface="Garamond" panose="02020404030301010803" pitchFamily="18" charset="0"/>
              </a:rPr>
              <a:t>St Paul’s Missionary Journeys</a:t>
            </a:r>
            <a:endParaRPr lang="en-GB" sz="6000" dirty="0">
              <a:solidFill>
                <a:srgbClr val="2F5597"/>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684755" y="1858745"/>
            <a:ext cx="5803981" cy="2677656"/>
          </a:xfrm>
          <a:prstGeom prst="rect">
            <a:avLst/>
          </a:prstGeom>
          <a:solidFill>
            <a:schemeClr val="bg1"/>
          </a:solidFill>
          <a:ln>
            <a:solidFill>
              <a:schemeClr val="bg1"/>
            </a:solidFill>
          </a:ln>
        </p:spPr>
        <p:txBody>
          <a:bodyPr wrap="square" rtlCol="0">
            <a:spAutoFit/>
          </a:bodyPr>
          <a:lstStyle/>
          <a:p>
            <a:pPr algn="just"/>
            <a:r>
              <a:rPr lang="en-GB" sz="2800" dirty="0">
                <a:latin typeface="Garamond" panose="02020404030301010803" pitchFamily="18" charset="0"/>
              </a:rPr>
              <a:t>On his way to Rome to face charges in 60 AD, St Paul was shipwrecked on Malta. Traditionally, St Paul’s Bay is identified as the location for </a:t>
            </a:r>
            <a:r>
              <a:rPr lang="en-GB" sz="2800">
                <a:latin typeface="Garamond" panose="02020404030301010803" pitchFamily="18" charset="0"/>
              </a:rPr>
              <a:t>this disaster. </a:t>
            </a:r>
            <a:r>
              <a:rPr lang="en-GB" sz="2800" dirty="0">
                <a:latin typeface="Garamond" panose="02020404030301010803" pitchFamily="18" charset="0"/>
              </a:rPr>
              <a:t>The islanders showed the victims of the shipwreck great kindness. </a:t>
            </a:r>
          </a:p>
        </p:txBody>
      </p:sp>
      <p:sp>
        <p:nvSpPr>
          <p:cNvPr id="3" name="Title 1">
            <a:extLst>
              <a:ext uri="{FF2B5EF4-FFF2-40B4-BE49-F238E27FC236}">
                <a16:creationId xmlns:a16="http://schemas.microsoft.com/office/drawing/2014/main" id="{7915C79F-7085-313B-C0A5-06284EED4C90}"/>
              </a:ext>
            </a:extLst>
          </p:cNvPr>
          <p:cNvSpPr txBox="1">
            <a:spLocks/>
          </p:cNvSpPr>
          <p:nvPr/>
        </p:nvSpPr>
        <p:spPr>
          <a:xfrm>
            <a:off x="581892" y="5299256"/>
            <a:ext cx="4921446" cy="12742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dirty="0">
                <a:solidFill>
                  <a:srgbClr val="2F5597"/>
                </a:solidFill>
                <a:latin typeface="Garamond" panose="02020404030301010803" pitchFamily="18" charset="0"/>
              </a:rPr>
              <a:t># 6 : Malta</a:t>
            </a:r>
            <a:endParaRPr lang="en-GB" sz="6000" dirty="0">
              <a:solidFill>
                <a:srgbClr val="2F5597"/>
              </a:solidFill>
              <a:latin typeface="Garamond" panose="02020404030301010803" pitchFamily="18" charset="0"/>
            </a:endParaRPr>
          </a:p>
        </p:txBody>
      </p:sp>
      <p:sp>
        <p:nvSpPr>
          <p:cNvPr id="6" name="TextBox 5"/>
          <p:cNvSpPr txBox="1"/>
          <p:nvPr/>
        </p:nvSpPr>
        <p:spPr>
          <a:xfrm>
            <a:off x="9944100" y="5855172"/>
            <a:ext cx="1544637" cy="1077218"/>
          </a:xfrm>
          <a:prstGeom prst="rect">
            <a:avLst/>
          </a:prstGeom>
          <a:solidFill>
            <a:schemeClr val="bg1"/>
          </a:solidFill>
        </p:spPr>
        <p:txBody>
          <a:bodyPr wrap="square" rtlCol="0">
            <a:spAutoFit/>
          </a:bodyPr>
          <a:lstStyle/>
          <a:p>
            <a:endParaRPr lang="en-GB" sz="8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pic>
        <p:nvPicPr>
          <p:cNvPr id="2050" name="Picture 2" descr="Apostle Paul - Maps of His Journeys">
            <a:extLst>
              <a:ext uri="{FF2B5EF4-FFF2-40B4-BE49-F238E27FC236}">
                <a16:creationId xmlns:a16="http://schemas.microsoft.com/office/drawing/2014/main" id="{D77099F3-E289-F19C-3228-B688FABAC4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878" b="8728"/>
          <a:stretch/>
        </p:blipFill>
        <p:spPr bwMode="auto">
          <a:xfrm>
            <a:off x="581890" y="1858745"/>
            <a:ext cx="4893905" cy="3258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66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December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3074" name="Picture 2" descr="Why We Should Have Courage to Speak About Christ | Desiring God">
            <a:extLst>
              <a:ext uri="{FF2B5EF4-FFF2-40B4-BE49-F238E27FC236}">
                <a16:creationId xmlns:a16="http://schemas.microsoft.com/office/drawing/2014/main" id="{8D3D6DD8-F988-27C8-5BD8-45072A8C7C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087"/>
          <a:stretch/>
        </p:blipFill>
        <p:spPr bwMode="auto">
          <a:xfrm>
            <a:off x="2009172" y="1973274"/>
            <a:ext cx="8173650" cy="293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471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schemas.openxmlformats.org/package/2006/metadata/core-properties"/>
    <ds:schemaRef ds:uri="http://purl.org/dc/dcmitype/"/>
    <ds:schemaRef ds:uri="http://schemas.microsoft.com/office/2006/documentManagement/types"/>
    <ds:schemaRef ds:uri="66f78821-969e-443f-8b7e-99ce487fda93"/>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10243</TotalTime>
  <Words>377</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Paul’s Missionary Journeys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700</cp:revision>
  <dcterms:created xsi:type="dcterms:W3CDTF">2019-09-06T14:56:38Z</dcterms:created>
  <dcterms:modified xsi:type="dcterms:W3CDTF">2024-11-08T15:03:32Z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