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66" r:id="rId5"/>
    <p:sldId id="377" r:id="rId6"/>
    <p:sldId id="297" r:id="rId7"/>
    <p:sldId id="947" r:id="rId8"/>
    <p:sldId id="333" r:id="rId9"/>
    <p:sldId id="360" r:id="rId10"/>
    <p:sldId id="357" r:id="rId11"/>
    <p:sldId id="2021" r:id="rId12"/>
    <p:sldId id="202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437D48-9002-4FD1-BD61-809583A78E97}" v="39" dt="2024-09-06T07:17:36.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94660"/>
  </p:normalViewPr>
  <p:slideViewPr>
    <p:cSldViewPr snapToGrid="0">
      <p:cViewPr varScale="1">
        <p:scale>
          <a:sx n="66" d="100"/>
          <a:sy n="66" d="100"/>
        </p:scale>
        <p:origin x="641"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10/09/2024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10/09/2024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10/09/2024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10/09/2024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10/09/2024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10/09/2024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10/09/2024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10/09/2024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10/09/2024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10/09/2024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10/09/2024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10/09/2024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16</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September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Solidarity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6" name="Picture 2" descr="Everyday solidarity: love in action | Quakers in Britain">
            <a:extLst>
              <a:ext uri="{FF2B5EF4-FFF2-40B4-BE49-F238E27FC236}">
                <a16:creationId xmlns:a16="http://schemas.microsoft.com/office/drawing/2014/main" id="{D11A5120-4618-C565-208D-DFF0576FFE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6933" y="1906991"/>
            <a:ext cx="5798127" cy="3044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23297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641765" y="284490"/>
            <a:ext cx="10976097" cy="1292003"/>
          </a:xfrm>
          <a:prstGeom prst="rect">
            <a:avLst/>
          </a:prstGeom>
          <a:solidFill>
            <a:schemeClr val="accent1">
              <a:lumMod val="20000"/>
              <a:lumOff val="80000"/>
            </a:schemeClr>
          </a:solidFill>
          <a:ln w="57150">
            <a:solidFill>
              <a:schemeClr val="accent4">
                <a:lumMod val="75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7200" dirty="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Walking the Path of Solidarity</a:t>
            </a:r>
            <a:endParaRPr lang="en-GB" sz="7200" dirty="0">
              <a:solidFill>
                <a:schemeClr val="accent5">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TextBox 2">
            <a:extLst>
              <a:ext uri="{FF2B5EF4-FFF2-40B4-BE49-F238E27FC236}">
                <a16:creationId xmlns:a16="http://schemas.microsoft.com/office/drawing/2014/main" id="{120519F2-271F-02E7-CA09-0613C3F966DB}"/>
              </a:ext>
            </a:extLst>
          </p:cNvPr>
          <p:cNvSpPr txBox="1"/>
          <p:nvPr/>
        </p:nvSpPr>
        <p:spPr>
          <a:xfrm>
            <a:off x="641766" y="1780962"/>
            <a:ext cx="10976096" cy="3785652"/>
          </a:xfrm>
          <a:prstGeom prst="rect">
            <a:avLst/>
          </a:prstGeom>
          <a:noFill/>
        </p:spPr>
        <p:txBody>
          <a:bodyPr wrap="square" rtlCol="0">
            <a:spAutoFit/>
          </a:bodyPr>
          <a:lstStyle/>
          <a:p>
            <a:pPr algn="ctr"/>
            <a:r>
              <a:rPr lang="en-US" sz="2800" dirty="0">
                <a:latin typeface="Garamond" panose="02020404030301010803" pitchFamily="18" charset="0"/>
              </a:rPr>
              <a:t>“</a:t>
            </a:r>
            <a:r>
              <a:rPr lang="en-US" sz="2800" b="0" i="0" dirty="0">
                <a:effectLst/>
                <a:latin typeface="Garamond" panose="02020404030301010803" pitchFamily="18" charset="0"/>
              </a:rPr>
              <a:t>Solidarity does not assume that our struggles are the same struggles, </a:t>
            </a:r>
          </a:p>
          <a:p>
            <a:pPr algn="ctr"/>
            <a:r>
              <a:rPr lang="en-US" sz="2800" b="0" i="0" dirty="0">
                <a:effectLst/>
                <a:latin typeface="Garamond" panose="02020404030301010803" pitchFamily="18" charset="0"/>
              </a:rPr>
              <a:t>or that our pain is the same pain, or that our hope is for the same future. Solidarity involves commitment, and work, </a:t>
            </a:r>
          </a:p>
          <a:p>
            <a:pPr algn="ctr"/>
            <a:r>
              <a:rPr lang="en-US" sz="2800" b="0" i="0" dirty="0">
                <a:effectLst/>
                <a:latin typeface="Garamond" panose="02020404030301010803" pitchFamily="18" charset="0"/>
              </a:rPr>
              <a:t>as well as the recognition that </a:t>
            </a:r>
          </a:p>
          <a:p>
            <a:pPr algn="ctr"/>
            <a:r>
              <a:rPr lang="en-US" sz="2800" b="0" i="0" dirty="0">
                <a:effectLst/>
                <a:latin typeface="Garamond" panose="02020404030301010803" pitchFamily="18" charset="0"/>
              </a:rPr>
              <a:t>even if we do not have the same feelings, </a:t>
            </a:r>
          </a:p>
          <a:p>
            <a:pPr algn="ctr"/>
            <a:r>
              <a:rPr lang="en-US" sz="2800" b="0" i="0" dirty="0">
                <a:effectLst/>
                <a:latin typeface="Garamond" panose="02020404030301010803" pitchFamily="18" charset="0"/>
              </a:rPr>
              <a:t>or the same lives, or the same bodies, </a:t>
            </a:r>
          </a:p>
          <a:p>
            <a:pPr algn="ctr"/>
            <a:r>
              <a:rPr lang="en-US" sz="2800" b="0" i="0" dirty="0">
                <a:effectLst/>
                <a:latin typeface="Garamond" panose="02020404030301010803" pitchFamily="18" charset="0"/>
              </a:rPr>
              <a:t>we do live on common ground.”</a:t>
            </a:r>
          </a:p>
          <a:p>
            <a:pPr algn="ctr"/>
            <a:endParaRPr lang="en-US" sz="2000" b="0" i="0" dirty="0">
              <a:effectLst/>
              <a:latin typeface="Garamond" panose="02020404030301010803" pitchFamily="18" charset="0"/>
            </a:endParaRPr>
          </a:p>
          <a:p>
            <a:pPr algn="r"/>
            <a:r>
              <a:rPr lang="en-US" sz="2000" dirty="0">
                <a:latin typeface="Garamond" panose="02020404030301010803" pitchFamily="18" charset="0"/>
              </a:rPr>
              <a:t>- Sara Ahmed, </a:t>
            </a:r>
            <a:r>
              <a:rPr lang="en-US" sz="2000" i="1" dirty="0">
                <a:latin typeface="Garamond" panose="02020404030301010803" pitchFamily="18" charset="0"/>
              </a:rPr>
              <a:t>The Cultural Politics of Emotion</a:t>
            </a:r>
            <a:endParaRPr lang="en-GB" sz="2000" i="1" dirty="0">
              <a:latin typeface="Garamond" panose="02020404030301010803" pitchFamily="18" charset="0"/>
            </a:endParaRPr>
          </a:p>
        </p:txBody>
      </p:sp>
      <p:pic>
        <p:nvPicPr>
          <p:cNvPr id="2050" name="Picture 2" descr="Solidarity and unity concept. People of different nationalities and skin  colors hold hands and support each other. International collaboration and  teamwork. Cartoon modern flat vector illustration Stock Vector | Adobe Stock">
            <a:extLst>
              <a:ext uri="{FF2B5EF4-FFF2-40B4-BE49-F238E27FC236}">
                <a16:creationId xmlns:a16="http://schemas.microsoft.com/office/drawing/2014/main" id="{4F66A16E-DCE7-7F0B-C4C2-A6A67F98411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88" t="-1077" r="3582" b="1077"/>
          <a:stretch/>
        </p:blipFill>
        <p:spPr bwMode="auto">
          <a:xfrm>
            <a:off x="332508" y="3673788"/>
            <a:ext cx="2974111" cy="274843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40402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4825076" y="2295600"/>
            <a:ext cx="6663660" cy="2800767"/>
          </a:xfrm>
          <a:prstGeom prst="rect">
            <a:avLst/>
          </a:prstGeom>
        </p:spPr>
        <p:txBody>
          <a:bodyPr wrap="square">
            <a:spAutoFit/>
          </a:bodyPr>
          <a:lstStyle/>
          <a:p>
            <a:pPr algn="ctr"/>
            <a:r>
              <a:rPr lang="en-GB" sz="3600" b="1" dirty="0">
                <a:latin typeface="Garamond" panose="02020404030301010803" pitchFamily="18" charset="0"/>
              </a:rPr>
              <a:t>15</a:t>
            </a:r>
            <a:r>
              <a:rPr lang="en-GB" sz="3600" b="1" baseline="30000" dirty="0">
                <a:latin typeface="Garamond" panose="02020404030301010803" pitchFamily="18" charset="0"/>
              </a:rPr>
              <a:t>th</a:t>
            </a:r>
            <a:r>
              <a:rPr lang="en-GB" sz="3600" b="1" dirty="0">
                <a:latin typeface="Garamond" panose="02020404030301010803" pitchFamily="18" charset="0"/>
              </a:rPr>
              <a:t> September 2024</a:t>
            </a:r>
            <a:r>
              <a:rPr lang="en-GB" sz="3600" dirty="0">
                <a:latin typeface="Garamond" panose="02020404030301010803" pitchFamily="18" charset="0"/>
              </a:rPr>
              <a:t>   </a:t>
            </a:r>
            <a:endParaRPr lang="en-GB" sz="1200" dirty="0">
              <a:latin typeface="Garamond" panose="02020404030301010803" pitchFamily="18" charset="0"/>
            </a:endParaRPr>
          </a:p>
          <a:p>
            <a:pPr algn="ctr"/>
            <a:r>
              <a:rPr lang="en-GB" sz="1200" dirty="0">
                <a:latin typeface="Garamond" panose="02020404030301010803" pitchFamily="18" charset="0"/>
              </a:rPr>
              <a:t>    </a:t>
            </a:r>
          </a:p>
          <a:p>
            <a:pPr algn="ctr"/>
            <a:r>
              <a:rPr lang="en-GB" sz="3600" dirty="0">
                <a:latin typeface="Garamond" panose="02020404030301010803" pitchFamily="18" charset="0"/>
              </a:rPr>
              <a:t>In the Gospel of Mark,                         Jesus asks his friends : </a:t>
            </a:r>
          </a:p>
          <a:p>
            <a:pPr algn="ctr"/>
            <a:endParaRPr lang="en-GB" sz="1600" dirty="0">
              <a:latin typeface="Garamond" panose="02020404030301010803" pitchFamily="18" charset="0"/>
            </a:endParaRPr>
          </a:p>
          <a:p>
            <a:pPr algn="ctr"/>
            <a:r>
              <a:rPr lang="en-GB" sz="4000" dirty="0">
                <a:latin typeface="Garamond" panose="02020404030301010803" pitchFamily="18" charset="0"/>
              </a:rPr>
              <a:t>“</a:t>
            </a:r>
            <a:r>
              <a:rPr lang="en-GB" sz="4000" dirty="0">
                <a:solidFill>
                  <a:srgbClr val="333333"/>
                </a:solidFill>
                <a:effectLst/>
                <a:highlight>
                  <a:srgbClr val="FFFFFF"/>
                </a:highlight>
                <a:latin typeface="Garamond" panose="02020404030301010803" pitchFamily="18" charset="0"/>
                <a:ea typeface="Calibri" panose="020F0502020204030204" pitchFamily="34" charset="0"/>
                <a:cs typeface="Times New Roman" panose="02020603050405020304" pitchFamily="18" charset="0"/>
              </a:rPr>
              <a:t>Who do you say I am?”</a:t>
            </a:r>
            <a:endParaRPr lang="en-GB" sz="40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4098" name="Picture 2">
            <a:extLst>
              <a:ext uri="{FF2B5EF4-FFF2-40B4-BE49-F238E27FC236}">
                <a16:creationId xmlns:a16="http://schemas.microsoft.com/office/drawing/2014/main" id="{00A7B6E3-10B1-1FD9-4764-DD23E82064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899"/>
          <a:stretch/>
        </p:blipFill>
        <p:spPr bwMode="auto">
          <a:xfrm>
            <a:off x="1089891" y="2126225"/>
            <a:ext cx="3892110" cy="4315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600" dirty="0">
                <a:solidFill>
                  <a:schemeClr val="accent5">
                    <a:lumMod val="75000"/>
                  </a:schemeClr>
                </a:solidFill>
                <a:latin typeface="Garamond" panose="02020404030301010803" pitchFamily="18" charset="0"/>
              </a:rPr>
              <a:t>EVANGELII GAUDIUM  SUNDAY</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itle 1">
            <a:extLst>
              <a:ext uri="{FF2B5EF4-FFF2-40B4-BE49-F238E27FC236}">
                <a16:creationId xmlns:a16="http://schemas.microsoft.com/office/drawing/2014/main" id="{E876BC27-A85E-64A8-EA9F-2F64BC893CA3}"/>
              </a:ext>
            </a:extLst>
          </p:cNvPr>
          <p:cNvSpPr txBox="1">
            <a:spLocks/>
          </p:cNvSpPr>
          <p:nvPr/>
        </p:nvSpPr>
        <p:spPr>
          <a:xfrm>
            <a:off x="653142" y="5514109"/>
            <a:ext cx="6530109" cy="1118104"/>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The Joy of the Gospel</a:t>
            </a:r>
          </a:p>
        </p:txBody>
      </p:sp>
      <p:sp>
        <p:nvSpPr>
          <p:cNvPr id="5" name="Rectangle 4">
            <a:extLst>
              <a:ext uri="{FF2B5EF4-FFF2-40B4-BE49-F238E27FC236}">
                <a16:creationId xmlns:a16="http://schemas.microsoft.com/office/drawing/2014/main" id="{F3B1748B-1156-47AA-6014-16C5C0D69644}"/>
              </a:ext>
            </a:extLst>
          </p:cNvPr>
          <p:cNvSpPr/>
          <p:nvPr/>
        </p:nvSpPr>
        <p:spPr>
          <a:xfrm>
            <a:off x="7826808" y="2444026"/>
            <a:ext cx="3526991" cy="3170099"/>
          </a:xfrm>
          <a:prstGeom prst="rect">
            <a:avLst/>
          </a:prstGeom>
        </p:spPr>
        <p:txBody>
          <a:bodyPr wrap="square">
            <a:spAutoFit/>
          </a:bodyPr>
          <a:lstStyle/>
          <a:p>
            <a:pPr algn="ctr"/>
            <a:r>
              <a:rPr lang="en-GB" sz="4000" dirty="0">
                <a:latin typeface="Garamond" panose="02020404030301010803" pitchFamily="18" charset="0"/>
              </a:rPr>
              <a:t>“</a:t>
            </a:r>
            <a:r>
              <a:rPr lang="en-US" sz="4000" b="0" i="0" dirty="0">
                <a:solidFill>
                  <a:srgbClr val="3C4858"/>
                </a:solidFill>
                <a:effectLst/>
                <a:latin typeface="Garamond" panose="02020404030301010803" pitchFamily="18" charset="0"/>
              </a:rPr>
              <a:t>God does not hide himself from those who seek him with a sincere heart.”</a:t>
            </a:r>
            <a:endParaRPr lang="en-GB" sz="4000" dirty="0">
              <a:latin typeface="Garamond" panose="02020404030301010803" pitchFamily="18" charset="0"/>
            </a:endParaRPr>
          </a:p>
        </p:txBody>
      </p:sp>
      <p:pic>
        <p:nvPicPr>
          <p:cNvPr id="5122" name="Picture 2" descr="Jesus Loved the Little Children - Framed">
            <a:extLst>
              <a:ext uri="{FF2B5EF4-FFF2-40B4-BE49-F238E27FC236}">
                <a16:creationId xmlns:a16="http://schemas.microsoft.com/office/drawing/2014/main" id="{E326875D-1BE3-0946-8DA1-37EDFD90E7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58" t="27072" r="2323" b="27945"/>
          <a:stretch/>
        </p:blipFill>
        <p:spPr bwMode="auto">
          <a:xfrm>
            <a:off x="653142" y="2218511"/>
            <a:ext cx="6530109" cy="3084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70664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54232" y="341812"/>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From St Paul’s Letters # 3 </a:t>
            </a:r>
          </a:p>
        </p:txBody>
      </p:sp>
      <p:sp>
        <p:nvSpPr>
          <p:cNvPr id="2" name="Rectangle 1"/>
          <p:cNvSpPr/>
          <p:nvPr/>
        </p:nvSpPr>
        <p:spPr>
          <a:xfrm>
            <a:off x="558872" y="2174404"/>
            <a:ext cx="4793673" cy="3662541"/>
          </a:xfrm>
          <a:prstGeom prst="rect">
            <a:avLst/>
          </a:prstGeom>
        </p:spPr>
        <p:txBody>
          <a:bodyPr wrap="square">
            <a:spAutoFit/>
          </a:bodyPr>
          <a:lstStyle/>
          <a:p>
            <a:pPr algn="ctr"/>
            <a:r>
              <a:rPr lang="en-GB" sz="3600" b="1" dirty="0">
                <a:latin typeface="Garamond" panose="02020404030301010803" pitchFamily="18" charset="0"/>
              </a:rPr>
              <a:t>Letter to the Galatians</a:t>
            </a:r>
            <a:endParaRPr lang="en-GB" sz="1200" b="1" dirty="0">
              <a:latin typeface="Garamond" panose="02020404030301010803" pitchFamily="18" charset="0"/>
            </a:endParaRPr>
          </a:p>
          <a:p>
            <a:pPr algn="ctr"/>
            <a:endParaRPr lang="en-GB" sz="2000" b="1" dirty="0">
              <a:latin typeface="Garamond" panose="02020404030301010803" pitchFamily="18" charset="0"/>
            </a:endParaRPr>
          </a:p>
          <a:p>
            <a:pPr algn="ctr"/>
            <a:r>
              <a:rPr lang="en-US" sz="4400" b="0" i="0" dirty="0">
                <a:effectLst/>
                <a:latin typeface="Garamond" panose="02020404030301010803" pitchFamily="18" charset="0"/>
              </a:rPr>
              <a:t>“</a:t>
            </a:r>
            <a:r>
              <a:rPr lang="en-US" sz="4400" dirty="0">
                <a:latin typeface="Garamond" panose="02020404030301010803" pitchFamily="18" charset="0"/>
              </a:rPr>
              <a:t>I</a:t>
            </a:r>
            <a:r>
              <a:rPr lang="en-US" sz="4400" b="0" i="0" dirty="0">
                <a:effectLst/>
                <a:latin typeface="Garamond" panose="02020404030301010803" pitchFamily="18" charset="0"/>
              </a:rPr>
              <a:t>n Christ Jesus </a:t>
            </a:r>
          </a:p>
          <a:p>
            <a:pPr algn="ctr"/>
            <a:r>
              <a:rPr lang="en-US" sz="4400" b="0" i="0" dirty="0">
                <a:effectLst/>
                <a:latin typeface="Garamond" panose="02020404030301010803" pitchFamily="18" charset="0"/>
              </a:rPr>
              <a:t>you are all </a:t>
            </a:r>
          </a:p>
          <a:p>
            <a:pPr algn="ctr"/>
            <a:r>
              <a:rPr lang="en-US" sz="4400" b="0" i="0" dirty="0">
                <a:effectLst/>
                <a:latin typeface="Garamond" panose="02020404030301010803" pitchFamily="18" charset="0"/>
              </a:rPr>
              <a:t>children of God </a:t>
            </a:r>
          </a:p>
          <a:p>
            <a:pPr algn="ctr"/>
            <a:r>
              <a:rPr lang="en-US" sz="4400" b="0" i="0" dirty="0">
                <a:effectLst/>
                <a:latin typeface="Garamond" panose="02020404030301010803" pitchFamily="18" charset="0"/>
              </a:rPr>
              <a:t>through faith.”</a:t>
            </a:r>
            <a:endParaRPr lang="en-GB" sz="4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pic>
        <p:nvPicPr>
          <p:cNvPr id="6146" name="Picture 2" descr="What Does the Bible Mean by Children of God?">
            <a:extLst>
              <a:ext uri="{FF2B5EF4-FFF2-40B4-BE49-F238E27FC236}">
                <a16:creationId xmlns:a16="http://schemas.microsoft.com/office/drawing/2014/main" id="{D67AEE5D-B6D7-512F-DE5A-642871C84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2545" y="2226833"/>
            <a:ext cx="6353175" cy="331702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381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rgbClr val="2F5597"/>
                </a:solidFill>
                <a:latin typeface="Garamond" panose="02020404030301010803" pitchFamily="18" charset="0"/>
              </a:rPr>
              <a:t>Preparing</a:t>
            </a:r>
            <a:r>
              <a:rPr lang="en-GB" altLang="en-US" sz="5400" dirty="0">
                <a:solidFill>
                  <a:schemeClr val="accent5">
                    <a:lumMod val="75000"/>
                  </a:schemeClr>
                </a:solidFill>
                <a:latin typeface="Garamond" panose="02020404030301010803" pitchFamily="18" charset="0"/>
              </a:rPr>
              <a:t>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069711" y="2075141"/>
            <a:ext cx="7122290" cy="3506153"/>
          </a:xfrm>
          <a:prstGeom prst="rect">
            <a:avLst/>
          </a:prstGeom>
          <a:noFill/>
        </p:spPr>
        <p:txBody>
          <a:bodyPr wrap="square" rtlCol="0">
            <a:spAutoFit/>
          </a:bodyPr>
          <a:lstStyle/>
          <a:p>
            <a:pPr algn="ctr">
              <a:lnSpc>
                <a:spcPct val="107000"/>
              </a:lnSpc>
              <a:spcAft>
                <a:spcPts val="800"/>
              </a:spcAft>
            </a:pPr>
            <a:r>
              <a:rPr lang="en-GB" sz="3600" dirty="0">
                <a:latin typeface="Garamond" panose="02020404030301010803" pitchFamily="18" charset="0"/>
              </a:rPr>
              <a:t>“</a:t>
            </a:r>
            <a:r>
              <a:rPr lang="en-GB" sz="3600" dirty="0">
                <a:effectLst/>
                <a:latin typeface="Garamond" panose="02020404030301010803" pitchFamily="18" charset="0"/>
                <a:ea typeface="Calibri" panose="020F0502020204030204" pitchFamily="34" charset="0"/>
                <a:cs typeface="Times New Roman" panose="02020603050405020304" pitchFamily="18" charset="0"/>
              </a:rPr>
              <a:t>Let us continue to uphold              the values of freedom,                    responsibility, fraternity,                          and solidarity.”</a:t>
            </a:r>
          </a:p>
          <a:p>
            <a:pPr>
              <a:lnSpc>
                <a:spcPct val="107000"/>
              </a:lnSpc>
              <a:spcAft>
                <a:spcPts val="800"/>
              </a:spcAft>
              <a:buClr>
                <a:srgbClr val="212121"/>
              </a:buClr>
            </a:pPr>
            <a:endParaRPr lang="en-GB" sz="600"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2400" dirty="0">
                <a:latin typeface="Garamond" panose="02020404030301010803" pitchFamily="18" charset="0"/>
              </a:rPr>
              <a:t> </a:t>
            </a:r>
            <a:r>
              <a:rPr lang="en-GB" sz="2400" dirty="0">
                <a:solidFill>
                  <a:srgbClr val="333333"/>
                </a:solidFill>
                <a:latin typeface="Garamond" panose="02020404030301010803" pitchFamily="18" charset="0"/>
                <a:cs typeface="Times New Roman" panose="02020603050405020304" pitchFamily="18" charset="0"/>
              </a:rPr>
              <a:t>- Pope Francis, </a:t>
            </a:r>
          </a:p>
          <a:p>
            <a:pPr algn="ctr"/>
            <a:r>
              <a:rPr lang="en-GB" sz="24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World Day of the Poor, </a:t>
            </a:r>
            <a:r>
              <a:rPr lang="en-GB" sz="2400" dirty="0">
                <a:solidFill>
                  <a:srgbClr val="333333"/>
                </a:solidFill>
                <a:latin typeface="Garamond" panose="02020404030301010803" pitchFamily="18" charset="0"/>
                <a:ea typeface="Calibri" panose="020F0502020204030204" pitchFamily="34" charset="0"/>
                <a:cs typeface="Open Sans" panose="020B0606030504020204" pitchFamily="34" charset="0"/>
              </a:rPr>
              <a:t>2022</a:t>
            </a:r>
            <a:endParaRPr lang="en-GB" sz="2400" dirty="0">
              <a:latin typeface="Garamond" panose="02020404030301010803" pitchFamily="18" charset="0"/>
            </a:endParaRP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p:cNvSpPr txBox="1"/>
          <p:nvPr/>
        </p:nvSpPr>
        <p:spPr>
          <a:xfrm>
            <a:off x="9944100" y="624588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609044" y="236559"/>
            <a:ext cx="10989624" cy="115572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rgbClr val="2F5597"/>
                </a:solidFill>
                <a:latin typeface="Garamond" panose="02020404030301010803" pitchFamily="18" charset="0"/>
              </a:rPr>
              <a:t>St Theodore of Canterbury</a:t>
            </a:r>
            <a:endParaRPr lang="en-GB" sz="54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9" name="Rectangle 8">
            <a:extLst>
              <a:ext uri="{FF2B5EF4-FFF2-40B4-BE49-F238E27FC236}">
                <a16:creationId xmlns:a16="http://schemas.microsoft.com/office/drawing/2014/main" id="{86DF3ECD-1A94-4E29-B9CC-75D7B04FE216}"/>
              </a:ext>
            </a:extLst>
          </p:cNvPr>
          <p:cNvSpPr/>
          <p:nvPr/>
        </p:nvSpPr>
        <p:spPr>
          <a:xfrm>
            <a:off x="4756728" y="1502688"/>
            <a:ext cx="6841940" cy="4862870"/>
          </a:xfrm>
          <a:prstGeom prst="rect">
            <a:avLst/>
          </a:prstGeom>
        </p:spPr>
        <p:txBody>
          <a:bodyPr wrap="square">
            <a:spAutoFit/>
          </a:bodyPr>
          <a:lstStyle/>
          <a:p>
            <a:pPr algn="just"/>
            <a:r>
              <a:rPr lang="en-US" sz="2400" b="0" i="0" dirty="0">
                <a:effectLst/>
                <a:latin typeface="Garamond" panose="02020404030301010803" pitchFamily="18" charset="0"/>
              </a:rPr>
              <a:t>Theodore, like St Paul, came from Tarsus on the Black Sea. He was a highly-educated monk living in Rome who was quickly advanced through all the clerical ranks and consecrated as Archbishop of Canterbury at the age of 65 in 668 AD. He remained in office until his death at the age of 87.  Despite his advanced age, and beginning his ministry as archbishop when today most people are retired, he was hugely energetic and travelled the length and breadth of England, settling disputes, founding churches, consecrating bishops, establishing a school at Canterbury and summoning the first Church council in England.</a:t>
            </a:r>
          </a:p>
          <a:p>
            <a:pPr algn="just">
              <a:defRPr/>
            </a:pPr>
            <a:r>
              <a:rPr lang="en-US" sz="2200" dirty="0">
                <a:solidFill>
                  <a:srgbClr val="000000"/>
                </a:solidFill>
                <a:latin typeface="Garamond" panose="02020404030301010803" pitchFamily="18" charset="0"/>
              </a:rPr>
              <a:t>                                  </a:t>
            </a:r>
            <a:endParaRPr lang="en-US" sz="2200" i="1" dirty="0">
              <a:solidFill>
                <a:srgbClr val="202122"/>
              </a:solidFill>
              <a:latin typeface="Garamond" panose="02020404030301010803" pitchFamily="18" charset="0"/>
            </a:endParaRPr>
          </a:p>
        </p:txBody>
      </p:sp>
      <p:sp>
        <p:nvSpPr>
          <p:cNvPr id="2" name="Title 1">
            <a:extLst>
              <a:ext uri="{FF2B5EF4-FFF2-40B4-BE49-F238E27FC236}">
                <a16:creationId xmlns:a16="http://schemas.microsoft.com/office/drawing/2014/main" id="{98E275D3-118C-99EC-FBD5-C609662A4F8E}"/>
              </a:ext>
            </a:extLst>
          </p:cNvPr>
          <p:cNvSpPr txBox="1">
            <a:spLocks/>
          </p:cNvSpPr>
          <p:nvPr/>
        </p:nvSpPr>
        <p:spPr>
          <a:xfrm>
            <a:off x="4858851" y="6064921"/>
            <a:ext cx="4703723" cy="70417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rgbClr val="2F5597"/>
                </a:solidFill>
                <a:latin typeface="Garamond" panose="02020404030301010803" pitchFamily="18" charset="0"/>
              </a:rPr>
              <a:t>19</a:t>
            </a:r>
            <a:r>
              <a:rPr lang="en-GB" altLang="en-US" baseline="30000" dirty="0">
                <a:solidFill>
                  <a:srgbClr val="2F5597"/>
                </a:solidFill>
                <a:latin typeface="Garamond" panose="02020404030301010803" pitchFamily="18" charset="0"/>
              </a:rPr>
              <a:t>th</a:t>
            </a:r>
            <a:r>
              <a:rPr lang="en-GB" altLang="en-US" dirty="0">
                <a:solidFill>
                  <a:srgbClr val="2F5597"/>
                </a:solidFill>
                <a:latin typeface="Garamond" panose="02020404030301010803" pitchFamily="18" charset="0"/>
              </a:rPr>
              <a:t> September</a:t>
            </a:r>
            <a:endParaRPr lang="en-GB"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84B02E50-454E-A719-1FF2-8FA7BEDC8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332" y="1519670"/>
            <a:ext cx="3929156" cy="528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4361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ope - NeuRA Library">
            <a:extLst>
              <a:ext uri="{FF2B5EF4-FFF2-40B4-BE49-F238E27FC236}">
                <a16:creationId xmlns:a16="http://schemas.microsoft.com/office/drawing/2014/main" id="{4B418A7C-98E1-FF4C-6B35-0F7104D34B4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714" t="20875" r="5708" b="801"/>
          <a:stretch/>
        </p:blipFill>
        <p:spPr bwMode="auto">
          <a:xfrm>
            <a:off x="280300" y="1753215"/>
            <a:ext cx="6121094" cy="475842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061944" y="5848921"/>
            <a:ext cx="1544637"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80300" y="277029"/>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GB" sz="6000" b="1" dirty="0">
                <a:solidFill>
                  <a:schemeClr val="accent1">
                    <a:lumMod val="75000"/>
                  </a:schemeClr>
                </a:solidFill>
                <a:latin typeface="Garamond" panose="02020404030301010803" pitchFamily="18" charset="0"/>
              </a:rPr>
              <a:t>Act of Hope </a:t>
            </a:r>
          </a:p>
        </p:txBody>
      </p:sp>
      <p:sp>
        <p:nvSpPr>
          <p:cNvPr id="4" name="Oval 3">
            <a:extLst>
              <a:ext uri="{FF2B5EF4-FFF2-40B4-BE49-F238E27FC236}">
                <a16:creationId xmlns:a16="http://schemas.microsoft.com/office/drawing/2014/main" id="{7E6BBF37-23E2-473D-3C17-594CD481E745}"/>
              </a:ext>
            </a:extLst>
          </p:cNvPr>
          <p:cNvSpPr/>
          <p:nvPr/>
        </p:nvSpPr>
        <p:spPr>
          <a:xfrm>
            <a:off x="168676" y="5131293"/>
            <a:ext cx="1713390" cy="163780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044110" y="5848921"/>
            <a:ext cx="771525" cy="914400"/>
          </a:xfrm>
        </p:spPr>
      </p:pic>
      <p:sp>
        <p:nvSpPr>
          <p:cNvPr id="8" name="TextBox 7">
            <a:extLst>
              <a:ext uri="{FF2B5EF4-FFF2-40B4-BE49-F238E27FC236}">
                <a16:creationId xmlns:a16="http://schemas.microsoft.com/office/drawing/2014/main" id="{9850E631-E4F9-B9B5-5B19-0E94555B3D21}"/>
              </a:ext>
            </a:extLst>
          </p:cNvPr>
          <p:cNvSpPr txBox="1"/>
          <p:nvPr/>
        </p:nvSpPr>
        <p:spPr>
          <a:xfrm>
            <a:off x="0" y="6217131"/>
            <a:ext cx="1357737" cy="523220"/>
          </a:xfrm>
          <a:prstGeom prst="rect">
            <a:avLst/>
          </a:prstGeom>
          <a:solidFill>
            <a:schemeClr val="bg1"/>
          </a:solidFill>
        </p:spPr>
        <p:txBody>
          <a:bodyPr wrap="square" rtlCol="0">
            <a:spAutoFit/>
          </a:bodyPr>
          <a:lstStyle/>
          <a:p>
            <a:endParaRPr lang="en-GB" sz="2800" b="1" dirty="0">
              <a:solidFill>
                <a:schemeClr val="accent1">
                  <a:lumMod val="50000"/>
                </a:schemeClr>
              </a:solidFill>
            </a:endParaRPr>
          </a:p>
        </p:txBody>
      </p:sp>
      <p:pic>
        <p:nvPicPr>
          <p:cNvPr id="3" name="Picture 2">
            <a:extLst>
              <a:ext uri="{FF2B5EF4-FFF2-40B4-BE49-F238E27FC236}">
                <a16:creationId xmlns:a16="http://schemas.microsoft.com/office/drawing/2014/main" id="{E791E4BB-7E3F-BF1C-715E-4C4DC4C3F1F7}"/>
              </a:ext>
            </a:extLst>
          </p:cNvPr>
          <p:cNvPicPr>
            <a:picLocks noChangeAspect="1"/>
          </p:cNvPicPr>
          <p:nvPr/>
        </p:nvPicPr>
        <p:blipFill rotWithShape="1">
          <a:blip r:embed="rId4"/>
          <a:srcRect l="41432" t="76635" r="47864" b="5890"/>
          <a:stretch/>
        </p:blipFill>
        <p:spPr>
          <a:xfrm>
            <a:off x="245189" y="5189510"/>
            <a:ext cx="1560364" cy="1432985"/>
          </a:xfrm>
          <a:prstGeom prst="ellipse">
            <a:avLst/>
          </a:prstGeom>
        </p:spPr>
      </p:pic>
      <p:sp>
        <p:nvSpPr>
          <p:cNvPr id="11" name="TextBox 10">
            <a:extLst>
              <a:ext uri="{FF2B5EF4-FFF2-40B4-BE49-F238E27FC236}">
                <a16:creationId xmlns:a16="http://schemas.microsoft.com/office/drawing/2014/main" id="{06620012-9094-3057-BFF8-27A70202F4BE}"/>
              </a:ext>
            </a:extLst>
          </p:cNvPr>
          <p:cNvSpPr txBox="1"/>
          <p:nvPr/>
        </p:nvSpPr>
        <p:spPr>
          <a:xfrm>
            <a:off x="5455166" y="2063269"/>
            <a:ext cx="7064299" cy="3785652"/>
          </a:xfrm>
          <a:prstGeom prst="rect">
            <a:avLst/>
          </a:prstGeom>
          <a:noFill/>
        </p:spPr>
        <p:txBody>
          <a:bodyPr wrap="square" rtlCol="0">
            <a:spAutoFit/>
          </a:bodyPr>
          <a:lstStyle/>
          <a:p>
            <a:pPr algn="ctr"/>
            <a:r>
              <a:rPr lang="en-US" sz="4000" b="0" i="0" dirty="0">
                <a:effectLst/>
                <a:highlight>
                  <a:srgbClr val="FFFFFF"/>
                </a:highlight>
                <a:latin typeface="Garamond" panose="02020404030301010803" pitchFamily="18" charset="0"/>
              </a:rPr>
              <a:t>My God, </a:t>
            </a:r>
          </a:p>
          <a:p>
            <a:pPr algn="ctr"/>
            <a:r>
              <a:rPr lang="en-US" sz="4000" b="0" i="0" dirty="0">
                <a:effectLst/>
                <a:highlight>
                  <a:srgbClr val="FFFFFF"/>
                </a:highlight>
                <a:latin typeface="Garamond" panose="02020404030301010803" pitchFamily="18" charset="0"/>
              </a:rPr>
              <a:t>I hope in you,</a:t>
            </a:r>
          </a:p>
          <a:p>
            <a:pPr algn="ctr"/>
            <a:r>
              <a:rPr lang="en-US" sz="4000" dirty="0">
                <a:highlight>
                  <a:srgbClr val="FFFFFF"/>
                </a:highlight>
                <a:latin typeface="Garamond" panose="02020404030301010803" pitchFamily="18" charset="0"/>
              </a:rPr>
              <a:t>for grace and for glory,</a:t>
            </a:r>
          </a:p>
          <a:p>
            <a:pPr algn="ctr"/>
            <a:r>
              <a:rPr lang="en-US" sz="4000" dirty="0">
                <a:highlight>
                  <a:srgbClr val="FFFFFF"/>
                </a:highlight>
                <a:latin typeface="Garamond" panose="02020404030301010803" pitchFamily="18" charset="0"/>
              </a:rPr>
              <a:t>because of your promises, </a:t>
            </a:r>
          </a:p>
          <a:p>
            <a:pPr algn="ctr"/>
            <a:r>
              <a:rPr lang="en-US" sz="4000" dirty="0">
                <a:highlight>
                  <a:srgbClr val="FFFFFF"/>
                </a:highlight>
                <a:latin typeface="Garamond" panose="02020404030301010803" pitchFamily="18" charset="0"/>
              </a:rPr>
              <a:t>your mercy </a:t>
            </a:r>
          </a:p>
          <a:p>
            <a:pPr algn="ctr"/>
            <a:r>
              <a:rPr lang="en-US" sz="4000" dirty="0">
                <a:highlight>
                  <a:srgbClr val="FFFFFF"/>
                </a:highlight>
                <a:latin typeface="Garamond" panose="02020404030301010803" pitchFamily="18" charset="0"/>
              </a:rPr>
              <a:t>and your power.</a:t>
            </a:r>
            <a:endParaRPr lang="en-GB" sz="4000" dirty="0">
              <a:latin typeface="Garamond" panose="02020404030301010803" pitchFamily="18" charset="0"/>
            </a:endParaRPr>
          </a:p>
        </p:txBody>
      </p:sp>
    </p:spTree>
    <p:extLst>
      <p:ext uri="{BB962C8B-B14F-4D97-AF65-F5344CB8AC3E}">
        <p14:creationId xmlns:p14="http://schemas.microsoft.com/office/powerpoint/2010/main" val="190806031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16</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September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Solidarity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6" name="Picture 2" descr="Everyday solidarity: love in action | Quakers in Britain">
            <a:extLst>
              <a:ext uri="{FF2B5EF4-FFF2-40B4-BE49-F238E27FC236}">
                <a16:creationId xmlns:a16="http://schemas.microsoft.com/office/drawing/2014/main" id="{D11A5120-4618-C565-208D-DFF0576FFE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6933" y="1906991"/>
            <a:ext cx="5798127" cy="3044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1784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5F0585-C9A4-4F37-BF45-19570350497D}">
  <ds:schemaRefs>
    <ds:schemaRef ds:uri="http://purl.org/dc/dcmitype/"/>
    <ds:schemaRef ds:uri="http://schemas.microsoft.com/office/infopath/2007/PartnerControls"/>
    <ds:schemaRef ds:uri="66f78821-969e-443f-8b7e-99ce487fda93"/>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471895A-9627-4D5A-93F3-5760510F5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9769</TotalTime>
  <Words>389</Words>
  <Application>Microsoft Office PowerPoint</Application>
  <PresentationFormat>Widescreen</PresentationFormat>
  <Paragraphs>56</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Garamond</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 of Hope </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644</cp:revision>
  <dcterms:created xsi:type="dcterms:W3CDTF">2019-09-06T14:56:38Z</dcterms:created>
  <dcterms:modified xsi:type="dcterms:W3CDTF">2024-09-10T10:37:41Z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