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368" r:id="rId3"/>
    <p:sldId id="324" r:id="rId4"/>
    <p:sldId id="286" r:id="rId5"/>
    <p:sldId id="287" r:id="rId6"/>
    <p:sldId id="325" r:id="rId7"/>
    <p:sldId id="326" r:id="rId8"/>
    <p:sldId id="367" r:id="rId9"/>
    <p:sldId id="288" r:id="rId10"/>
    <p:sldId id="359" r:id="rId11"/>
    <p:sldId id="289" r:id="rId12"/>
    <p:sldId id="331" r:id="rId13"/>
    <p:sldId id="327" r:id="rId14"/>
    <p:sldId id="290" r:id="rId15"/>
    <p:sldId id="360" r:id="rId16"/>
    <p:sldId id="328" r:id="rId17"/>
    <p:sldId id="291" r:id="rId18"/>
    <p:sldId id="329" r:id="rId19"/>
    <p:sldId id="361" r:id="rId20"/>
    <p:sldId id="292" r:id="rId21"/>
    <p:sldId id="330" r:id="rId22"/>
    <p:sldId id="362" r:id="rId23"/>
    <p:sldId id="293" r:id="rId24"/>
    <p:sldId id="363" r:id="rId25"/>
    <p:sldId id="294" r:id="rId26"/>
    <p:sldId id="295" r:id="rId27"/>
    <p:sldId id="333" r:id="rId28"/>
    <p:sldId id="296" r:id="rId29"/>
    <p:sldId id="334" r:id="rId30"/>
    <p:sldId id="365" r:id="rId31"/>
    <p:sldId id="297" r:id="rId32"/>
    <p:sldId id="335" r:id="rId33"/>
    <p:sldId id="258" r:id="rId34"/>
    <p:sldId id="336" r:id="rId35"/>
    <p:sldId id="298" r:id="rId36"/>
    <p:sldId id="299" r:id="rId37"/>
    <p:sldId id="259" r:id="rId38"/>
    <p:sldId id="337" r:id="rId39"/>
    <p:sldId id="338" r:id="rId40"/>
    <p:sldId id="300" r:id="rId41"/>
    <p:sldId id="260" r:id="rId42"/>
    <p:sldId id="339" r:id="rId43"/>
    <p:sldId id="261" r:id="rId44"/>
    <p:sldId id="301" r:id="rId45"/>
    <p:sldId id="340" r:id="rId46"/>
    <p:sldId id="262" r:id="rId47"/>
    <p:sldId id="302" r:id="rId48"/>
    <p:sldId id="263" r:id="rId49"/>
    <p:sldId id="341" r:id="rId50"/>
    <p:sldId id="303" r:id="rId51"/>
    <p:sldId id="304" r:id="rId52"/>
    <p:sldId id="342" r:id="rId53"/>
    <p:sldId id="264" r:id="rId54"/>
    <p:sldId id="305" r:id="rId55"/>
    <p:sldId id="265" r:id="rId56"/>
    <p:sldId id="343" r:id="rId57"/>
    <p:sldId id="344" r:id="rId58"/>
    <p:sldId id="278" r:id="rId59"/>
    <p:sldId id="306" r:id="rId60"/>
    <p:sldId id="307" r:id="rId61"/>
    <p:sldId id="266" r:id="rId62"/>
    <p:sldId id="267" r:id="rId63"/>
    <p:sldId id="346" r:id="rId64"/>
    <p:sldId id="268" r:id="rId65"/>
    <p:sldId id="308" r:id="rId66"/>
    <p:sldId id="269" r:id="rId67"/>
    <p:sldId id="309" r:id="rId68"/>
    <p:sldId id="348" r:id="rId69"/>
    <p:sldId id="347" r:id="rId70"/>
    <p:sldId id="311" r:id="rId71"/>
    <p:sldId id="319" r:id="rId72"/>
    <p:sldId id="271" r:id="rId73"/>
    <p:sldId id="272" r:id="rId74"/>
    <p:sldId id="312" r:id="rId75"/>
    <p:sldId id="313" r:id="rId76"/>
    <p:sldId id="349" r:id="rId77"/>
    <p:sldId id="273" r:id="rId78"/>
    <p:sldId id="274" r:id="rId79"/>
    <p:sldId id="350" r:id="rId80"/>
    <p:sldId id="314" r:id="rId81"/>
    <p:sldId id="351" r:id="rId82"/>
    <p:sldId id="275" r:id="rId83"/>
    <p:sldId id="315" r:id="rId84"/>
    <p:sldId id="279" r:id="rId85"/>
    <p:sldId id="316" r:id="rId86"/>
    <p:sldId id="353" r:id="rId87"/>
    <p:sldId id="276" r:id="rId88"/>
    <p:sldId id="354" r:id="rId89"/>
    <p:sldId id="277" r:id="rId90"/>
    <p:sldId id="318" r:id="rId91"/>
    <p:sldId id="280" r:id="rId92"/>
    <p:sldId id="281" r:id="rId93"/>
    <p:sldId id="320" r:id="rId94"/>
    <p:sldId id="282" r:id="rId95"/>
    <p:sldId id="355" r:id="rId96"/>
    <p:sldId id="321" r:id="rId97"/>
    <p:sldId id="283" r:id="rId98"/>
    <p:sldId id="284" r:id="rId99"/>
    <p:sldId id="356" r:id="rId100"/>
    <p:sldId id="322" r:id="rId101"/>
    <p:sldId id="357" r:id="rId102"/>
    <p:sldId id="323" r:id="rId103"/>
    <p:sldId id="285" r:id="rId10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66" d="100"/>
          <a:sy n="66" d="100"/>
        </p:scale>
        <p:origin x="679" y="3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heme" Target="theme/theme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89CC6AF-9D62-4F7E-8FFD-C5AE0FD34F48}" type="datetimeFigureOut">
              <a:rPr lang="en-GB" smtClean="0"/>
              <a:t>03/07/2024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5868D9-2198-49F8-91B4-F9A27367499D}" type="slidenum">
              <a:rPr lang="en-GB" smtClean="0"/>
              <a:t>‹#›</a:t>
            </a:fld>
            <a:endParaRPr lang="en-GB"/>
          </a:p>
        </p:txBody>
      </p:sp>
    </p:spTree>
    <p:extLst>
      <p:ext uri="{BB962C8B-B14F-4D97-AF65-F5344CB8AC3E}">
        <p14:creationId xmlns:p14="http://schemas.microsoft.com/office/powerpoint/2010/main" val="412611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89CC6AF-9D62-4F7E-8FFD-C5AE0FD34F48}" type="datetimeFigureOut">
              <a:rPr lang="en-GB" smtClean="0"/>
              <a:t>03/07/2024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5868D9-2198-49F8-91B4-F9A27367499D}" type="slidenum">
              <a:rPr lang="en-GB" smtClean="0"/>
              <a:t>‹#›</a:t>
            </a:fld>
            <a:endParaRPr lang="en-GB"/>
          </a:p>
        </p:txBody>
      </p:sp>
    </p:spTree>
    <p:extLst>
      <p:ext uri="{BB962C8B-B14F-4D97-AF65-F5344CB8AC3E}">
        <p14:creationId xmlns:p14="http://schemas.microsoft.com/office/powerpoint/2010/main" val="1762154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89CC6AF-9D62-4F7E-8FFD-C5AE0FD34F48}" type="datetimeFigureOut">
              <a:rPr lang="en-GB" smtClean="0"/>
              <a:t>03/07/2024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5868D9-2198-49F8-91B4-F9A27367499D}" type="slidenum">
              <a:rPr lang="en-GB" smtClean="0"/>
              <a:t>‹#›</a:t>
            </a:fld>
            <a:endParaRPr lang="en-GB"/>
          </a:p>
        </p:txBody>
      </p:sp>
    </p:spTree>
    <p:extLst>
      <p:ext uri="{BB962C8B-B14F-4D97-AF65-F5344CB8AC3E}">
        <p14:creationId xmlns:p14="http://schemas.microsoft.com/office/powerpoint/2010/main" val="4229879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89CC6AF-9D62-4F7E-8FFD-C5AE0FD34F48}" type="datetimeFigureOut">
              <a:rPr lang="en-GB" smtClean="0"/>
              <a:t>03/07/2024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5868D9-2198-49F8-91B4-F9A27367499D}" type="slidenum">
              <a:rPr lang="en-GB" smtClean="0"/>
              <a:t>‹#›</a:t>
            </a:fld>
            <a:endParaRPr lang="en-GB"/>
          </a:p>
        </p:txBody>
      </p:sp>
    </p:spTree>
    <p:extLst>
      <p:ext uri="{BB962C8B-B14F-4D97-AF65-F5344CB8AC3E}">
        <p14:creationId xmlns:p14="http://schemas.microsoft.com/office/powerpoint/2010/main" val="314977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89CC6AF-9D62-4F7E-8FFD-C5AE0FD34F48}" type="datetimeFigureOut">
              <a:rPr lang="en-GB" smtClean="0"/>
              <a:t>03/07/2024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5868D9-2198-49F8-91B4-F9A27367499D}" type="slidenum">
              <a:rPr lang="en-GB" smtClean="0"/>
              <a:t>‹#›</a:t>
            </a:fld>
            <a:endParaRPr lang="en-GB"/>
          </a:p>
        </p:txBody>
      </p:sp>
    </p:spTree>
    <p:extLst>
      <p:ext uri="{BB962C8B-B14F-4D97-AF65-F5344CB8AC3E}">
        <p14:creationId xmlns:p14="http://schemas.microsoft.com/office/powerpoint/2010/main" val="1264928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89CC6AF-9D62-4F7E-8FFD-C5AE0FD34F48}" type="datetimeFigureOut">
              <a:rPr lang="en-GB" smtClean="0"/>
              <a:t>03/07/2024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C5868D9-2198-49F8-91B4-F9A27367499D}" type="slidenum">
              <a:rPr lang="en-GB" smtClean="0"/>
              <a:t>‹#›</a:t>
            </a:fld>
            <a:endParaRPr lang="en-GB"/>
          </a:p>
        </p:txBody>
      </p:sp>
    </p:spTree>
    <p:extLst>
      <p:ext uri="{BB962C8B-B14F-4D97-AF65-F5344CB8AC3E}">
        <p14:creationId xmlns:p14="http://schemas.microsoft.com/office/powerpoint/2010/main" val="583987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89CC6AF-9D62-4F7E-8FFD-C5AE0FD34F48}" type="datetimeFigureOut">
              <a:rPr lang="en-GB" smtClean="0"/>
              <a:t>03/07/2024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C5868D9-2198-49F8-91B4-F9A27367499D}" type="slidenum">
              <a:rPr lang="en-GB" smtClean="0"/>
              <a:t>‹#›</a:t>
            </a:fld>
            <a:endParaRPr lang="en-GB"/>
          </a:p>
        </p:txBody>
      </p:sp>
    </p:spTree>
    <p:extLst>
      <p:ext uri="{BB962C8B-B14F-4D97-AF65-F5344CB8AC3E}">
        <p14:creationId xmlns:p14="http://schemas.microsoft.com/office/powerpoint/2010/main" val="1883661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89CC6AF-9D62-4F7E-8FFD-C5AE0FD34F48}" type="datetimeFigureOut">
              <a:rPr lang="en-GB" smtClean="0"/>
              <a:t>03/07/2024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C5868D9-2198-49F8-91B4-F9A27367499D}" type="slidenum">
              <a:rPr lang="en-GB" smtClean="0"/>
              <a:t>‹#›</a:t>
            </a:fld>
            <a:endParaRPr lang="en-GB"/>
          </a:p>
        </p:txBody>
      </p:sp>
    </p:spTree>
    <p:extLst>
      <p:ext uri="{BB962C8B-B14F-4D97-AF65-F5344CB8AC3E}">
        <p14:creationId xmlns:p14="http://schemas.microsoft.com/office/powerpoint/2010/main" val="3785516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9CC6AF-9D62-4F7E-8FFD-C5AE0FD34F48}" type="datetimeFigureOut">
              <a:rPr lang="en-GB" smtClean="0"/>
              <a:t>03/07/2024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C5868D9-2198-49F8-91B4-F9A27367499D}" type="slidenum">
              <a:rPr lang="en-GB" smtClean="0"/>
              <a:t>‹#›</a:t>
            </a:fld>
            <a:endParaRPr lang="en-GB"/>
          </a:p>
        </p:txBody>
      </p:sp>
    </p:spTree>
    <p:extLst>
      <p:ext uri="{BB962C8B-B14F-4D97-AF65-F5344CB8AC3E}">
        <p14:creationId xmlns:p14="http://schemas.microsoft.com/office/powerpoint/2010/main" val="489094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89CC6AF-9D62-4F7E-8FFD-C5AE0FD34F48}" type="datetimeFigureOut">
              <a:rPr lang="en-GB" smtClean="0"/>
              <a:t>03/07/2024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C5868D9-2198-49F8-91B4-F9A27367499D}" type="slidenum">
              <a:rPr lang="en-GB" smtClean="0"/>
              <a:t>‹#›</a:t>
            </a:fld>
            <a:endParaRPr lang="en-GB"/>
          </a:p>
        </p:txBody>
      </p:sp>
    </p:spTree>
    <p:extLst>
      <p:ext uri="{BB962C8B-B14F-4D97-AF65-F5344CB8AC3E}">
        <p14:creationId xmlns:p14="http://schemas.microsoft.com/office/powerpoint/2010/main" val="957078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89CC6AF-9D62-4F7E-8FFD-C5AE0FD34F48}" type="datetimeFigureOut">
              <a:rPr lang="en-GB" smtClean="0"/>
              <a:t>03/07/2024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C5868D9-2198-49F8-91B4-F9A27367499D}" type="slidenum">
              <a:rPr lang="en-GB" smtClean="0"/>
              <a:t>‹#›</a:t>
            </a:fld>
            <a:endParaRPr lang="en-GB"/>
          </a:p>
        </p:txBody>
      </p:sp>
    </p:spTree>
    <p:extLst>
      <p:ext uri="{BB962C8B-B14F-4D97-AF65-F5344CB8AC3E}">
        <p14:creationId xmlns:p14="http://schemas.microsoft.com/office/powerpoint/2010/main" val="2010416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9CC6AF-9D62-4F7E-8FFD-C5AE0FD34F48}" type="datetimeFigureOut">
              <a:rPr lang="en-GB" smtClean="0"/>
              <a:t>03/07/2024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5868D9-2198-49F8-91B4-F9A27367499D}" type="slidenum">
              <a:rPr lang="en-GB" smtClean="0"/>
              <a:t>‹#›</a:t>
            </a:fld>
            <a:endParaRPr lang="en-GB"/>
          </a:p>
        </p:txBody>
      </p:sp>
    </p:spTree>
    <p:extLst>
      <p:ext uri="{BB962C8B-B14F-4D97-AF65-F5344CB8AC3E}">
        <p14:creationId xmlns:p14="http://schemas.microsoft.com/office/powerpoint/2010/main" val="25514741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18.jp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3.jpeg"/><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5.jpe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6.jp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9.jpg"/><Relationship Id="rId1" Type="http://schemas.openxmlformats.org/officeDocument/2006/relationships/slideLayout" Target="../slideLayouts/slideLayout4.xml"/><Relationship Id="rId4" Type="http://schemas.openxmlformats.org/officeDocument/2006/relationships/image" Target="../media/image30.jp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g"/><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1.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7.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1.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4.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jpg"/><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69.jp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0.jpg"/><Relationship Id="rId1" Type="http://schemas.openxmlformats.org/officeDocument/2006/relationships/slideLayout" Target="../slideLayouts/slideLayout4.xml"/><Relationship Id="rId4" Type="http://schemas.openxmlformats.org/officeDocument/2006/relationships/image" Target="../media/image11.jpg"/></Relationships>
</file>

<file path=ppt/slides/_rels/slide6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00.jpeg"/><Relationship Id="rId1" Type="http://schemas.openxmlformats.org/officeDocument/2006/relationships/slideLayout" Target="../slideLayouts/slideLayout4.xml"/><Relationship Id="rId4" Type="http://schemas.openxmlformats.org/officeDocument/2006/relationships/image" Target="../media/image101.png"/></Relationships>
</file>

<file path=ppt/slides/_rels/slide8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jpg"/><Relationship Id="rId1" Type="http://schemas.openxmlformats.org/officeDocument/2006/relationships/slideLayout" Target="../slideLayouts/slideLayout4.xml"/><Relationship Id="rId4" Type="http://schemas.openxmlformats.org/officeDocument/2006/relationships/image" Target="../media/image103.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05.gif"/><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jpg"/><Relationship Id="rId1" Type="http://schemas.openxmlformats.org/officeDocument/2006/relationships/slideLayout" Target="../slideLayouts/slideLayout4.xml"/><Relationship Id="rId5" Type="http://schemas.openxmlformats.org/officeDocument/2006/relationships/image" Target="../media/image108.png"/><Relationship Id="rId4" Type="http://schemas.openxmlformats.org/officeDocument/2006/relationships/image" Target="../media/image107.png"/></Relationships>
</file>

<file path=ppt/slides/_rels/slide93.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12.jpe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58062" y="532759"/>
            <a:ext cx="771525" cy="914400"/>
          </a:xfrm>
          <a:prstGeom prst="rect">
            <a:avLst/>
          </a:prstGeom>
        </p:spPr>
      </p:pic>
      <p:sp>
        <p:nvSpPr>
          <p:cNvPr id="5" name="TextBox 4"/>
          <p:cNvSpPr txBox="1"/>
          <p:nvPr/>
        </p:nvSpPr>
        <p:spPr>
          <a:xfrm>
            <a:off x="3988573" y="6334762"/>
            <a:ext cx="4465637" cy="369332"/>
          </a:xfrm>
          <a:prstGeom prst="rect">
            <a:avLst/>
          </a:prstGeom>
          <a:noFill/>
        </p:spPr>
        <p:txBody>
          <a:bodyPr wrap="square" rtlCol="0">
            <a:spAutoFit/>
          </a:bodyPr>
          <a:lstStyle/>
          <a:p>
            <a:r>
              <a:rPr lang="en-GB" b="1" dirty="0">
                <a:solidFill>
                  <a:schemeClr val="accent1">
                    <a:lumMod val="50000"/>
                  </a:schemeClr>
                </a:solidFill>
              </a:rPr>
              <a:t>Brentwood Diocese Education Service</a:t>
            </a:r>
          </a:p>
        </p:txBody>
      </p:sp>
      <p:sp>
        <p:nvSpPr>
          <p:cNvPr id="10" name="Title 1"/>
          <p:cNvSpPr txBox="1">
            <a:spLocks/>
          </p:cNvSpPr>
          <p:nvPr/>
        </p:nvSpPr>
        <p:spPr>
          <a:xfrm>
            <a:off x="1518209" y="295154"/>
            <a:ext cx="9144000" cy="1152005"/>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9600" dirty="0" smtClean="0">
                <a:solidFill>
                  <a:schemeClr val="accent4">
                    <a:lumMod val="75000"/>
                  </a:schemeClr>
                </a:solidFill>
                <a:latin typeface="Garamond" panose="02020404030301010803" pitchFamily="18" charset="0"/>
              </a:rPr>
              <a:t>Compilation: Saints</a:t>
            </a:r>
            <a:endParaRPr lang="en-GB" sz="9600" dirty="0">
              <a:solidFill>
                <a:schemeClr val="accent4">
                  <a:lumMod val="75000"/>
                </a:schemeClr>
              </a:solidFill>
              <a:latin typeface="Garamond" panose="02020404030301010803" pitchFamily="18" charset="0"/>
            </a:endParaRPr>
          </a:p>
        </p:txBody>
      </p:sp>
      <p:sp>
        <p:nvSpPr>
          <p:cNvPr id="7" name="Subtitle 2">
            <a:extLst>
              <a:ext uri="{FF2B5EF4-FFF2-40B4-BE49-F238E27FC236}">
                <a16:creationId xmlns:a16="http://schemas.microsoft.com/office/drawing/2014/main" id="{58A76CA3-62A8-3953-C9B2-677B8604AFCE}"/>
              </a:ext>
            </a:extLst>
          </p:cNvPr>
          <p:cNvSpPr txBox="1">
            <a:spLocks/>
          </p:cNvSpPr>
          <p:nvPr/>
        </p:nvSpPr>
        <p:spPr>
          <a:xfrm>
            <a:off x="3292133" y="1883144"/>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800" dirty="0">
                <a:solidFill>
                  <a:schemeClr val="bg1"/>
                </a:solidFill>
                <a:latin typeface="Garamond" panose="02020404030301010803" pitchFamily="18" charset="0"/>
              </a:rPr>
              <a:t>Monday 3</a:t>
            </a:r>
            <a:r>
              <a:rPr lang="en-GB" sz="2800" baseline="30000" dirty="0">
                <a:solidFill>
                  <a:schemeClr val="bg1"/>
                </a:solidFill>
                <a:latin typeface="Garamond" panose="02020404030301010803" pitchFamily="18" charset="0"/>
              </a:rPr>
              <a:t>rd</a:t>
            </a:r>
            <a:r>
              <a:rPr lang="en-GB" sz="2800" dirty="0">
                <a:solidFill>
                  <a:schemeClr val="bg1"/>
                </a:solidFill>
                <a:latin typeface="Garamond" panose="02020404030301010803" pitchFamily="18" charset="0"/>
              </a:rPr>
              <a:t> July 2023</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2648" y="1834465"/>
            <a:ext cx="6422017" cy="4318806"/>
          </a:xfrm>
          <a:prstGeom prst="rect">
            <a:avLst/>
          </a:prstGeom>
        </p:spPr>
      </p:pic>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092" y="532759"/>
            <a:ext cx="771525" cy="914400"/>
          </a:xfrm>
          <a:prstGeom prst="rect">
            <a:avLst/>
          </a:prstGeom>
        </p:spPr>
      </p:pic>
    </p:spTree>
    <p:extLst>
      <p:ext uri="{BB962C8B-B14F-4D97-AF65-F5344CB8AC3E}">
        <p14:creationId xmlns:p14="http://schemas.microsoft.com/office/powerpoint/2010/main" val="1234884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098064" y="6297976"/>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8" name="Title 1"/>
          <p:cNvSpPr txBox="1">
            <a:spLocks/>
          </p:cNvSpPr>
          <p:nvPr/>
        </p:nvSpPr>
        <p:spPr>
          <a:xfrm>
            <a:off x="3946043" y="27753"/>
            <a:ext cx="8245957" cy="1406706"/>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dirty="0">
                <a:solidFill>
                  <a:schemeClr val="accent4">
                    <a:lumMod val="75000"/>
                  </a:schemeClr>
                </a:solidFill>
                <a:latin typeface="Garamond" panose="02020404030301010803" pitchFamily="18" charset="0"/>
              </a:rPr>
              <a:t>St Andrew Kim </a:t>
            </a:r>
            <a:r>
              <a:rPr lang="en-GB" sz="5400" dirty="0" err="1" smtClean="0">
                <a:solidFill>
                  <a:schemeClr val="accent4">
                    <a:lumMod val="75000"/>
                  </a:schemeClr>
                </a:solidFill>
                <a:latin typeface="Garamond" panose="02020404030301010803" pitchFamily="18" charset="0"/>
              </a:rPr>
              <a:t>Taegon</a:t>
            </a:r>
            <a:r>
              <a:rPr lang="en-GB" sz="5400" dirty="0" smtClean="0">
                <a:solidFill>
                  <a:schemeClr val="accent4">
                    <a:lumMod val="75000"/>
                  </a:schemeClr>
                </a:solidFill>
                <a:latin typeface="Garamond" panose="02020404030301010803" pitchFamily="18" charset="0"/>
              </a:rPr>
              <a:t>: </a:t>
            </a:r>
          </a:p>
          <a:p>
            <a:pPr algn="ctr"/>
            <a:r>
              <a:rPr lang="en-GB" sz="5400" dirty="0" smtClean="0">
                <a:solidFill>
                  <a:schemeClr val="accent4">
                    <a:lumMod val="75000"/>
                  </a:schemeClr>
                </a:solidFill>
                <a:latin typeface="Garamond" panose="02020404030301010803" pitchFamily="18" charset="0"/>
              </a:rPr>
              <a:t>20</a:t>
            </a:r>
            <a:r>
              <a:rPr lang="en-GB" sz="5400" baseline="30000" dirty="0" smtClean="0">
                <a:solidFill>
                  <a:schemeClr val="accent4">
                    <a:lumMod val="75000"/>
                  </a:schemeClr>
                </a:solidFill>
                <a:latin typeface="Garamond" panose="02020404030301010803" pitchFamily="18" charset="0"/>
              </a:rPr>
              <a:t>th</a:t>
            </a:r>
            <a:r>
              <a:rPr lang="en-GB" sz="5400" dirty="0" smtClean="0">
                <a:solidFill>
                  <a:schemeClr val="accent4">
                    <a:lumMod val="75000"/>
                  </a:schemeClr>
                </a:solidFill>
                <a:latin typeface="Garamond" panose="02020404030301010803" pitchFamily="18" charset="0"/>
              </a:rPr>
              <a:t> September</a:t>
            </a:r>
            <a:endParaRPr lang="en-GB" sz="5400" dirty="0">
              <a:solidFill>
                <a:schemeClr val="accent4">
                  <a:lumMod val="75000"/>
                </a:schemeClr>
              </a:solidFill>
              <a:latin typeface="Garamond" panose="02020404030301010803" pitchFamily="18" charset="0"/>
            </a:endParaRPr>
          </a:p>
        </p:txBody>
      </p:sp>
      <p:sp>
        <p:nvSpPr>
          <p:cNvPr id="3" name="TextBox 2"/>
          <p:cNvSpPr txBox="1"/>
          <p:nvPr/>
        </p:nvSpPr>
        <p:spPr>
          <a:xfrm>
            <a:off x="3588151" y="2359148"/>
            <a:ext cx="7714921" cy="523220"/>
          </a:xfrm>
          <a:prstGeom prst="rect">
            <a:avLst/>
          </a:prstGeom>
          <a:noFill/>
        </p:spPr>
        <p:txBody>
          <a:bodyPr wrap="square" rtlCol="0">
            <a:spAutoFit/>
          </a:bodyPr>
          <a:lstStyle/>
          <a:p>
            <a:pPr algn="just"/>
            <a:endParaRPr lang="en-US" sz="2800" b="0" i="0" dirty="0">
              <a:solidFill>
                <a:srgbClr val="202122"/>
              </a:solidFill>
              <a:effectLst/>
              <a:latin typeface="Garamond" panose="02020404030301010803" pitchFamily="18" charset="0"/>
            </a:endParaRPr>
          </a:p>
        </p:txBody>
      </p:sp>
      <p:sp>
        <p:nvSpPr>
          <p:cNvPr id="4" name="TextBox 3"/>
          <p:cNvSpPr txBox="1"/>
          <p:nvPr/>
        </p:nvSpPr>
        <p:spPr>
          <a:xfrm>
            <a:off x="5758405" y="2359148"/>
            <a:ext cx="6313990" cy="430887"/>
          </a:xfrm>
          <a:prstGeom prst="rect">
            <a:avLst/>
          </a:prstGeom>
          <a:noFill/>
        </p:spPr>
        <p:txBody>
          <a:bodyPr wrap="square" rtlCol="0">
            <a:spAutoFit/>
          </a:bodyPr>
          <a:lstStyle/>
          <a:p>
            <a:pPr algn="just"/>
            <a:endParaRPr lang="en-GB" sz="2200" dirty="0"/>
          </a:p>
        </p:txBody>
      </p:sp>
      <p:sp>
        <p:nvSpPr>
          <p:cNvPr id="5" name="TextBox 4"/>
          <p:cNvSpPr txBox="1"/>
          <p:nvPr/>
        </p:nvSpPr>
        <p:spPr>
          <a:xfrm>
            <a:off x="4285673" y="1757790"/>
            <a:ext cx="7625748" cy="461665"/>
          </a:xfrm>
          <a:prstGeom prst="rect">
            <a:avLst/>
          </a:prstGeom>
          <a:noFill/>
        </p:spPr>
        <p:txBody>
          <a:bodyPr wrap="square" rtlCol="0">
            <a:spAutoFit/>
          </a:bodyPr>
          <a:lstStyle/>
          <a:p>
            <a:pPr algn="just"/>
            <a:r>
              <a:rPr lang="en-GB" sz="2400" dirty="0">
                <a:latin typeface="Garamond" panose="02020404030301010803" pitchFamily="18" charset="0"/>
              </a:rPr>
              <a:t>. </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4592" y="5906796"/>
            <a:ext cx="771525" cy="914400"/>
          </a:xfrm>
          <a:prstGeom prst="rect">
            <a:avLst/>
          </a:prstGeom>
        </p:spPr>
      </p:pic>
      <p:sp>
        <p:nvSpPr>
          <p:cNvPr id="2" name="TextBox 1"/>
          <p:cNvSpPr txBox="1"/>
          <p:nvPr/>
        </p:nvSpPr>
        <p:spPr>
          <a:xfrm>
            <a:off x="4474079" y="1692583"/>
            <a:ext cx="7070701" cy="4893647"/>
          </a:xfrm>
          <a:prstGeom prst="rect">
            <a:avLst/>
          </a:prstGeom>
          <a:noFill/>
        </p:spPr>
        <p:txBody>
          <a:bodyPr wrap="square" rtlCol="0">
            <a:spAutoFit/>
          </a:bodyPr>
          <a:lstStyle/>
          <a:p>
            <a:pPr algn="just"/>
            <a:r>
              <a:rPr lang="en-GB" sz="2400" dirty="0">
                <a:latin typeface="Garamond" panose="02020404030301010803" pitchFamily="18" charset="0"/>
              </a:rPr>
              <a:t>St Andrew Kim </a:t>
            </a:r>
            <a:r>
              <a:rPr lang="en-GB" sz="2400" dirty="0" err="1">
                <a:latin typeface="Garamond" panose="02020404030301010803" pitchFamily="18" charset="0"/>
              </a:rPr>
              <a:t>Taegon</a:t>
            </a:r>
            <a:r>
              <a:rPr lang="en-GB" sz="2400" dirty="0">
                <a:latin typeface="Garamond" panose="02020404030301010803" pitchFamily="18" charset="0"/>
              </a:rPr>
              <a:t> was the first Korean-born Catholic priest and is the patron saint of Korean clergy.  </a:t>
            </a:r>
          </a:p>
          <a:p>
            <a:pPr algn="just"/>
            <a:endParaRPr lang="en-GB" sz="2400" dirty="0">
              <a:latin typeface="Garamond" panose="02020404030301010803" pitchFamily="18" charset="0"/>
            </a:endParaRPr>
          </a:p>
          <a:p>
            <a:pPr algn="just"/>
            <a:r>
              <a:rPr lang="en-GB" sz="2400" dirty="0">
                <a:latin typeface="Garamond" panose="02020404030301010803" pitchFamily="18" charset="0"/>
              </a:rPr>
              <a:t>He was baptised at the age 15 and joined the seminary in Macau. He then became a priest and returned to Korea.</a:t>
            </a:r>
          </a:p>
          <a:p>
            <a:pPr algn="just"/>
            <a:endParaRPr lang="en-GB" sz="2400" dirty="0">
              <a:latin typeface="Garamond" panose="02020404030301010803" pitchFamily="18" charset="0"/>
            </a:endParaRPr>
          </a:p>
          <a:p>
            <a:pPr algn="just"/>
            <a:r>
              <a:rPr lang="en-GB" sz="2400" dirty="0">
                <a:latin typeface="Garamond" panose="02020404030301010803" pitchFamily="18" charset="0"/>
              </a:rPr>
              <a:t>Christianity was persecuted in his home country and at the age of 25 he was martyred near Seoul.</a:t>
            </a:r>
          </a:p>
          <a:p>
            <a:pPr algn="just"/>
            <a:endParaRPr lang="en-GB" sz="2400" dirty="0">
              <a:latin typeface="Garamond" panose="02020404030301010803" pitchFamily="18" charset="0"/>
            </a:endParaRPr>
          </a:p>
          <a:p>
            <a:pPr algn="just"/>
            <a:r>
              <a:rPr lang="en-GB" sz="2400" dirty="0">
                <a:latin typeface="Garamond" panose="02020404030301010803" pitchFamily="18" charset="0"/>
              </a:rPr>
              <a:t>He was canonised in 1984 during a visit of Pope John Paul II to Korea and his feast day is celebrated on 20</a:t>
            </a:r>
            <a:r>
              <a:rPr lang="en-GB" sz="2400" baseline="30000" dirty="0">
                <a:latin typeface="Garamond" panose="02020404030301010803" pitchFamily="18" charset="0"/>
              </a:rPr>
              <a:t>th</a:t>
            </a:r>
            <a:r>
              <a:rPr lang="en-GB" sz="2400" dirty="0">
                <a:latin typeface="Garamond" panose="02020404030301010803" pitchFamily="18" charset="0"/>
              </a:rPr>
              <a:t> September.</a:t>
            </a:r>
          </a:p>
          <a:p>
            <a:pPr algn="just"/>
            <a:endParaRPr lang="en-GB" sz="2400" dirty="0">
              <a:latin typeface="Garamond" panose="02020404030301010803" pitchFamily="18" charset="0"/>
            </a:endParaRPr>
          </a:p>
        </p:txBody>
      </p:sp>
      <p:pic>
        <p:nvPicPr>
          <p:cNvPr id="9" name="Picture 2">
            <a:extLst>
              <a:ext uri="{FF2B5EF4-FFF2-40B4-BE49-F238E27FC236}">
                <a16:creationId xmlns:a16="http://schemas.microsoft.com/office/drawing/2014/main" id="{5C6E93DB-E68A-E7DF-35E9-E4689FCE44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127" r="18788"/>
          <a:stretch/>
        </p:blipFill>
        <p:spPr bwMode="auto">
          <a:xfrm>
            <a:off x="0" y="0"/>
            <a:ext cx="394604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234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195718" y="6306291"/>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8" name="Title 1"/>
          <p:cNvSpPr txBox="1">
            <a:spLocks/>
          </p:cNvSpPr>
          <p:nvPr/>
        </p:nvSpPr>
        <p:spPr>
          <a:xfrm>
            <a:off x="4932218" y="281396"/>
            <a:ext cx="6693725" cy="2184713"/>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6600" dirty="0">
                <a:solidFill>
                  <a:schemeClr val="accent4">
                    <a:lumMod val="75000"/>
                  </a:schemeClr>
                </a:solidFill>
                <a:latin typeface="Garamond" panose="02020404030301010803" pitchFamily="18" charset="0"/>
              </a:rPr>
              <a:t>Saint </a:t>
            </a:r>
            <a:r>
              <a:rPr lang="en-GB" altLang="en-US" sz="6600" dirty="0" smtClean="0">
                <a:solidFill>
                  <a:schemeClr val="accent4">
                    <a:lumMod val="75000"/>
                  </a:schemeClr>
                </a:solidFill>
                <a:latin typeface="Garamond" panose="02020404030301010803" pitchFamily="18" charset="0"/>
              </a:rPr>
              <a:t>Bonaventure: </a:t>
            </a:r>
            <a:r>
              <a:rPr lang="en-GB" altLang="en-US" sz="6600" dirty="0">
                <a:solidFill>
                  <a:schemeClr val="accent4">
                    <a:lumMod val="75000"/>
                  </a:schemeClr>
                </a:solidFill>
                <a:latin typeface="Garamond" panose="02020404030301010803" pitchFamily="18" charset="0"/>
              </a:rPr>
              <a:t>15</a:t>
            </a:r>
            <a:r>
              <a:rPr lang="en-GB" altLang="en-US" sz="6600" baseline="30000" dirty="0">
                <a:solidFill>
                  <a:schemeClr val="accent4">
                    <a:lumMod val="75000"/>
                  </a:schemeClr>
                </a:solidFill>
                <a:latin typeface="Garamond" panose="02020404030301010803" pitchFamily="18" charset="0"/>
              </a:rPr>
              <a:t>th</a:t>
            </a:r>
            <a:r>
              <a:rPr lang="en-GB" altLang="en-US" sz="6600" dirty="0">
                <a:solidFill>
                  <a:schemeClr val="accent4">
                    <a:lumMod val="75000"/>
                  </a:schemeClr>
                </a:solidFill>
                <a:latin typeface="Garamond" panose="02020404030301010803" pitchFamily="18" charset="0"/>
              </a:rPr>
              <a:t> July </a:t>
            </a:r>
            <a:endParaRPr lang="en-GB" sz="6600" dirty="0">
              <a:solidFill>
                <a:schemeClr val="accent4">
                  <a:lumMod val="75000"/>
                </a:schemeClr>
              </a:solidFill>
              <a:latin typeface="Garamond" panose="02020404030301010803" pitchFamily="18" charset="0"/>
            </a:endParaRPr>
          </a:p>
        </p:txBody>
      </p:sp>
      <p:sp>
        <p:nvSpPr>
          <p:cNvPr id="3" name="TextBox 2"/>
          <p:cNvSpPr txBox="1"/>
          <p:nvPr/>
        </p:nvSpPr>
        <p:spPr>
          <a:xfrm>
            <a:off x="4932218" y="2520639"/>
            <a:ext cx="6637480" cy="3785652"/>
          </a:xfrm>
          <a:prstGeom prst="rect">
            <a:avLst/>
          </a:prstGeom>
          <a:noFill/>
        </p:spPr>
        <p:txBody>
          <a:bodyPr wrap="square" rtlCol="0">
            <a:spAutoFit/>
          </a:bodyPr>
          <a:lstStyle/>
          <a:p>
            <a:pPr algn="just"/>
            <a:r>
              <a:rPr lang="en-GB" sz="2400" dirty="0">
                <a:latin typeface="Garamond" panose="02020404030301010803" pitchFamily="18" charset="0"/>
              </a:rPr>
              <a:t>St. Bonaventure (1221-1274) was actually born as Giovanni di Fidanza and became the seventh Minister General of the Franciscans, who gave him the name Bonaventura, meaning “good fortune.”  He was a scholar of the University of Paris, and is regarded as one of the greatest philosophers of the Middle Ages. Canonised in 1484, he was declared to be one of the Doctors of the Church in 1587 by the Franciscan pope </a:t>
            </a:r>
            <a:r>
              <a:rPr lang="en-GB" sz="2400" dirty="0" err="1">
                <a:latin typeface="Garamond" panose="02020404030301010803" pitchFamily="18" charset="0"/>
              </a:rPr>
              <a:t>Sixtus</a:t>
            </a:r>
            <a:r>
              <a:rPr lang="en-GB" sz="2400" dirty="0">
                <a:latin typeface="Garamond" panose="02020404030301010803" pitchFamily="18" charset="0"/>
              </a:rPr>
              <a:t> V.  St Bonaventure’s School in Forest Gate was founded in 1877 and named in his honour.</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40180" y="5849091"/>
            <a:ext cx="771525" cy="914400"/>
          </a:xfrm>
          <a:prstGeom prst="rect">
            <a:avLst/>
          </a:prstGeom>
        </p:spPr>
      </p:pic>
      <p:pic>
        <p:nvPicPr>
          <p:cNvPr id="5122" name="Picture 2" descr="About St. Bonaventure - Patron Saint Article">
            <a:extLst>
              <a:ext uri="{FF2B5EF4-FFF2-40B4-BE49-F238E27FC236}">
                <a16:creationId xmlns:a16="http://schemas.microsoft.com/office/drawing/2014/main" id="{0D667F5D-5268-3A0E-D8EC-9003EEE6B0E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1272"/>
          <a:stretch/>
        </p:blipFill>
        <p:spPr bwMode="auto">
          <a:xfrm>
            <a:off x="397706" y="281396"/>
            <a:ext cx="4238950" cy="6218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653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195718" y="6044681"/>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8" name="Title 1"/>
          <p:cNvSpPr txBox="1">
            <a:spLocks/>
          </p:cNvSpPr>
          <p:nvPr/>
        </p:nvSpPr>
        <p:spPr>
          <a:xfrm>
            <a:off x="301841" y="199570"/>
            <a:ext cx="7577726" cy="2008753"/>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6600" dirty="0">
                <a:solidFill>
                  <a:schemeClr val="accent4">
                    <a:lumMod val="75000"/>
                  </a:schemeClr>
                </a:solidFill>
                <a:latin typeface="Garamond" panose="02020404030301010803" pitchFamily="18" charset="0"/>
              </a:rPr>
              <a:t>The Carmelite Nuns of </a:t>
            </a:r>
            <a:r>
              <a:rPr lang="en-GB" altLang="en-US" sz="6600" dirty="0" smtClean="0">
                <a:solidFill>
                  <a:schemeClr val="accent4">
                    <a:lumMod val="75000"/>
                  </a:schemeClr>
                </a:solidFill>
                <a:latin typeface="Garamond" panose="02020404030301010803" pitchFamily="18" charset="0"/>
              </a:rPr>
              <a:t>Compiegne: </a:t>
            </a:r>
            <a:r>
              <a:rPr lang="en-GB" altLang="en-US" sz="6600" dirty="0">
                <a:solidFill>
                  <a:schemeClr val="accent4">
                    <a:lumMod val="75000"/>
                  </a:schemeClr>
                </a:solidFill>
                <a:latin typeface="Garamond" panose="02020404030301010803" pitchFamily="18" charset="0"/>
              </a:rPr>
              <a:t>17</a:t>
            </a:r>
            <a:r>
              <a:rPr lang="en-GB" altLang="en-US" sz="6600" baseline="30000" dirty="0">
                <a:solidFill>
                  <a:schemeClr val="accent4">
                    <a:lumMod val="75000"/>
                  </a:schemeClr>
                </a:solidFill>
                <a:latin typeface="Garamond" panose="02020404030301010803" pitchFamily="18" charset="0"/>
              </a:rPr>
              <a:t>th</a:t>
            </a:r>
            <a:r>
              <a:rPr lang="en-GB" altLang="en-US" sz="6600" dirty="0">
                <a:solidFill>
                  <a:schemeClr val="accent4">
                    <a:lumMod val="75000"/>
                  </a:schemeClr>
                </a:solidFill>
                <a:latin typeface="Garamond" panose="02020404030301010803" pitchFamily="18" charset="0"/>
              </a:rPr>
              <a:t> July </a:t>
            </a:r>
            <a:endParaRPr lang="en-GB" sz="6600" dirty="0">
              <a:solidFill>
                <a:schemeClr val="accent4">
                  <a:lumMod val="75000"/>
                </a:schemeClr>
              </a:solidFill>
              <a:latin typeface="Garamond" panose="02020404030301010803" pitchFamily="18" charset="0"/>
            </a:endParaRP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3936" y="5849091"/>
            <a:ext cx="771525" cy="914400"/>
          </a:xfrm>
          <a:prstGeom prst="rect">
            <a:avLst/>
          </a:prstGeom>
        </p:spPr>
      </p:pic>
      <p:sp>
        <p:nvSpPr>
          <p:cNvPr id="5" name="TextBox 4"/>
          <p:cNvSpPr txBox="1"/>
          <p:nvPr/>
        </p:nvSpPr>
        <p:spPr>
          <a:xfrm>
            <a:off x="8143981" y="290099"/>
            <a:ext cx="3811480" cy="5940088"/>
          </a:xfrm>
          <a:prstGeom prst="rect">
            <a:avLst/>
          </a:prstGeom>
          <a:noFill/>
        </p:spPr>
        <p:txBody>
          <a:bodyPr wrap="square" rtlCol="0">
            <a:spAutoFit/>
          </a:bodyPr>
          <a:lstStyle/>
          <a:p>
            <a:pPr algn="just"/>
            <a:r>
              <a:rPr lang="en-US" sz="2000" b="0" i="0" dirty="0">
                <a:solidFill>
                  <a:srgbClr val="202122"/>
                </a:solidFill>
                <a:effectLst/>
                <a:latin typeface="Garamond" panose="02020404030301010803" pitchFamily="18" charset="0"/>
              </a:rPr>
              <a:t>The </a:t>
            </a:r>
            <a:r>
              <a:rPr lang="en-US" sz="2000" b="1" i="0" dirty="0">
                <a:solidFill>
                  <a:srgbClr val="202122"/>
                </a:solidFill>
                <a:effectLst/>
                <a:latin typeface="Garamond" panose="02020404030301010803" pitchFamily="18" charset="0"/>
              </a:rPr>
              <a:t>Martyrs of </a:t>
            </a:r>
            <a:r>
              <a:rPr lang="en-US" sz="2000" b="1" i="0" dirty="0" err="1">
                <a:solidFill>
                  <a:srgbClr val="202122"/>
                </a:solidFill>
                <a:effectLst/>
                <a:latin typeface="Garamond" panose="02020404030301010803" pitchFamily="18" charset="0"/>
              </a:rPr>
              <a:t>Compiègne</a:t>
            </a:r>
            <a:r>
              <a:rPr lang="en-US" sz="2000" b="0" i="0" dirty="0">
                <a:solidFill>
                  <a:srgbClr val="202122"/>
                </a:solidFill>
                <a:effectLst/>
                <a:latin typeface="Garamond" panose="02020404030301010803" pitchFamily="18" charset="0"/>
              </a:rPr>
              <a:t> were the 16 members of the Carmelite convent of </a:t>
            </a:r>
            <a:r>
              <a:rPr lang="en-US" sz="2000" b="1" i="0" dirty="0">
                <a:solidFill>
                  <a:srgbClr val="202122"/>
                </a:solidFill>
                <a:effectLst/>
                <a:latin typeface="Garamond" panose="02020404030301010803" pitchFamily="18" charset="0"/>
              </a:rPr>
              <a:t> </a:t>
            </a:r>
            <a:r>
              <a:rPr lang="en-US" sz="2000" i="0" dirty="0" err="1">
                <a:solidFill>
                  <a:srgbClr val="202122"/>
                </a:solidFill>
                <a:effectLst/>
                <a:latin typeface="Garamond" panose="02020404030301010803" pitchFamily="18" charset="0"/>
              </a:rPr>
              <a:t>Compiègne</a:t>
            </a:r>
            <a:r>
              <a:rPr lang="en-US" sz="2000" i="0" dirty="0">
                <a:solidFill>
                  <a:srgbClr val="202122"/>
                </a:solidFill>
                <a:effectLst/>
                <a:latin typeface="Garamond" panose="02020404030301010803" pitchFamily="18" charset="0"/>
              </a:rPr>
              <a:t> in Northern France.  Eleven nuns, three lay sisters and two externs (nuns who deal with the outside world) were executed by the guillotine towards the end of the Terror during the French Revolution, near the site of the Bastille in Paris on </a:t>
            </a:r>
            <a:r>
              <a:rPr lang="en-US" sz="2000" b="0" i="0" dirty="0">
                <a:solidFill>
                  <a:srgbClr val="202122"/>
                </a:solidFill>
                <a:effectLst/>
                <a:latin typeface="Garamond" panose="02020404030301010803" pitchFamily="18" charset="0"/>
              </a:rPr>
              <a:t>17</a:t>
            </a:r>
            <a:r>
              <a:rPr lang="en-US" sz="2000" b="0" i="0" baseline="30000" dirty="0">
                <a:solidFill>
                  <a:srgbClr val="202122"/>
                </a:solidFill>
                <a:effectLst/>
                <a:latin typeface="Garamond" panose="02020404030301010803" pitchFamily="18" charset="0"/>
              </a:rPr>
              <a:t>th</a:t>
            </a:r>
            <a:r>
              <a:rPr lang="en-US" sz="2000" b="0" i="0" dirty="0">
                <a:solidFill>
                  <a:srgbClr val="202122"/>
                </a:solidFill>
                <a:effectLst/>
                <a:latin typeface="Garamond" panose="02020404030301010803" pitchFamily="18" charset="0"/>
              </a:rPr>
              <a:t>  July 1794.  They went to their deaths singing hymns of praise and are venerated as beatified martyrs of the Catholic Church.  Their story has inspired a novella, movies for television and the big screen, and even an opera, the </a:t>
            </a:r>
            <a:r>
              <a:rPr lang="en-US" sz="2000" b="0" i="1" dirty="0">
                <a:solidFill>
                  <a:srgbClr val="202122"/>
                </a:solidFill>
                <a:effectLst/>
                <a:latin typeface="Garamond" panose="02020404030301010803" pitchFamily="18" charset="0"/>
              </a:rPr>
              <a:t>Dialogues of the Carmelites</a:t>
            </a:r>
            <a:r>
              <a:rPr lang="en-US" sz="2000" b="0" i="0" dirty="0">
                <a:solidFill>
                  <a:srgbClr val="202122"/>
                </a:solidFill>
                <a:effectLst/>
                <a:latin typeface="Garamond" panose="02020404030301010803" pitchFamily="18" charset="0"/>
              </a:rPr>
              <a:t> by the French composer Francis Poulenc. </a:t>
            </a:r>
            <a:endParaRPr lang="en-GB" sz="2000" dirty="0">
              <a:latin typeface="Garamond" panose="02020404030301010803" pitchFamily="18" charset="0"/>
            </a:endParaRPr>
          </a:p>
        </p:txBody>
      </p:sp>
      <p:pic>
        <p:nvPicPr>
          <p:cNvPr id="2" name="Picture 2" descr="The Carmelite Martyrs of Compiègne And The Reign of Terror | Simply Catholic">
            <a:extLst>
              <a:ext uri="{FF2B5EF4-FFF2-40B4-BE49-F238E27FC236}">
                <a16:creationId xmlns:a16="http://schemas.microsoft.com/office/drawing/2014/main" id="{CE6E1F77-D970-BE32-35C5-BF013AF592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840" y="2328029"/>
            <a:ext cx="7613397" cy="4529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382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098064" y="6297976"/>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8" name="Title 1"/>
          <p:cNvSpPr txBox="1">
            <a:spLocks/>
          </p:cNvSpPr>
          <p:nvPr/>
        </p:nvSpPr>
        <p:spPr>
          <a:xfrm>
            <a:off x="265731" y="276760"/>
            <a:ext cx="11645691" cy="1406706"/>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dirty="0" smtClean="0">
                <a:solidFill>
                  <a:schemeClr val="accent4">
                    <a:lumMod val="75000"/>
                  </a:schemeClr>
                </a:solidFill>
                <a:latin typeface="Garamond" panose="02020404030301010803" pitchFamily="18" charset="0"/>
              </a:rPr>
              <a:t>St Mary </a:t>
            </a:r>
            <a:r>
              <a:rPr lang="en-GB" sz="5400" dirty="0">
                <a:solidFill>
                  <a:schemeClr val="accent4">
                    <a:lumMod val="75000"/>
                  </a:schemeClr>
                </a:solidFill>
                <a:latin typeface="Garamond" panose="02020404030301010803" pitchFamily="18" charset="0"/>
              </a:rPr>
              <a:t>Magdalene: 22nd July </a:t>
            </a:r>
          </a:p>
        </p:txBody>
      </p:sp>
      <p:sp>
        <p:nvSpPr>
          <p:cNvPr id="3" name="TextBox 2"/>
          <p:cNvSpPr txBox="1"/>
          <p:nvPr/>
        </p:nvSpPr>
        <p:spPr>
          <a:xfrm>
            <a:off x="3588151" y="2359148"/>
            <a:ext cx="7714921" cy="523220"/>
          </a:xfrm>
          <a:prstGeom prst="rect">
            <a:avLst/>
          </a:prstGeom>
          <a:noFill/>
        </p:spPr>
        <p:txBody>
          <a:bodyPr wrap="square" rtlCol="0">
            <a:spAutoFit/>
          </a:bodyPr>
          <a:lstStyle/>
          <a:p>
            <a:pPr algn="just"/>
            <a:endParaRPr lang="en-US" sz="2800" b="0" i="0" dirty="0">
              <a:solidFill>
                <a:srgbClr val="202122"/>
              </a:solidFill>
              <a:effectLst/>
              <a:latin typeface="Garamond" panose="02020404030301010803" pitchFamily="18" charset="0"/>
            </a:endParaRPr>
          </a:p>
        </p:txBody>
      </p:sp>
      <p:sp>
        <p:nvSpPr>
          <p:cNvPr id="4" name="TextBox 3"/>
          <p:cNvSpPr txBox="1"/>
          <p:nvPr/>
        </p:nvSpPr>
        <p:spPr>
          <a:xfrm>
            <a:off x="5758405" y="2359148"/>
            <a:ext cx="6313990" cy="430887"/>
          </a:xfrm>
          <a:prstGeom prst="rect">
            <a:avLst/>
          </a:prstGeom>
          <a:noFill/>
        </p:spPr>
        <p:txBody>
          <a:bodyPr wrap="square" rtlCol="0">
            <a:spAutoFit/>
          </a:bodyPr>
          <a:lstStyle/>
          <a:p>
            <a:pPr algn="just"/>
            <a:endParaRPr lang="en-GB" sz="2200" dirty="0"/>
          </a:p>
        </p:txBody>
      </p:sp>
      <p:sp>
        <p:nvSpPr>
          <p:cNvPr id="5" name="TextBox 4"/>
          <p:cNvSpPr txBox="1"/>
          <p:nvPr/>
        </p:nvSpPr>
        <p:spPr>
          <a:xfrm>
            <a:off x="4285673" y="1757790"/>
            <a:ext cx="7625748" cy="2677656"/>
          </a:xfrm>
          <a:prstGeom prst="rect">
            <a:avLst/>
          </a:prstGeom>
          <a:noFill/>
        </p:spPr>
        <p:txBody>
          <a:bodyPr wrap="square" rtlCol="0">
            <a:spAutoFit/>
          </a:bodyPr>
          <a:lstStyle/>
          <a:p>
            <a:pPr algn="just"/>
            <a:r>
              <a:rPr lang="en-GB" sz="2400" dirty="0" smtClean="0">
                <a:latin typeface="Garamond" panose="02020404030301010803" pitchFamily="18" charset="0"/>
              </a:rPr>
              <a:t>Mary Magdalene appears in the Gospels as one of the women who travel with Jesus. She was present at his crucifixion in all four Gospels and is at his burial according to all except John. She is first to witness the empty tomb and Jesus’ resurrection. </a:t>
            </a:r>
          </a:p>
          <a:p>
            <a:pPr algn="just"/>
            <a:r>
              <a:rPr lang="en-GB" sz="2400" dirty="0" smtClean="0">
                <a:latin typeface="Garamond" panose="02020404030301010803" pitchFamily="18" charset="0"/>
              </a:rPr>
              <a:t>In 2016 Pope Francis raised 22</a:t>
            </a:r>
            <a:r>
              <a:rPr lang="en-GB" sz="2400" baseline="30000" dirty="0" smtClean="0">
                <a:latin typeface="Garamond" panose="02020404030301010803" pitchFamily="18" charset="0"/>
              </a:rPr>
              <a:t>nd</a:t>
            </a:r>
            <a:r>
              <a:rPr lang="en-GB" sz="2400" dirty="0" smtClean="0">
                <a:latin typeface="Garamond" panose="02020404030301010803" pitchFamily="18" charset="0"/>
              </a:rPr>
              <a:t> July to the status of a feast day and Mary Magdalene to be referred to as ‘The Apostle of the apostles.’</a:t>
            </a:r>
            <a:endParaRPr lang="en-GB" sz="2400" dirty="0">
              <a:latin typeface="Garamond" panose="02020404030301010803" pitchFamily="18" charset="0"/>
            </a:endParaRPr>
          </a:p>
        </p:txBody>
      </p:sp>
      <p:pic>
        <p:nvPicPr>
          <p:cNvPr id="2050" name="Picture 2">
            <a:extLst>
              <a:ext uri="{FF2B5EF4-FFF2-40B4-BE49-F238E27FC236}">
                <a16:creationId xmlns:a16="http://schemas.microsoft.com/office/drawing/2014/main" id="{A3C2D049-F447-B932-BDA9-F720E8B1342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41574" y="1805348"/>
            <a:ext cx="3992518" cy="2500434"/>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4592" y="5906796"/>
            <a:ext cx="771525" cy="914400"/>
          </a:xfrm>
          <a:prstGeom prst="rect">
            <a:avLst/>
          </a:prstGeom>
        </p:spPr>
      </p:pic>
      <p:sp>
        <p:nvSpPr>
          <p:cNvPr id="2" name="TextBox 1"/>
          <p:cNvSpPr txBox="1"/>
          <p:nvPr/>
        </p:nvSpPr>
        <p:spPr>
          <a:xfrm>
            <a:off x="241574" y="4380987"/>
            <a:ext cx="11564181" cy="2308324"/>
          </a:xfrm>
          <a:prstGeom prst="rect">
            <a:avLst/>
          </a:prstGeom>
          <a:noFill/>
        </p:spPr>
        <p:txBody>
          <a:bodyPr wrap="square" rtlCol="0">
            <a:spAutoFit/>
          </a:bodyPr>
          <a:lstStyle/>
          <a:p>
            <a:r>
              <a:rPr lang="en-GB" sz="2400" dirty="0" smtClean="0">
                <a:latin typeface="Garamond" panose="02020404030301010803" pitchFamily="18" charset="0"/>
              </a:rPr>
              <a:t>Mary Magdalene was a real figure but we do not hear from her directly as she left no writings. </a:t>
            </a:r>
          </a:p>
          <a:p>
            <a:r>
              <a:rPr lang="en-GB" sz="2400" dirty="0" smtClean="0">
                <a:latin typeface="Garamond" panose="02020404030301010803" pitchFamily="18" charset="0"/>
              </a:rPr>
              <a:t>It is possible she was healed by Jesus and also that she was wealthy. In the Gospel of Matthew an angel tells Mary and the other women that Jesus has risen and then Jesus himself appears to them. </a:t>
            </a:r>
            <a:r>
              <a:rPr lang="en-GB" sz="2400" smtClean="0">
                <a:latin typeface="Garamond" panose="02020404030301010803" pitchFamily="18" charset="0"/>
              </a:rPr>
              <a:t>In John’s </a:t>
            </a:r>
            <a:r>
              <a:rPr lang="en-GB" sz="2400" dirty="0" smtClean="0">
                <a:latin typeface="Garamond" panose="02020404030301010803" pitchFamily="18" charset="0"/>
              </a:rPr>
              <a:t>Gospel Mary greets the risen Jesus with the title ‘</a:t>
            </a:r>
            <a:r>
              <a:rPr lang="en-GB" sz="2400" dirty="0" err="1" smtClean="0">
                <a:latin typeface="Garamond" panose="02020404030301010803" pitchFamily="18" charset="0"/>
              </a:rPr>
              <a:t>Rabbouni</a:t>
            </a:r>
            <a:r>
              <a:rPr lang="en-GB" sz="2400" dirty="0" smtClean="0">
                <a:latin typeface="Garamond" panose="02020404030301010803" pitchFamily="18" charset="0"/>
              </a:rPr>
              <a:t>’ meaning ‘teacher’. She is sent to the apostles to tell them the Good News, hence her title as ‘Apostle to the </a:t>
            </a:r>
          </a:p>
          <a:p>
            <a:r>
              <a:rPr lang="en-GB" sz="2400" dirty="0" smtClean="0">
                <a:latin typeface="Garamond" panose="02020404030301010803" pitchFamily="18" charset="0"/>
              </a:rPr>
              <a:t>apostles.’.</a:t>
            </a:r>
            <a:endParaRPr lang="en-GB" sz="2400" dirty="0">
              <a:latin typeface="Garamond" panose="02020404030301010803" pitchFamily="18" charset="0"/>
            </a:endParaRPr>
          </a:p>
        </p:txBody>
      </p:sp>
    </p:spTree>
    <p:extLst>
      <p:ext uri="{BB962C8B-B14F-4D97-AF65-F5344CB8AC3E}">
        <p14:creationId xmlns:p14="http://schemas.microsoft.com/office/powerpoint/2010/main" val="4191869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195718" y="6306291"/>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8" name="Title 1"/>
          <p:cNvSpPr txBox="1">
            <a:spLocks/>
          </p:cNvSpPr>
          <p:nvPr/>
        </p:nvSpPr>
        <p:spPr>
          <a:xfrm>
            <a:off x="4855135" y="281396"/>
            <a:ext cx="6770808" cy="2819606"/>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6600" dirty="0">
                <a:solidFill>
                  <a:schemeClr val="accent4">
                    <a:lumMod val="75000"/>
                  </a:schemeClr>
                </a:solidFill>
                <a:latin typeface="Garamond" panose="02020404030301010803" pitchFamily="18" charset="0"/>
              </a:rPr>
              <a:t>St Bridget of </a:t>
            </a:r>
            <a:r>
              <a:rPr lang="en-GB" altLang="en-US" sz="6600" dirty="0" smtClean="0">
                <a:solidFill>
                  <a:schemeClr val="accent4">
                    <a:lumMod val="75000"/>
                  </a:schemeClr>
                </a:solidFill>
                <a:latin typeface="Garamond" panose="02020404030301010803" pitchFamily="18" charset="0"/>
              </a:rPr>
              <a:t>Sweden:</a:t>
            </a:r>
          </a:p>
          <a:p>
            <a:pPr algn="ctr"/>
            <a:r>
              <a:rPr lang="en-GB" altLang="en-US" sz="6600" dirty="0" smtClean="0">
                <a:solidFill>
                  <a:schemeClr val="accent4">
                    <a:lumMod val="75000"/>
                  </a:schemeClr>
                </a:solidFill>
                <a:latin typeface="Garamond" panose="02020404030301010803" pitchFamily="18" charset="0"/>
              </a:rPr>
              <a:t> </a:t>
            </a:r>
            <a:r>
              <a:rPr lang="en-GB" altLang="en-US" sz="6600" dirty="0">
                <a:solidFill>
                  <a:schemeClr val="accent4">
                    <a:lumMod val="75000"/>
                  </a:schemeClr>
                </a:solidFill>
                <a:latin typeface="Garamond" panose="02020404030301010803" pitchFamily="18" charset="0"/>
              </a:rPr>
              <a:t>23</a:t>
            </a:r>
            <a:r>
              <a:rPr lang="en-GB" altLang="en-US" sz="6600" baseline="30000" dirty="0">
                <a:solidFill>
                  <a:schemeClr val="accent4">
                    <a:lumMod val="75000"/>
                  </a:schemeClr>
                </a:solidFill>
                <a:latin typeface="Garamond" panose="02020404030301010803" pitchFamily="18" charset="0"/>
              </a:rPr>
              <a:t>rd</a:t>
            </a:r>
            <a:r>
              <a:rPr lang="en-GB" altLang="en-US" sz="6600" dirty="0">
                <a:solidFill>
                  <a:schemeClr val="accent4">
                    <a:lumMod val="75000"/>
                  </a:schemeClr>
                </a:solidFill>
                <a:latin typeface="Garamond" panose="02020404030301010803" pitchFamily="18" charset="0"/>
              </a:rPr>
              <a:t> July </a:t>
            </a:r>
            <a:endParaRPr lang="en-GB" sz="6600" dirty="0">
              <a:solidFill>
                <a:schemeClr val="accent4">
                  <a:lumMod val="75000"/>
                </a:schemeClr>
              </a:solidFill>
              <a:latin typeface="Garamond" panose="02020404030301010803" pitchFamily="18" charset="0"/>
            </a:endParaRPr>
          </a:p>
        </p:txBody>
      </p:sp>
      <p:sp>
        <p:nvSpPr>
          <p:cNvPr id="3" name="TextBox 2"/>
          <p:cNvSpPr txBox="1"/>
          <p:nvPr/>
        </p:nvSpPr>
        <p:spPr>
          <a:xfrm>
            <a:off x="4855135" y="3225692"/>
            <a:ext cx="6770808" cy="3139321"/>
          </a:xfrm>
          <a:prstGeom prst="rect">
            <a:avLst/>
          </a:prstGeom>
          <a:noFill/>
        </p:spPr>
        <p:txBody>
          <a:bodyPr wrap="square" rtlCol="0">
            <a:spAutoFit/>
          </a:bodyPr>
          <a:lstStyle/>
          <a:p>
            <a:pPr algn="just"/>
            <a:r>
              <a:rPr lang="en-GB" sz="2200" dirty="0">
                <a:latin typeface="Garamond" panose="02020404030301010803" pitchFamily="18" charset="0"/>
              </a:rPr>
              <a:t>She lived in Sweden from 1303 to 1373 and founded an order of monks and nuns called the Bridgettines after the death of her husband. The order was expected to give away any surplus to the poor but they were allowed as many books as they wanted.</a:t>
            </a:r>
          </a:p>
          <a:p>
            <a:pPr algn="just"/>
            <a:r>
              <a:rPr lang="en-GB" sz="2200" dirty="0">
                <a:latin typeface="Garamond" panose="02020404030301010803" pitchFamily="18" charset="0"/>
              </a:rPr>
              <a:t>She made a pilgrimage to Rome in very difficult circumstances where she lived the rest of her life. She was much loved for her kindness and good works. </a:t>
            </a:r>
          </a:p>
          <a:p>
            <a:pPr algn="just"/>
            <a:r>
              <a:rPr lang="en-GB" sz="2200" dirty="0">
                <a:latin typeface="Garamond" panose="02020404030301010803" pitchFamily="18" charset="0"/>
              </a:rPr>
              <a:t>One of her daughters is also a saint.</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3936" y="5849091"/>
            <a:ext cx="771525" cy="914400"/>
          </a:xfrm>
          <a:prstGeom prst="rect">
            <a:avLst/>
          </a:prstGeom>
        </p:spPr>
      </p:pic>
      <p:pic>
        <p:nvPicPr>
          <p:cNvPr id="4" name="Picture 3"/>
          <p:cNvPicPr>
            <a:picLocks noChangeAspect="1"/>
          </p:cNvPicPr>
          <p:nvPr/>
        </p:nvPicPr>
        <p:blipFill>
          <a:blip r:embed="rId3"/>
          <a:stretch>
            <a:fillRect/>
          </a:stretch>
        </p:blipFill>
        <p:spPr>
          <a:xfrm>
            <a:off x="437528" y="298383"/>
            <a:ext cx="4202501" cy="6007908"/>
          </a:xfrm>
          <a:prstGeom prst="rect">
            <a:avLst/>
          </a:prstGeom>
        </p:spPr>
      </p:pic>
    </p:spTree>
    <p:extLst>
      <p:ext uri="{BB962C8B-B14F-4D97-AF65-F5344CB8AC3E}">
        <p14:creationId xmlns:p14="http://schemas.microsoft.com/office/powerpoint/2010/main" val="2104336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195718" y="6306291"/>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8" name="Title 1"/>
          <p:cNvSpPr txBox="1">
            <a:spLocks/>
          </p:cNvSpPr>
          <p:nvPr/>
        </p:nvSpPr>
        <p:spPr>
          <a:xfrm>
            <a:off x="4855135" y="281396"/>
            <a:ext cx="6770808" cy="2766928"/>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6600" dirty="0">
                <a:solidFill>
                  <a:schemeClr val="accent4">
                    <a:lumMod val="75000"/>
                  </a:schemeClr>
                </a:solidFill>
                <a:latin typeface="Garamond" panose="02020404030301010803" pitchFamily="18" charset="0"/>
              </a:rPr>
              <a:t>St </a:t>
            </a:r>
            <a:r>
              <a:rPr lang="en-GB" altLang="en-US" sz="6600" dirty="0" smtClean="0">
                <a:solidFill>
                  <a:schemeClr val="accent4">
                    <a:lumMod val="75000"/>
                  </a:schemeClr>
                </a:solidFill>
                <a:latin typeface="Garamond" panose="02020404030301010803" pitchFamily="18" charset="0"/>
              </a:rPr>
              <a:t>Matthew:                </a:t>
            </a:r>
            <a:r>
              <a:rPr lang="en-GB" altLang="en-US" sz="6600" dirty="0">
                <a:solidFill>
                  <a:schemeClr val="accent4">
                    <a:lumMod val="75000"/>
                  </a:schemeClr>
                </a:solidFill>
                <a:latin typeface="Garamond" panose="02020404030301010803" pitchFamily="18" charset="0"/>
              </a:rPr>
              <a:t>21</a:t>
            </a:r>
            <a:r>
              <a:rPr lang="en-GB" altLang="en-US" sz="6600" baseline="30000" dirty="0">
                <a:solidFill>
                  <a:schemeClr val="accent4">
                    <a:lumMod val="75000"/>
                  </a:schemeClr>
                </a:solidFill>
                <a:latin typeface="Garamond" panose="02020404030301010803" pitchFamily="18" charset="0"/>
              </a:rPr>
              <a:t>st</a:t>
            </a:r>
            <a:r>
              <a:rPr lang="en-GB" altLang="en-US" sz="6600" dirty="0">
                <a:solidFill>
                  <a:schemeClr val="accent4">
                    <a:lumMod val="75000"/>
                  </a:schemeClr>
                </a:solidFill>
                <a:latin typeface="Garamond" panose="02020404030301010803" pitchFamily="18" charset="0"/>
              </a:rPr>
              <a:t> September  </a:t>
            </a:r>
            <a:endParaRPr lang="en-GB" sz="6600" dirty="0">
              <a:solidFill>
                <a:schemeClr val="accent4">
                  <a:lumMod val="75000"/>
                </a:schemeClr>
              </a:solidFill>
              <a:latin typeface="Garamond" panose="02020404030301010803" pitchFamily="18" charset="0"/>
            </a:endParaRPr>
          </a:p>
        </p:txBody>
      </p:sp>
      <p:sp>
        <p:nvSpPr>
          <p:cNvPr id="3" name="TextBox 2"/>
          <p:cNvSpPr txBox="1"/>
          <p:nvPr/>
        </p:nvSpPr>
        <p:spPr>
          <a:xfrm>
            <a:off x="4855135" y="3098729"/>
            <a:ext cx="6770808" cy="430887"/>
          </a:xfrm>
          <a:prstGeom prst="rect">
            <a:avLst/>
          </a:prstGeom>
          <a:noFill/>
        </p:spPr>
        <p:txBody>
          <a:bodyPr wrap="square" rtlCol="0">
            <a:spAutoFit/>
          </a:bodyPr>
          <a:lstStyle/>
          <a:p>
            <a:pPr algn="just"/>
            <a:r>
              <a:rPr lang="en-GB" sz="2200" dirty="0">
                <a:latin typeface="Garamond" panose="02020404030301010803" pitchFamily="18" charset="0"/>
              </a:rPr>
              <a:t> </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3936" y="5849091"/>
            <a:ext cx="771525" cy="9144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379" y="281396"/>
            <a:ext cx="3892780" cy="6267377"/>
          </a:xfrm>
          <a:prstGeom prst="rect">
            <a:avLst/>
          </a:prstGeom>
        </p:spPr>
      </p:pic>
      <p:sp>
        <p:nvSpPr>
          <p:cNvPr id="2" name="TextBox 1"/>
          <p:cNvSpPr txBox="1"/>
          <p:nvPr/>
        </p:nvSpPr>
        <p:spPr>
          <a:xfrm>
            <a:off x="4798890" y="3215369"/>
            <a:ext cx="6770808" cy="2862322"/>
          </a:xfrm>
          <a:prstGeom prst="rect">
            <a:avLst/>
          </a:prstGeom>
          <a:noFill/>
        </p:spPr>
        <p:txBody>
          <a:bodyPr wrap="square" rtlCol="0">
            <a:spAutoFit/>
          </a:bodyPr>
          <a:lstStyle/>
          <a:p>
            <a:pPr algn="just"/>
            <a:r>
              <a:rPr lang="en-GB" sz="2000" dirty="0">
                <a:latin typeface="Garamond" panose="02020404030301010803" pitchFamily="18" charset="0"/>
              </a:rPr>
              <a:t>St Matthew was one of Jesus’ disciples who witnessed His Ascension into heaven.  </a:t>
            </a:r>
          </a:p>
          <a:p>
            <a:pPr algn="just"/>
            <a:r>
              <a:rPr lang="en-GB" sz="2000" dirty="0">
                <a:latin typeface="Garamond" panose="02020404030301010803" pitchFamily="18" charset="0"/>
              </a:rPr>
              <a:t>Matthew was a tax collector, as such he would have been despised by his fellow Jews as he worked for the Romans. Matthew invited Jesus to dinner, causing the Pharisees and Scribes to criticise Jesus. Jesus’ response, recorded in the Gospel, was that He had not come to call the righteous but to call sinners to repent. </a:t>
            </a:r>
          </a:p>
          <a:p>
            <a:pPr algn="just"/>
            <a:r>
              <a:rPr lang="en-GB" sz="2000" dirty="0">
                <a:latin typeface="Garamond" panose="02020404030301010803" pitchFamily="18" charset="0"/>
              </a:rPr>
              <a:t>St Matthew is remembered as one of the Four Evangelists.</a:t>
            </a:r>
          </a:p>
          <a:p>
            <a:pPr algn="just"/>
            <a:r>
              <a:rPr lang="en-GB" sz="2000" dirty="0">
                <a:latin typeface="Garamond" panose="02020404030301010803" pitchFamily="18" charset="0"/>
              </a:rPr>
              <a:t>He died as a martyr and his feast is celebrated on 21</a:t>
            </a:r>
            <a:r>
              <a:rPr lang="en-GB" sz="2000" baseline="30000" dirty="0">
                <a:latin typeface="Garamond" panose="02020404030301010803" pitchFamily="18" charset="0"/>
              </a:rPr>
              <a:t>st</a:t>
            </a:r>
            <a:r>
              <a:rPr lang="en-GB" sz="2000" dirty="0">
                <a:latin typeface="Garamond" panose="02020404030301010803" pitchFamily="18" charset="0"/>
              </a:rPr>
              <a:t> September. </a:t>
            </a:r>
          </a:p>
        </p:txBody>
      </p:sp>
    </p:spTree>
    <p:extLst>
      <p:ext uri="{BB962C8B-B14F-4D97-AF65-F5344CB8AC3E}">
        <p14:creationId xmlns:p14="http://schemas.microsoft.com/office/powerpoint/2010/main" val="393820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098064" y="6297976"/>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8" name="Title 1"/>
          <p:cNvSpPr txBox="1">
            <a:spLocks/>
          </p:cNvSpPr>
          <p:nvPr/>
        </p:nvSpPr>
        <p:spPr>
          <a:xfrm>
            <a:off x="1152343" y="268022"/>
            <a:ext cx="9887313" cy="1589589"/>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dirty="0">
                <a:solidFill>
                  <a:schemeClr val="accent4">
                    <a:lumMod val="75000"/>
                  </a:schemeClr>
                </a:solidFill>
                <a:latin typeface="Garamond" panose="02020404030301010803" pitchFamily="18" charset="0"/>
              </a:rPr>
              <a:t>Saint John Paul II: 23</a:t>
            </a:r>
            <a:r>
              <a:rPr lang="en-GB" sz="5400" baseline="30000" dirty="0">
                <a:solidFill>
                  <a:schemeClr val="accent4">
                    <a:lumMod val="75000"/>
                  </a:schemeClr>
                </a:solidFill>
                <a:latin typeface="Garamond" panose="02020404030301010803" pitchFamily="18" charset="0"/>
              </a:rPr>
              <a:t>rd</a:t>
            </a:r>
            <a:r>
              <a:rPr lang="en-GB" sz="5400" dirty="0">
                <a:solidFill>
                  <a:schemeClr val="accent4">
                    <a:lumMod val="75000"/>
                  </a:schemeClr>
                </a:solidFill>
                <a:latin typeface="Garamond" panose="02020404030301010803" pitchFamily="18" charset="0"/>
              </a:rPr>
              <a:t>  September</a:t>
            </a:r>
          </a:p>
        </p:txBody>
      </p:sp>
      <p:sp>
        <p:nvSpPr>
          <p:cNvPr id="3" name="TextBox 2"/>
          <p:cNvSpPr txBox="1"/>
          <p:nvPr/>
        </p:nvSpPr>
        <p:spPr>
          <a:xfrm>
            <a:off x="3588151" y="2359148"/>
            <a:ext cx="7714921" cy="523220"/>
          </a:xfrm>
          <a:prstGeom prst="rect">
            <a:avLst/>
          </a:prstGeom>
          <a:noFill/>
        </p:spPr>
        <p:txBody>
          <a:bodyPr wrap="square" rtlCol="0">
            <a:spAutoFit/>
          </a:bodyPr>
          <a:lstStyle/>
          <a:p>
            <a:pPr algn="just"/>
            <a:endParaRPr lang="en-US" sz="2800" b="0" i="0" dirty="0">
              <a:solidFill>
                <a:srgbClr val="202122"/>
              </a:solidFill>
              <a:effectLst/>
              <a:latin typeface="Garamond" panose="02020404030301010803" pitchFamily="18" charset="0"/>
            </a:endParaRPr>
          </a:p>
        </p:txBody>
      </p:sp>
      <p:sp>
        <p:nvSpPr>
          <p:cNvPr id="4" name="TextBox 3"/>
          <p:cNvSpPr txBox="1"/>
          <p:nvPr/>
        </p:nvSpPr>
        <p:spPr>
          <a:xfrm>
            <a:off x="5758405" y="2359148"/>
            <a:ext cx="6313990" cy="430887"/>
          </a:xfrm>
          <a:prstGeom prst="rect">
            <a:avLst/>
          </a:prstGeom>
          <a:noFill/>
        </p:spPr>
        <p:txBody>
          <a:bodyPr wrap="square" rtlCol="0">
            <a:spAutoFit/>
          </a:bodyPr>
          <a:lstStyle/>
          <a:p>
            <a:pPr algn="just"/>
            <a:endParaRPr lang="en-GB" sz="2200" dirty="0"/>
          </a:p>
        </p:txBody>
      </p:sp>
      <p:pic>
        <p:nvPicPr>
          <p:cNvPr id="2050" name="Picture 2">
            <a:extLst>
              <a:ext uri="{FF2B5EF4-FFF2-40B4-BE49-F238E27FC236}">
                <a16:creationId xmlns:a16="http://schemas.microsoft.com/office/drawing/2014/main" id="{A3C2D049-F447-B932-BDA9-F720E8B1342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1646" y="1857611"/>
            <a:ext cx="3557601" cy="4950996"/>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4592" y="5906796"/>
            <a:ext cx="771525" cy="914400"/>
          </a:xfrm>
          <a:prstGeom prst="rect">
            <a:avLst/>
          </a:prstGeom>
        </p:spPr>
      </p:pic>
      <p:sp>
        <p:nvSpPr>
          <p:cNvPr id="10" name="TextBox 9"/>
          <p:cNvSpPr txBox="1"/>
          <p:nvPr/>
        </p:nvSpPr>
        <p:spPr>
          <a:xfrm>
            <a:off x="4025433" y="1963147"/>
            <a:ext cx="7714921" cy="4755148"/>
          </a:xfrm>
          <a:prstGeom prst="rect">
            <a:avLst/>
          </a:prstGeom>
          <a:noFill/>
        </p:spPr>
        <p:txBody>
          <a:bodyPr wrap="square" rtlCol="0">
            <a:spAutoFit/>
          </a:bodyPr>
          <a:lstStyle/>
          <a:p>
            <a:pPr algn="just"/>
            <a:r>
              <a:rPr lang="en-GB" sz="1900" dirty="0">
                <a:latin typeface="Garamond" panose="02020404030301010803" pitchFamily="18" charset="0"/>
              </a:rPr>
              <a:t>Pope John Paul II was born in Poland as Karol Wojtyla before World War II.</a:t>
            </a:r>
          </a:p>
          <a:p>
            <a:pPr algn="just"/>
            <a:r>
              <a:rPr lang="en-GB" sz="1900" dirty="0">
                <a:latin typeface="Garamond" panose="02020404030301010803" pitchFamily="18" charset="0"/>
              </a:rPr>
              <a:t>He was a good sportsman, often playing in goal in football and was also involved in the theatre in his younger days.</a:t>
            </a:r>
          </a:p>
          <a:p>
            <a:pPr algn="just"/>
            <a:r>
              <a:rPr lang="en-GB" sz="1900" dirty="0">
                <a:latin typeface="Garamond" panose="02020404030301010803" pitchFamily="18" charset="0"/>
              </a:rPr>
              <a:t>He was an impressive linguist, using nine of the languages he had learnt when he became Pope.</a:t>
            </a:r>
          </a:p>
          <a:p>
            <a:pPr algn="just"/>
            <a:r>
              <a:rPr lang="en-GB" sz="1900" dirty="0">
                <a:latin typeface="Garamond" panose="02020404030301010803" pitchFamily="18" charset="0"/>
              </a:rPr>
              <a:t>His decision to become a priest came during the war; he survived having hidden from the German forces who rounded up many of the young men in Krakow.</a:t>
            </a:r>
          </a:p>
          <a:p>
            <a:pPr algn="just"/>
            <a:r>
              <a:rPr lang="en-GB" sz="1900" dirty="0">
                <a:latin typeface="Garamond" panose="02020404030301010803" pitchFamily="18" charset="0"/>
              </a:rPr>
              <a:t>He was made a Bishop in 1958 and was involved in the Second Vatican Council and in 1964 was made Archbishop of Krakow. In 1978 (the year of the three Popes) he was elected by the College of Cardinals and took the name John Paul II.</a:t>
            </a:r>
          </a:p>
          <a:p>
            <a:pPr algn="just"/>
            <a:r>
              <a:rPr lang="en-GB" sz="1900" dirty="0">
                <a:latin typeface="Garamond" panose="02020404030301010803" pitchFamily="18" charset="0"/>
              </a:rPr>
              <a:t>He pioneered World Youth Day and was very active in all areas of the Papacy.</a:t>
            </a:r>
          </a:p>
          <a:p>
            <a:pPr algn="just"/>
            <a:r>
              <a:rPr lang="en-GB" sz="1900" dirty="0">
                <a:latin typeface="Garamond" panose="02020404030301010803" pitchFamily="18" charset="0"/>
              </a:rPr>
              <a:t>He died in 2005 following a period of ill health.</a:t>
            </a:r>
          </a:p>
          <a:p>
            <a:pPr algn="just"/>
            <a:r>
              <a:rPr lang="en-GB" sz="1900" dirty="0">
                <a:latin typeface="Garamond" panose="02020404030301010803" pitchFamily="18" charset="0"/>
              </a:rPr>
              <a:t>He was beatified by his successor Pope Benedict in 2011 and canonised by </a:t>
            </a:r>
          </a:p>
          <a:p>
            <a:pPr algn="just"/>
            <a:r>
              <a:rPr lang="en-GB" sz="1900" dirty="0">
                <a:latin typeface="Garamond" panose="02020404030301010803" pitchFamily="18" charset="0"/>
              </a:rPr>
              <a:t>Pope Francis with Emeritus Pope Benedict concelebrating in 2014.</a:t>
            </a:r>
          </a:p>
          <a:p>
            <a:endParaRPr lang="en-GB" dirty="0"/>
          </a:p>
        </p:txBody>
      </p:sp>
    </p:spTree>
    <p:extLst>
      <p:ext uri="{BB962C8B-B14F-4D97-AF65-F5344CB8AC3E}">
        <p14:creationId xmlns:p14="http://schemas.microsoft.com/office/powerpoint/2010/main" val="27473195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098064" y="6297976"/>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8" name="Title 1"/>
          <p:cNvSpPr txBox="1">
            <a:spLocks/>
          </p:cNvSpPr>
          <p:nvPr/>
        </p:nvSpPr>
        <p:spPr>
          <a:xfrm>
            <a:off x="1152343" y="268022"/>
            <a:ext cx="9887313" cy="1589589"/>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dirty="0">
                <a:solidFill>
                  <a:schemeClr val="accent4">
                    <a:lumMod val="75000"/>
                  </a:schemeClr>
                </a:solidFill>
                <a:latin typeface="Garamond" panose="02020404030301010803" pitchFamily="18" charset="0"/>
              </a:rPr>
              <a:t>Saint Pius of </a:t>
            </a:r>
            <a:r>
              <a:rPr lang="en-GB" sz="5400" dirty="0" err="1">
                <a:solidFill>
                  <a:schemeClr val="accent4">
                    <a:lumMod val="75000"/>
                  </a:schemeClr>
                </a:solidFill>
                <a:latin typeface="Garamond" panose="02020404030301010803" pitchFamily="18" charset="0"/>
              </a:rPr>
              <a:t>Pietrelcina</a:t>
            </a:r>
            <a:r>
              <a:rPr lang="en-GB" sz="5400" dirty="0">
                <a:solidFill>
                  <a:schemeClr val="accent4">
                    <a:lumMod val="75000"/>
                  </a:schemeClr>
                </a:solidFill>
                <a:latin typeface="Garamond" panose="02020404030301010803" pitchFamily="18" charset="0"/>
              </a:rPr>
              <a:t> (Padre </a:t>
            </a:r>
            <a:r>
              <a:rPr lang="en-GB" sz="5400" dirty="0" err="1">
                <a:solidFill>
                  <a:schemeClr val="accent4">
                    <a:lumMod val="75000"/>
                  </a:schemeClr>
                </a:solidFill>
                <a:latin typeface="Garamond" panose="02020404030301010803" pitchFamily="18" charset="0"/>
              </a:rPr>
              <a:t>Pio</a:t>
            </a:r>
            <a:r>
              <a:rPr lang="en-GB" sz="5400" dirty="0" smtClean="0">
                <a:solidFill>
                  <a:schemeClr val="accent4">
                    <a:lumMod val="75000"/>
                  </a:schemeClr>
                </a:solidFill>
                <a:latin typeface="Garamond" panose="02020404030301010803" pitchFamily="18" charset="0"/>
              </a:rPr>
              <a:t>): </a:t>
            </a:r>
            <a:r>
              <a:rPr lang="en-GB" sz="5400" dirty="0">
                <a:solidFill>
                  <a:schemeClr val="accent4">
                    <a:lumMod val="75000"/>
                  </a:schemeClr>
                </a:solidFill>
                <a:latin typeface="Garamond" panose="02020404030301010803" pitchFamily="18" charset="0"/>
              </a:rPr>
              <a:t>23</a:t>
            </a:r>
            <a:r>
              <a:rPr lang="en-GB" sz="5400" baseline="30000" dirty="0">
                <a:solidFill>
                  <a:schemeClr val="accent4">
                    <a:lumMod val="75000"/>
                  </a:schemeClr>
                </a:solidFill>
                <a:latin typeface="Garamond" panose="02020404030301010803" pitchFamily="18" charset="0"/>
              </a:rPr>
              <a:t>rd</a:t>
            </a:r>
            <a:r>
              <a:rPr lang="en-GB" sz="5400" dirty="0">
                <a:solidFill>
                  <a:schemeClr val="accent4">
                    <a:lumMod val="75000"/>
                  </a:schemeClr>
                </a:solidFill>
                <a:latin typeface="Garamond" panose="02020404030301010803" pitchFamily="18" charset="0"/>
              </a:rPr>
              <a:t>  September</a:t>
            </a:r>
          </a:p>
        </p:txBody>
      </p:sp>
      <p:sp>
        <p:nvSpPr>
          <p:cNvPr id="3" name="TextBox 2"/>
          <p:cNvSpPr txBox="1"/>
          <p:nvPr/>
        </p:nvSpPr>
        <p:spPr>
          <a:xfrm>
            <a:off x="3588151" y="2359148"/>
            <a:ext cx="7714921" cy="523220"/>
          </a:xfrm>
          <a:prstGeom prst="rect">
            <a:avLst/>
          </a:prstGeom>
          <a:noFill/>
        </p:spPr>
        <p:txBody>
          <a:bodyPr wrap="square" rtlCol="0">
            <a:spAutoFit/>
          </a:bodyPr>
          <a:lstStyle/>
          <a:p>
            <a:pPr algn="just"/>
            <a:endParaRPr lang="en-US" sz="2800" b="0" i="0" dirty="0">
              <a:solidFill>
                <a:srgbClr val="202122"/>
              </a:solidFill>
              <a:effectLst/>
              <a:latin typeface="Garamond" panose="02020404030301010803" pitchFamily="18" charset="0"/>
            </a:endParaRPr>
          </a:p>
        </p:txBody>
      </p:sp>
      <p:sp>
        <p:nvSpPr>
          <p:cNvPr id="4" name="TextBox 3"/>
          <p:cNvSpPr txBox="1"/>
          <p:nvPr/>
        </p:nvSpPr>
        <p:spPr>
          <a:xfrm>
            <a:off x="5758405" y="2359148"/>
            <a:ext cx="6313990" cy="430887"/>
          </a:xfrm>
          <a:prstGeom prst="rect">
            <a:avLst/>
          </a:prstGeom>
          <a:noFill/>
        </p:spPr>
        <p:txBody>
          <a:bodyPr wrap="square" rtlCol="0">
            <a:spAutoFit/>
          </a:bodyPr>
          <a:lstStyle/>
          <a:p>
            <a:pPr algn="just"/>
            <a:endParaRPr lang="en-GB" sz="2200" dirty="0"/>
          </a:p>
        </p:txBody>
      </p:sp>
      <p:pic>
        <p:nvPicPr>
          <p:cNvPr id="2050" name="Picture 2">
            <a:extLst>
              <a:ext uri="{FF2B5EF4-FFF2-40B4-BE49-F238E27FC236}">
                <a16:creationId xmlns:a16="http://schemas.microsoft.com/office/drawing/2014/main" id="{A3C2D049-F447-B932-BDA9-F720E8B1342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48576" y="2024790"/>
            <a:ext cx="3977196" cy="4950996"/>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4592" y="5906796"/>
            <a:ext cx="771525" cy="914400"/>
          </a:xfrm>
          <a:prstGeom prst="rect">
            <a:avLst/>
          </a:prstGeom>
        </p:spPr>
      </p:pic>
      <p:sp>
        <p:nvSpPr>
          <p:cNvPr id="10" name="TextBox 9"/>
          <p:cNvSpPr txBox="1"/>
          <p:nvPr/>
        </p:nvSpPr>
        <p:spPr>
          <a:xfrm>
            <a:off x="4025433" y="1963147"/>
            <a:ext cx="7714921" cy="4770537"/>
          </a:xfrm>
          <a:prstGeom prst="rect">
            <a:avLst/>
          </a:prstGeom>
          <a:noFill/>
        </p:spPr>
        <p:txBody>
          <a:bodyPr wrap="square" rtlCol="0">
            <a:spAutoFit/>
          </a:bodyPr>
          <a:lstStyle/>
          <a:p>
            <a:pPr algn="just"/>
            <a:r>
              <a:rPr lang="en-GB" sz="2200" b="1" dirty="0">
                <a:latin typeface="Garamond" panose="02020404030301010803" pitchFamily="18" charset="0"/>
              </a:rPr>
              <a:t>Francesco </a:t>
            </a:r>
            <a:r>
              <a:rPr lang="en-GB" sz="2200" b="1" dirty="0" err="1">
                <a:latin typeface="Garamond" panose="02020404030301010803" pitchFamily="18" charset="0"/>
              </a:rPr>
              <a:t>Forgione</a:t>
            </a:r>
            <a:r>
              <a:rPr lang="en-GB" sz="2200" dirty="0">
                <a:latin typeface="Garamond" panose="02020404030301010803" pitchFamily="18" charset="0"/>
              </a:rPr>
              <a:t>, better known as </a:t>
            </a:r>
            <a:r>
              <a:rPr lang="en-GB" sz="2200" b="1" dirty="0">
                <a:latin typeface="Garamond" panose="02020404030301010803" pitchFamily="18" charset="0"/>
              </a:rPr>
              <a:t>Padre Pio</a:t>
            </a:r>
            <a:r>
              <a:rPr lang="en-GB" sz="2200" dirty="0">
                <a:latin typeface="Garamond" panose="02020404030301010803" pitchFamily="18" charset="0"/>
              </a:rPr>
              <a:t> and also </a:t>
            </a:r>
            <a:r>
              <a:rPr lang="en-GB" sz="2200" b="1" dirty="0">
                <a:latin typeface="Garamond" panose="02020404030301010803" pitchFamily="18" charset="0"/>
              </a:rPr>
              <a:t>Saint Pius of </a:t>
            </a:r>
            <a:r>
              <a:rPr lang="en-GB" sz="2200" b="1" dirty="0" err="1">
                <a:latin typeface="Garamond" panose="02020404030301010803" pitchFamily="18" charset="0"/>
              </a:rPr>
              <a:t>Pietrelcina</a:t>
            </a:r>
            <a:r>
              <a:rPr lang="en-GB" sz="2200" dirty="0">
                <a:latin typeface="Garamond" panose="02020404030301010803" pitchFamily="18" charset="0"/>
              </a:rPr>
              <a:t>  was born on 25 May 1887 and died on 23</a:t>
            </a:r>
            <a:r>
              <a:rPr lang="en-GB" sz="2200" baseline="30000" dirty="0">
                <a:latin typeface="Garamond" panose="02020404030301010803" pitchFamily="18" charset="0"/>
              </a:rPr>
              <a:t>rd</a:t>
            </a:r>
            <a:r>
              <a:rPr lang="en-GB" sz="2200" dirty="0">
                <a:latin typeface="Garamond" panose="02020404030301010803" pitchFamily="18" charset="0"/>
              </a:rPr>
              <a:t>  September 1968. He was a member of the Italian Franciscan Capuchin order.</a:t>
            </a:r>
          </a:p>
          <a:p>
            <a:pPr algn="just"/>
            <a:r>
              <a:rPr lang="en-GB" sz="2200" dirty="0">
                <a:latin typeface="Garamond" panose="02020404030301010803" pitchFamily="18" charset="0"/>
              </a:rPr>
              <a:t>Padre </a:t>
            </a:r>
            <a:r>
              <a:rPr lang="en-GB" sz="2200" dirty="0" err="1">
                <a:latin typeface="Garamond" panose="02020404030301010803" pitchFamily="18" charset="0"/>
              </a:rPr>
              <a:t>Pio</a:t>
            </a:r>
            <a:r>
              <a:rPr lang="en-GB" sz="2200" dirty="0">
                <a:latin typeface="Garamond" panose="02020404030301010803" pitchFamily="18" charset="0"/>
              </a:rPr>
              <a:t> became famous for exhibiting stigmata for most of his life, thereby generating much interest and controversy.  This means that he experienced bodily marks, pain, and bleeding in locations corresponding to the crucifixion wounds of Jesus.</a:t>
            </a:r>
          </a:p>
          <a:p>
            <a:pPr algn="just"/>
            <a:r>
              <a:rPr lang="en-GB" sz="2200" dirty="0">
                <a:latin typeface="Garamond" panose="02020404030301010803" pitchFamily="18" charset="0"/>
              </a:rPr>
              <a:t>He was beatified (made Blessed) in 1999. After consideration of Padre Pio's virtues and ability to do good even after his death, including discussion of healings attributed to his intercession, John Paul II declared Padre Pio a saint on 16</a:t>
            </a:r>
            <a:r>
              <a:rPr lang="en-GB" sz="2200" baseline="30000" dirty="0">
                <a:latin typeface="Garamond" panose="02020404030301010803" pitchFamily="18" charset="0"/>
              </a:rPr>
              <a:t>th</a:t>
            </a:r>
            <a:r>
              <a:rPr lang="en-GB" sz="2200" dirty="0">
                <a:latin typeface="Garamond" panose="02020404030301010803" pitchFamily="18" charset="0"/>
              </a:rPr>
              <a:t> June 2002. An estimated 300,000 people attended the canonization ceremony in Rome</a:t>
            </a:r>
            <a:r>
              <a:rPr lang="en-GB" dirty="0"/>
              <a:t>.</a:t>
            </a:r>
          </a:p>
          <a:p>
            <a:endParaRPr lang="en-GB" dirty="0"/>
          </a:p>
        </p:txBody>
      </p:sp>
    </p:spTree>
    <p:extLst>
      <p:ext uri="{BB962C8B-B14F-4D97-AF65-F5344CB8AC3E}">
        <p14:creationId xmlns:p14="http://schemas.microsoft.com/office/powerpoint/2010/main" val="1659106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098064" y="6297976"/>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8" name="Title 1"/>
          <p:cNvSpPr txBox="1">
            <a:spLocks/>
          </p:cNvSpPr>
          <p:nvPr/>
        </p:nvSpPr>
        <p:spPr>
          <a:xfrm>
            <a:off x="6360163" y="163726"/>
            <a:ext cx="5075395" cy="3810000"/>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6600" dirty="0">
                <a:solidFill>
                  <a:schemeClr val="accent4">
                    <a:lumMod val="75000"/>
                  </a:schemeClr>
                </a:solidFill>
                <a:latin typeface="Garamond" panose="02020404030301010803" pitchFamily="18" charset="0"/>
              </a:rPr>
              <a:t>St. Vincent    de </a:t>
            </a:r>
            <a:r>
              <a:rPr lang="en-GB" altLang="en-US" sz="6600" dirty="0" smtClean="0">
                <a:solidFill>
                  <a:schemeClr val="accent4">
                    <a:lumMod val="75000"/>
                  </a:schemeClr>
                </a:solidFill>
                <a:latin typeface="Garamond" panose="02020404030301010803" pitchFamily="18" charset="0"/>
              </a:rPr>
              <a:t>Paul: </a:t>
            </a:r>
            <a:endParaRPr lang="en-GB" altLang="en-US" sz="6600" dirty="0">
              <a:solidFill>
                <a:schemeClr val="accent4">
                  <a:lumMod val="75000"/>
                </a:schemeClr>
              </a:solidFill>
              <a:latin typeface="Garamond" panose="02020404030301010803" pitchFamily="18" charset="0"/>
            </a:endParaRPr>
          </a:p>
          <a:p>
            <a:pPr algn="ctr"/>
            <a:r>
              <a:rPr lang="en-GB" altLang="en-US" sz="6600" dirty="0">
                <a:solidFill>
                  <a:schemeClr val="accent4">
                    <a:lumMod val="75000"/>
                  </a:schemeClr>
                </a:solidFill>
                <a:latin typeface="Garamond" panose="02020404030301010803" pitchFamily="18" charset="0"/>
              </a:rPr>
              <a:t>27</a:t>
            </a:r>
            <a:r>
              <a:rPr lang="en-GB" altLang="en-US" sz="6600" baseline="30000" dirty="0">
                <a:solidFill>
                  <a:schemeClr val="accent4">
                    <a:lumMod val="75000"/>
                  </a:schemeClr>
                </a:solidFill>
                <a:latin typeface="Garamond" panose="02020404030301010803" pitchFamily="18" charset="0"/>
              </a:rPr>
              <a:t>th</a:t>
            </a:r>
            <a:r>
              <a:rPr lang="en-GB" altLang="en-US" sz="6600" dirty="0">
                <a:solidFill>
                  <a:schemeClr val="accent4">
                    <a:lumMod val="75000"/>
                  </a:schemeClr>
                </a:solidFill>
                <a:latin typeface="Garamond" panose="02020404030301010803" pitchFamily="18" charset="0"/>
              </a:rPr>
              <a:t> September  </a:t>
            </a:r>
            <a:endParaRPr lang="en-GB" sz="6600" dirty="0">
              <a:solidFill>
                <a:schemeClr val="accent4">
                  <a:lumMod val="75000"/>
                </a:schemeClr>
              </a:solidFill>
              <a:latin typeface="Garamond" panose="02020404030301010803" pitchFamily="18" charset="0"/>
            </a:endParaRPr>
          </a:p>
        </p:txBody>
      </p:sp>
      <p:sp>
        <p:nvSpPr>
          <p:cNvPr id="3" name="TextBox 2"/>
          <p:cNvSpPr txBox="1"/>
          <p:nvPr/>
        </p:nvSpPr>
        <p:spPr>
          <a:xfrm>
            <a:off x="549299" y="4100335"/>
            <a:ext cx="10886259" cy="2462213"/>
          </a:xfrm>
          <a:prstGeom prst="rect">
            <a:avLst/>
          </a:prstGeom>
          <a:noFill/>
        </p:spPr>
        <p:txBody>
          <a:bodyPr wrap="square" rtlCol="0">
            <a:spAutoFit/>
          </a:bodyPr>
          <a:lstStyle/>
          <a:p>
            <a:pPr algn="just"/>
            <a:r>
              <a:rPr lang="en-US" sz="2200" b="0" i="0" dirty="0">
                <a:solidFill>
                  <a:srgbClr val="202122"/>
                </a:solidFill>
                <a:effectLst/>
                <a:latin typeface="Garamond" panose="02020404030301010803" pitchFamily="18" charset="0"/>
              </a:rPr>
              <a:t>Vincent was born in Gascony, France in 1581 and was ordained a priest in 1600.  He dedicated his life to serving the poor and in 1622 was appointed as chaplain to the galleys, specifically ministering to the galley slaves imprisoned in Paris.  He became the superior of a new order known as the Congregation of the Mission, which we now call the Vincentians. Priests of the order take vows of poverty and devote themselves to care for the poor.  Vincent conducted retreats for priests to help them develop spiritually, established seminaries to train them and also founded the Daughters of Charity.  He died in 1660 and was </a:t>
            </a:r>
            <a:r>
              <a:rPr lang="en-US" sz="2200" b="0" i="0" dirty="0" err="1">
                <a:solidFill>
                  <a:srgbClr val="202122"/>
                </a:solidFill>
                <a:effectLst/>
                <a:latin typeface="Garamond" panose="02020404030301010803" pitchFamily="18" charset="0"/>
              </a:rPr>
              <a:t>canonised</a:t>
            </a:r>
            <a:r>
              <a:rPr lang="en-US" sz="2200" b="0" i="0" dirty="0">
                <a:solidFill>
                  <a:srgbClr val="202122"/>
                </a:solidFill>
                <a:effectLst/>
                <a:latin typeface="Garamond" panose="02020404030301010803" pitchFamily="18" charset="0"/>
              </a:rPr>
              <a:t> in 1737.</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4592" y="5906796"/>
            <a:ext cx="771525" cy="914400"/>
          </a:xfrm>
          <a:prstGeom prst="rect">
            <a:avLst/>
          </a:prstGeom>
        </p:spPr>
      </p:pic>
      <p:pic>
        <p:nvPicPr>
          <p:cNvPr id="5122" name="Picture 2" descr="St. Vincent de Paul | Simply Catholic">
            <a:extLst>
              <a:ext uri="{FF2B5EF4-FFF2-40B4-BE49-F238E27FC236}">
                <a16:creationId xmlns:a16="http://schemas.microsoft.com/office/drawing/2014/main" id="{364C5D22-5E2E-4634-BDBD-46E5F286CD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951" y="163726"/>
            <a:ext cx="5570175"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4338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098064" y="6297976"/>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8" name="Title 1"/>
          <p:cNvSpPr txBox="1">
            <a:spLocks/>
          </p:cNvSpPr>
          <p:nvPr/>
        </p:nvSpPr>
        <p:spPr>
          <a:xfrm>
            <a:off x="3946043" y="177702"/>
            <a:ext cx="8245957" cy="1406706"/>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dirty="0">
                <a:solidFill>
                  <a:schemeClr val="accent4">
                    <a:lumMod val="75000"/>
                  </a:schemeClr>
                </a:solidFill>
                <a:latin typeface="Garamond" panose="02020404030301010803" pitchFamily="18" charset="0"/>
              </a:rPr>
              <a:t>St Jerome : 30</a:t>
            </a:r>
            <a:r>
              <a:rPr lang="en-GB" sz="5400" baseline="30000" dirty="0">
                <a:solidFill>
                  <a:schemeClr val="accent4">
                    <a:lumMod val="75000"/>
                  </a:schemeClr>
                </a:solidFill>
                <a:latin typeface="Garamond" panose="02020404030301010803" pitchFamily="18" charset="0"/>
              </a:rPr>
              <a:t>th</a:t>
            </a:r>
            <a:r>
              <a:rPr lang="en-GB" sz="5400" dirty="0">
                <a:solidFill>
                  <a:schemeClr val="accent4">
                    <a:lumMod val="75000"/>
                  </a:schemeClr>
                </a:solidFill>
                <a:latin typeface="Garamond" panose="02020404030301010803" pitchFamily="18" charset="0"/>
              </a:rPr>
              <a:t> September</a:t>
            </a:r>
          </a:p>
        </p:txBody>
      </p:sp>
      <p:sp>
        <p:nvSpPr>
          <p:cNvPr id="4" name="TextBox 3"/>
          <p:cNvSpPr txBox="1"/>
          <p:nvPr/>
        </p:nvSpPr>
        <p:spPr>
          <a:xfrm>
            <a:off x="5758405" y="2359148"/>
            <a:ext cx="6313990" cy="430887"/>
          </a:xfrm>
          <a:prstGeom prst="rect">
            <a:avLst/>
          </a:prstGeom>
          <a:noFill/>
        </p:spPr>
        <p:txBody>
          <a:bodyPr wrap="square" rtlCol="0">
            <a:spAutoFit/>
          </a:bodyPr>
          <a:lstStyle/>
          <a:p>
            <a:pPr algn="just"/>
            <a:endParaRPr lang="en-GB" sz="2200" dirty="0"/>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4592" y="5906796"/>
            <a:ext cx="771525" cy="914400"/>
          </a:xfrm>
          <a:prstGeom prst="rect">
            <a:avLst/>
          </a:prstGeom>
        </p:spPr>
      </p:pic>
      <p:sp>
        <p:nvSpPr>
          <p:cNvPr id="2" name="TextBox 1"/>
          <p:cNvSpPr txBox="1"/>
          <p:nvPr/>
        </p:nvSpPr>
        <p:spPr>
          <a:xfrm>
            <a:off x="156102" y="182563"/>
            <a:ext cx="3648989" cy="6709529"/>
          </a:xfrm>
          <a:prstGeom prst="rect">
            <a:avLst/>
          </a:prstGeom>
          <a:noFill/>
        </p:spPr>
        <p:txBody>
          <a:bodyPr wrap="square" rtlCol="0">
            <a:spAutoFit/>
          </a:bodyPr>
          <a:lstStyle/>
          <a:p>
            <a:pPr algn="ctr"/>
            <a:r>
              <a:rPr lang="en-US" sz="2400" b="1" dirty="0">
                <a:latin typeface="Garamond" panose="02020404030301010803" pitchFamily="18" charset="0"/>
              </a:rPr>
              <a:t>St Jerome translated the Bible from Hebrew and Greek into Latin.</a:t>
            </a:r>
          </a:p>
          <a:p>
            <a:pPr algn="ctr"/>
            <a:r>
              <a:rPr lang="en-US" sz="1100" b="1" dirty="0">
                <a:latin typeface="Garamond" panose="02020404030301010803" pitchFamily="18" charset="0"/>
              </a:rPr>
              <a:t>____________________________________</a:t>
            </a:r>
          </a:p>
          <a:p>
            <a:pPr algn="ctr"/>
            <a:endParaRPr lang="en-US" sz="1100" b="1" dirty="0">
              <a:latin typeface="Garamond" panose="02020404030301010803" pitchFamily="18" charset="0"/>
            </a:endParaRPr>
          </a:p>
          <a:p>
            <a:pPr algn="ctr"/>
            <a:r>
              <a:rPr lang="en-US" sz="2400" dirty="0">
                <a:latin typeface="Garamond" panose="02020404030301010803" pitchFamily="18" charset="0"/>
              </a:rPr>
              <a:t>Prayer of St. Jerome:</a:t>
            </a:r>
          </a:p>
          <a:p>
            <a:pPr algn="ctr"/>
            <a:r>
              <a:rPr lang="en-US" sz="1000" b="1" dirty="0">
                <a:latin typeface="Garamond" panose="02020404030301010803" pitchFamily="18" charset="0"/>
              </a:rPr>
              <a:t> </a:t>
            </a:r>
          </a:p>
          <a:p>
            <a:pPr algn="ctr"/>
            <a:r>
              <a:rPr lang="en-US" sz="2400" dirty="0">
                <a:latin typeface="Garamond" panose="02020404030301010803" pitchFamily="18" charset="0"/>
              </a:rPr>
              <a:t>“O Lord, </a:t>
            </a:r>
          </a:p>
          <a:p>
            <a:pPr algn="ctr"/>
            <a:r>
              <a:rPr lang="en-US" sz="2400" dirty="0">
                <a:latin typeface="Garamond" panose="02020404030301010803" pitchFamily="18" charset="0"/>
              </a:rPr>
              <a:t>you have given us </a:t>
            </a:r>
          </a:p>
          <a:p>
            <a:pPr algn="ctr"/>
            <a:r>
              <a:rPr lang="en-US" sz="2400" dirty="0">
                <a:latin typeface="Garamond" panose="02020404030301010803" pitchFamily="18" charset="0"/>
              </a:rPr>
              <a:t>Your word as a light </a:t>
            </a:r>
          </a:p>
          <a:p>
            <a:pPr algn="ctr"/>
            <a:r>
              <a:rPr lang="en-US" sz="2400" dirty="0">
                <a:latin typeface="Garamond" panose="02020404030301010803" pitchFamily="18" charset="0"/>
              </a:rPr>
              <a:t>to shine upon our path; </a:t>
            </a:r>
          </a:p>
          <a:p>
            <a:pPr algn="ctr"/>
            <a:r>
              <a:rPr lang="en-US" sz="2400" dirty="0">
                <a:latin typeface="Garamond" panose="02020404030301010803" pitchFamily="18" charset="0"/>
              </a:rPr>
              <a:t>help us to meditate </a:t>
            </a:r>
          </a:p>
          <a:p>
            <a:pPr algn="ctr"/>
            <a:r>
              <a:rPr lang="en-US" sz="2400" dirty="0">
                <a:latin typeface="Garamond" panose="02020404030301010803" pitchFamily="18" charset="0"/>
              </a:rPr>
              <a:t>on that word, </a:t>
            </a:r>
          </a:p>
          <a:p>
            <a:pPr algn="ctr"/>
            <a:r>
              <a:rPr lang="en-US" sz="2400" dirty="0">
                <a:latin typeface="Garamond" panose="02020404030301010803" pitchFamily="18" charset="0"/>
              </a:rPr>
              <a:t>and follow its teaching, </a:t>
            </a:r>
          </a:p>
          <a:p>
            <a:pPr algn="ctr"/>
            <a:r>
              <a:rPr lang="en-US" sz="2400" dirty="0">
                <a:latin typeface="Garamond" panose="02020404030301010803" pitchFamily="18" charset="0"/>
              </a:rPr>
              <a:t>that we may find in it </a:t>
            </a:r>
          </a:p>
          <a:p>
            <a:pPr algn="ctr"/>
            <a:r>
              <a:rPr lang="en-US" sz="2400" dirty="0">
                <a:latin typeface="Garamond" panose="02020404030301010803" pitchFamily="18" charset="0"/>
              </a:rPr>
              <a:t>the light that shines </a:t>
            </a:r>
          </a:p>
          <a:p>
            <a:pPr algn="ctr"/>
            <a:r>
              <a:rPr lang="en-US" sz="2400" dirty="0">
                <a:latin typeface="Garamond" panose="02020404030301010803" pitchFamily="18" charset="0"/>
              </a:rPr>
              <a:t>more and more </a:t>
            </a:r>
          </a:p>
          <a:p>
            <a:pPr algn="ctr"/>
            <a:r>
              <a:rPr lang="en-US" sz="2400" dirty="0">
                <a:latin typeface="Garamond" panose="02020404030301010803" pitchFamily="18" charset="0"/>
              </a:rPr>
              <a:t>until the perfect day.” </a:t>
            </a:r>
          </a:p>
          <a:p>
            <a:pPr algn="ctr"/>
            <a:r>
              <a:rPr lang="en-US" sz="2400" dirty="0">
                <a:latin typeface="Garamond" panose="02020404030301010803" pitchFamily="18" charset="0"/>
              </a:rPr>
              <a:t>Amen</a:t>
            </a:r>
            <a:endParaRPr lang="en-GB" sz="2400" dirty="0">
              <a:latin typeface="Garamond" panose="02020404030301010803" pitchFamily="18" charset="0"/>
            </a:endParaRPr>
          </a:p>
        </p:txBody>
      </p:sp>
      <p:pic>
        <p:nvPicPr>
          <p:cNvPr id="4098" name="Picture 2" descr="undefined">
            <a:extLst>
              <a:ext uri="{FF2B5EF4-FFF2-40B4-BE49-F238E27FC236}">
                <a16:creationId xmlns:a16="http://schemas.microsoft.com/office/drawing/2014/main" id="{7F9EAA19-721D-66A2-199C-65ED419020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908" b="17817"/>
          <a:stretch/>
        </p:blipFill>
        <p:spPr bwMode="auto">
          <a:xfrm>
            <a:off x="3946043" y="1671176"/>
            <a:ext cx="8267304" cy="4143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896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195718" y="6362293"/>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8" name="Title 1"/>
          <p:cNvSpPr txBox="1">
            <a:spLocks/>
          </p:cNvSpPr>
          <p:nvPr/>
        </p:nvSpPr>
        <p:spPr>
          <a:xfrm>
            <a:off x="5046630" y="271331"/>
            <a:ext cx="6693725" cy="2517795"/>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6600" dirty="0">
                <a:solidFill>
                  <a:schemeClr val="accent4">
                    <a:lumMod val="75000"/>
                  </a:schemeClr>
                </a:solidFill>
                <a:latin typeface="Garamond" panose="02020404030301010803" pitchFamily="18" charset="0"/>
              </a:rPr>
              <a:t>Saint Th</a:t>
            </a:r>
            <a:r>
              <a:rPr lang="en-GB" sz="6600" b="0" i="0" dirty="0">
                <a:solidFill>
                  <a:schemeClr val="accent4">
                    <a:lumMod val="75000"/>
                  </a:schemeClr>
                </a:solidFill>
                <a:effectLst/>
                <a:latin typeface="Garamond" panose="02020404030301010803" pitchFamily="18" charset="0"/>
              </a:rPr>
              <a:t>é</a:t>
            </a:r>
            <a:r>
              <a:rPr lang="en-GB" altLang="en-US" sz="6600" dirty="0">
                <a:solidFill>
                  <a:schemeClr val="accent4">
                    <a:lumMod val="75000"/>
                  </a:schemeClr>
                </a:solidFill>
                <a:latin typeface="Garamond" panose="02020404030301010803" pitchFamily="18" charset="0"/>
              </a:rPr>
              <a:t>r</a:t>
            </a:r>
            <a:r>
              <a:rPr lang="en-GB" sz="6600" b="0" i="0" dirty="0">
                <a:solidFill>
                  <a:schemeClr val="accent4">
                    <a:lumMod val="75000"/>
                  </a:schemeClr>
                </a:solidFill>
                <a:effectLst/>
                <a:latin typeface="Garamond" panose="02020404030301010803" pitchFamily="18" charset="0"/>
              </a:rPr>
              <a:t>è</a:t>
            </a:r>
            <a:r>
              <a:rPr lang="en-GB" altLang="en-US" sz="6600" dirty="0">
                <a:solidFill>
                  <a:schemeClr val="accent4">
                    <a:lumMod val="75000"/>
                  </a:schemeClr>
                </a:solidFill>
                <a:latin typeface="Garamond" panose="02020404030301010803" pitchFamily="18" charset="0"/>
              </a:rPr>
              <a:t>se of </a:t>
            </a:r>
            <a:r>
              <a:rPr lang="en-GB" altLang="en-US" sz="6600" dirty="0" err="1" smtClean="0">
                <a:solidFill>
                  <a:schemeClr val="accent4">
                    <a:lumMod val="75000"/>
                  </a:schemeClr>
                </a:solidFill>
                <a:latin typeface="Garamond" panose="02020404030301010803" pitchFamily="18" charset="0"/>
              </a:rPr>
              <a:t>Lisieux</a:t>
            </a:r>
            <a:r>
              <a:rPr lang="en-GB" altLang="en-US" sz="6600" dirty="0" smtClean="0">
                <a:solidFill>
                  <a:schemeClr val="accent4">
                    <a:lumMod val="75000"/>
                  </a:schemeClr>
                </a:solidFill>
                <a:latin typeface="Garamond" panose="02020404030301010803" pitchFamily="18" charset="0"/>
              </a:rPr>
              <a:t>:</a:t>
            </a:r>
            <a:endParaRPr lang="en-GB" altLang="en-US" sz="700" dirty="0">
              <a:solidFill>
                <a:schemeClr val="accent4">
                  <a:lumMod val="75000"/>
                </a:schemeClr>
              </a:solidFill>
              <a:latin typeface="Garamond" panose="02020404030301010803" pitchFamily="18" charset="0"/>
            </a:endParaRPr>
          </a:p>
          <a:p>
            <a:pPr algn="ctr"/>
            <a:r>
              <a:rPr lang="en-GB" altLang="en-US" sz="6600" dirty="0">
                <a:solidFill>
                  <a:schemeClr val="accent4">
                    <a:lumMod val="75000"/>
                  </a:schemeClr>
                </a:solidFill>
                <a:latin typeface="Garamond" panose="02020404030301010803" pitchFamily="18" charset="0"/>
              </a:rPr>
              <a:t>1</a:t>
            </a:r>
            <a:r>
              <a:rPr lang="en-GB" altLang="en-US" sz="6600" baseline="30000" dirty="0">
                <a:solidFill>
                  <a:schemeClr val="accent4">
                    <a:lumMod val="75000"/>
                  </a:schemeClr>
                </a:solidFill>
                <a:latin typeface="Garamond" panose="02020404030301010803" pitchFamily="18" charset="0"/>
              </a:rPr>
              <a:t>st</a:t>
            </a:r>
            <a:r>
              <a:rPr lang="en-GB" altLang="en-US" sz="6600" dirty="0">
                <a:solidFill>
                  <a:schemeClr val="accent4">
                    <a:lumMod val="75000"/>
                  </a:schemeClr>
                </a:solidFill>
                <a:latin typeface="Garamond" panose="02020404030301010803" pitchFamily="18" charset="0"/>
              </a:rPr>
              <a:t> October</a:t>
            </a:r>
            <a:endParaRPr lang="en-GB" sz="6600" dirty="0">
              <a:solidFill>
                <a:schemeClr val="accent4">
                  <a:lumMod val="75000"/>
                </a:schemeClr>
              </a:solidFill>
              <a:latin typeface="Garamond" panose="02020404030301010803" pitchFamily="18" charset="0"/>
            </a:endParaRPr>
          </a:p>
        </p:txBody>
      </p:sp>
      <p:sp>
        <p:nvSpPr>
          <p:cNvPr id="3" name="TextBox 2"/>
          <p:cNvSpPr txBox="1"/>
          <p:nvPr/>
        </p:nvSpPr>
        <p:spPr>
          <a:xfrm>
            <a:off x="4988462" y="2821892"/>
            <a:ext cx="6637480" cy="1938992"/>
          </a:xfrm>
          <a:prstGeom prst="rect">
            <a:avLst/>
          </a:prstGeom>
          <a:noFill/>
        </p:spPr>
        <p:txBody>
          <a:bodyPr wrap="square" rtlCol="0">
            <a:spAutoFit/>
          </a:bodyPr>
          <a:lstStyle/>
          <a:p>
            <a:pPr algn="just"/>
            <a:r>
              <a:rPr lang="en-GB" sz="2400" dirty="0">
                <a:latin typeface="Garamond" panose="02020404030301010803" pitchFamily="18" charset="0"/>
              </a:rPr>
              <a:t>St Th</a:t>
            </a:r>
            <a:r>
              <a:rPr lang="en-GB" sz="2400" dirty="0">
                <a:effectLst/>
                <a:latin typeface="Garamond" panose="02020404030301010803" pitchFamily="18" charset="0"/>
                <a:ea typeface="Calibri" panose="020F0502020204030204" pitchFamily="34" charset="0"/>
                <a:cs typeface="Times New Roman" panose="02020603050405020304" pitchFamily="18" charset="0"/>
              </a:rPr>
              <a:t>érè</a:t>
            </a:r>
            <a:r>
              <a:rPr lang="en-GB" sz="2400" dirty="0">
                <a:latin typeface="Garamond" panose="02020404030301010803" pitchFamily="18" charset="0"/>
              </a:rPr>
              <a:t>se (1873-1897) is also known as Saint Th</a:t>
            </a:r>
            <a:r>
              <a:rPr lang="en-GB" sz="2400" dirty="0">
                <a:effectLst/>
                <a:latin typeface="Garamond" panose="02020404030301010803" pitchFamily="18" charset="0"/>
                <a:ea typeface="Calibri" panose="020F0502020204030204" pitchFamily="34" charset="0"/>
                <a:cs typeface="Times New Roman" panose="02020603050405020304" pitchFamily="18" charset="0"/>
              </a:rPr>
              <a:t>érè</a:t>
            </a:r>
            <a:r>
              <a:rPr lang="en-GB" sz="2400" dirty="0">
                <a:latin typeface="Garamond" panose="02020404030301010803" pitchFamily="18" charset="0"/>
              </a:rPr>
              <a:t>se of the Child Jesus and the Holy Face, and is one of the most popular Catholic saints in the history of the Church.  In the Diocese of Brentwood , we have no fewer than four schools named after her, in </a:t>
            </a:r>
            <a:r>
              <a:rPr lang="en-GB" sz="2400" b="1" dirty="0">
                <a:latin typeface="Garamond" panose="02020404030301010803" pitchFamily="18" charset="0"/>
              </a:rPr>
              <a:t>Basildon</a:t>
            </a:r>
            <a:r>
              <a:rPr lang="en-GB" sz="2400" dirty="0">
                <a:latin typeface="Garamond" panose="02020404030301010803" pitchFamily="18" charset="0"/>
              </a:rPr>
              <a:t>,</a:t>
            </a:r>
          </a:p>
        </p:txBody>
      </p:sp>
      <p:sp>
        <p:nvSpPr>
          <p:cNvPr id="4" name="TextBox 3">
            <a:extLst>
              <a:ext uri="{FF2B5EF4-FFF2-40B4-BE49-F238E27FC236}">
                <a16:creationId xmlns:a16="http://schemas.microsoft.com/office/drawing/2014/main" id="{E8D86204-F77F-A728-1839-54A4BF5E063E}"/>
              </a:ext>
            </a:extLst>
          </p:cNvPr>
          <p:cNvSpPr txBox="1"/>
          <p:nvPr/>
        </p:nvSpPr>
        <p:spPr>
          <a:xfrm>
            <a:off x="180295" y="4684911"/>
            <a:ext cx="11560060" cy="1908215"/>
          </a:xfrm>
          <a:prstGeom prst="rect">
            <a:avLst/>
          </a:prstGeom>
          <a:noFill/>
        </p:spPr>
        <p:txBody>
          <a:bodyPr wrap="square" rtlCol="0">
            <a:spAutoFit/>
          </a:bodyPr>
          <a:lstStyle/>
          <a:p>
            <a:pPr algn="just"/>
            <a:r>
              <a:rPr lang="en-GB" sz="2400" b="1" dirty="0">
                <a:latin typeface="Garamond" panose="02020404030301010803" pitchFamily="18" charset="0"/>
              </a:rPr>
              <a:t>Dagenham</a:t>
            </a:r>
            <a:r>
              <a:rPr lang="en-GB" sz="2400" dirty="0">
                <a:latin typeface="Garamond" panose="02020404030301010803" pitchFamily="18" charset="0"/>
              </a:rPr>
              <a:t>, </a:t>
            </a:r>
            <a:r>
              <a:rPr lang="en-GB" sz="2400" b="1" dirty="0" err="1">
                <a:latin typeface="Garamond" panose="02020404030301010803" pitchFamily="18" charset="0"/>
              </a:rPr>
              <a:t>Lexden</a:t>
            </a:r>
            <a:r>
              <a:rPr lang="en-GB" sz="2400" dirty="0">
                <a:latin typeface="Garamond" panose="02020404030301010803" pitchFamily="18" charset="0"/>
              </a:rPr>
              <a:t> and </a:t>
            </a:r>
            <a:r>
              <a:rPr lang="en-GB" sz="2400" b="1" dirty="0">
                <a:latin typeface="Garamond" panose="02020404030301010803" pitchFamily="18" charset="0"/>
              </a:rPr>
              <a:t>Rochford</a:t>
            </a:r>
            <a:r>
              <a:rPr lang="en-GB" sz="2400" dirty="0">
                <a:latin typeface="Garamond" panose="02020404030301010803" pitchFamily="18" charset="0"/>
              </a:rPr>
              <a:t>.   She died when she was only 24 years old, but left a spiritual legacy of simplicity</a:t>
            </a:r>
            <a:r>
              <a:rPr lang="en-GB" sz="2400">
                <a:latin typeface="Garamond" panose="02020404030301010803" pitchFamily="18" charset="0"/>
              </a:rPr>
              <a:t>, practicality and  </a:t>
            </a:r>
            <a:r>
              <a:rPr lang="en-GB" sz="2400" dirty="0">
                <a:latin typeface="Garamond" panose="02020404030301010803" pitchFamily="18" charset="0"/>
              </a:rPr>
              <a:t>common sense expressed in her “Little Way” : </a:t>
            </a:r>
          </a:p>
          <a:p>
            <a:pPr algn="just"/>
            <a:endParaRPr lang="en-GB" sz="700" dirty="0">
              <a:latin typeface="Garamond" panose="02020404030301010803" pitchFamily="18" charset="0"/>
            </a:endParaRPr>
          </a:p>
          <a:p>
            <a:pPr algn="just"/>
            <a:r>
              <a:rPr lang="en-GB" sz="2100" dirty="0">
                <a:latin typeface="Garamond" panose="02020404030301010803" pitchFamily="18" charset="0"/>
              </a:rPr>
              <a:t>“</a:t>
            </a:r>
            <a:r>
              <a:rPr lang="en-US" sz="2100" b="0" i="0" dirty="0">
                <a:solidFill>
                  <a:srgbClr val="202122"/>
                </a:solidFill>
                <a:effectLst/>
                <a:latin typeface="Garamond" panose="02020404030301010803" pitchFamily="18" charset="0"/>
              </a:rPr>
              <a:t>I will seek a means of getting to Heaven by a little way – a very short and very straight little way that is wholly new. I mean to try and find a lift by which I may be raised to God, for I am too tiny to climb the </a:t>
            </a:r>
            <a:r>
              <a:rPr lang="en-US" sz="2100" b="0" i="0" dirty="0">
                <a:solidFill>
                  <a:schemeClr val="bg1"/>
                </a:solidFill>
                <a:effectLst/>
                <a:latin typeface="Garamond" panose="02020404030301010803" pitchFamily="18" charset="0"/>
              </a:rPr>
              <a:t>xxx</a:t>
            </a:r>
            <a:r>
              <a:rPr lang="en-US" sz="2100" b="0" i="0" dirty="0">
                <a:solidFill>
                  <a:srgbClr val="202122"/>
                </a:solidFill>
                <a:effectLst/>
                <a:latin typeface="Garamond" panose="02020404030301010803" pitchFamily="18" charset="0"/>
              </a:rPr>
              <a:t> steep stairway of perfection.  Your arms, then, Jesus, are the lift which will raise me up to Heaven.”</a:t>
            </a:r>
            <a:r>
              <a:rPr lang="en-GB" sz="2100" dirty="0">
                <a:latin typeface="Garamond" panose="02020404030301010803" pitchFamily="18" charset="0"/>
              </a:rPr>
              <a:t>  </a:t>
            </a:r>
          </a:p>
        </p:txBody>
      </p:sp>
      <p:pic>
        <p:nvPicPr>
          <p:cNvPr id="1028" name="Picture 4">
            <a:extLst>
              <a:ext uri="{FF2B5EF4-FFF2-40B4-BE49-F238E27FC236}">
                <a16:creationId xmlns:a16="http://schemas.microsoft.com/office/drawing/2014/main" id="{91F63FA8-2D44-0614-855B-12C166BD5E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21" t="6472" r="950" b="20944"/>
          <a:stretch/>
        </p:blipFill>
        <p:spPr bwMode="auto">
          <a:xfrm>
            <a:off x="180295" y="271331"/>
            <a:ext cx="4572000" cy="4345057"/>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0180" y="5849091"/>
            <a:ext cx="771525" cy="914400"/>
          </a:xfrm>
          <a:prstGeom prst="rect">
            <a:avLst/>
          </a:prstGeom>
        </p:spPr>
      </p:pic>
    </p:spTree>
    <p:extLst>
      <p:ext uri="{BB962C8B-B14F-4D97-AF65-F5344CB8AC3E}">
        <p14:creationId xmlns:p14="http://schemas.microsoft.com/office/powerpoint/2010/main" val="1912203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195718" y="6306291"/>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8" name="Title 1"/>
          <p:cNvSpPr txBox="1">
            <a:spLocks/>
          </p:cNvSpPr>
          <p:nvPr/>
        </p:nvSpPr>
        <p:spPr>
          <a:xfrm>
            <a:off x="4855135" y="240613"/>
            <a:ext cx="6770808" cy="2541668"/>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6600" dirty="0">
                <a:solidFill>
                  <a:schemeClr val="accent4">
                    <a:lumMod val="75000"/>
                  </a:schemeClr>
                </a:solidFill>
                <a:latin typeface="Garamond" panose="02020404030301010803" pitchFamily="18" charset="0"/>
              </a:rPr>
              <a:t>St Francis of </a:t>
            </a:r>
            <a:r>
              <a:rPr lang="en-GB" altLang="en-US" sz="6600" dirty="0" smtClean="0">
                <a:solidFill>
                  <a:schemeClr val="accent4">
                    <a:lumMod val="75000"/>
                  </a:schemeClr>
                </a:solidFill>
                <a:latin typeface="Garamond" panose="02020404030301010803" pitchFamily="18" charset="0"/>
              </a:rPr>
              <a:t>Assisi:                </a:t>
            </a:r>
            <a:r>
              <a:rPr lang="en-GB" altLang="en-US" sz="6600" dirty="0">
                <a:solidFill>
                  <a:schemeClr val="accent4">
                    <a:lumMod val="75000"/>
                  </a:schemeClr>
                </a:solidFill>
                <a:latin typeface="Garamond" panose="02020404030301010803" pitchFamily="18" charset="0"/>
              </a:rPr>
              <a:t>4</a:t>
            </a:r>
            <a:r>
              <a:rPr lang="en-GB" altLang="en-US" sz="6600" baseline="30000" dirty="0">
                <a:solidFill>
                  <a:schemeClr val="accent4">
                    <a:lumMod val="75000"/>
                  </a:schemeClr>
                </a:solidFill>
                <a:latin typeface="Garamond" panose="02020404030301010803" pitchFamily="18" charset="0"/>
              </a:rPr>
              <a:t>th</a:t>
            </a:r>
            <a:r>
              <a:rPr lang="en-GB" altLang="en-US" sz="6600" dirty="0">
                <a:solidFill>
                  <a:schemeClr val="accent4">
                    <a:lumMod val="75000"/>
                  </a:schemeClr>
                </a:solidFill>
                <a:latin typeface="Garamond" panose="02020404030301010803" pitchFamily="18" charset="0"/>
              </a:rPr>
              <a:t> October  </a:t>
            </a:r>
            <a:endParaRPr lang="en-GB" sz="6600" dirty="0">
              <a:solidFill>
                <a:schemeClr val="accent4">
                  <a:lumMod val="75000"/>
                </a:schemeClr>
              </a:solidFill>
              <a:latin typeface="Garamond" panose="02020404030301010803" pitchFamily="18" charset="0"/>
            </a:endParaRPr>
          </a:p>
        </p:txBody>
      </p:sp>
      <p:sp>
        <p:nvSpPr>
          <p:cNvPr id="3" name="TextBox 2"/>
          <p:cNvSpPr txBox="1"/>
          <p:nvPr/>
        </p:nvSpPr>
        <p:spPr>
          <a:xfrm>
            <a:off x="4855135" y="3098729"/>
            <a:ext cx="6770808" cy="430887"/>
          </a:xfrm>
          <a:prstGeom prst="rect">
            <a:avLst/>
          </a:prstGeom>
          <a:noFill/>
        </p:spPr>
        <p:txBody>
          <a:bodyPr wrap="square" rtlCol="0">
            <a:spAutoFit/>
          </a:bodyPr>
          <a:lstStyle/>
          <a:p>
            <a:pPr algn="just"/>
            <a:r>
              <a:rPr lang="en-GB" sz="2200" dirty="0">
                <a:latin typeface="Garamond" panose="02020404030301010803" pitchFamily="18" charset="0"/>
              </a:rPr>
              <a:t> </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9302" t="11302" r="24072" b="7129"/>
          <a:stretch/>
        </p:blipFill>
        <p:spPr>
          <a:xfrm>
            <a:off x="271350" y="240613"/>
            <a:ext cx="4469373" cy="6275654"/>
          </a:xfrm>
          <a:prstGeom prst="rect">
            <a:avLst/>
          </a:prstGeom>
        </p:spPr>
      </p:pic>
      <p:sp>
        <p:nvSpPr>
          <p:cNvPr id="2" name="TextBox 1"/>
          <p:cNvSpPr txBox="1"/>
          <p:nvPr/>
        </p:nvSpPr>
        <p:spPr>
          <a:xfrm>
            <a:off x="4855135" y="2778945"/>
            <a:ext cx="6770808" cy="3893374"/>
          </a:xfrm>
          <a:prstGeom prst="rect">
            <a:avLst/>
          </a:prstGeom>
          <a:noFill/>
        </p:spPr>
        <p:txBody>
          <a:bodyPr wrap="square" rtlCol="0">
            <a:spAutoFit/>
          </a:bodyPr>
          <a:lstStyle/>
          <a:p>
            <a:pPr algn="just"/>
            <a:r>
              <a:rPr lang="en-GB" sz="1900" dirty="0">
                <a:latin typeface="Garamond" panose="02020404030301010803" pitchFamily="18" charset="0"/>
              </a:rPr>
              <a:t>St Francis is one of the most recognised and revered saints. He founded the Order of the Friars Minor (Franciscans) and the Order of St Clare, as well as an order for lay people.</a:t>
            </a:r>
          </a:p>
          <a:p>
            <a:pPr algn="just"/>
            <a:r>
              <a:rPr lang="en-GB" sz="1900" dirty="0">
                <a:latin typeface="Garamond" panose="02020404030301010803" pitchFamily="18" charset="0"/>
              </a:rPr>
              <a:t>He was born in the late 12</a:t>
            </a:r>
            <a:r>
              <a:rPr lang="en-GB" sz="1900" baseline="30000" dirty="0">
                <a:latin typeface="Garamond" panose="02020404030301010803" pitchFamily="18" charset="0"/>
              </a:rPr>
              <a:t>th</a:t>
            </a:r>
            <a:r>
              <a:rPr lang="en-GB" sz="1900" dirty="0">
                <a:latin typeface="Garamond" panose="02020404030301010803" pitchFamily="18" charset="0"/>
              </a:rPr>
              <a:t> century in Italy of wealthy parents, living a good life, becoming a soldier and going on pilgrimage to Rome. He then chose to live a simple life, having lost interest in his former pastimes, and attracted many followers. The Pope agreed to the group being recognised by the Church. Francis travelled widely, to Egypt where he met the Sultan and to the Holy Land. </a:t>
            </a:r>
          </a:p>
          <a:p>
            <a:pPr algn="just"/>
            <a:r>
              <a:rPr lang="en-GB" sz="1900" dirty="0">
                <a:latin typeface="Garamond" panose="02020404030301010803" pitchFamily="18" charset="0"/>
              </a:rPr>
              <a:t>He created the first Nativity scene, using living animals. In 1224 Francis received the stigmata, dying on 3</a:t>
            </a:r>
            <a:r>
              <a:rPr lang="en-GB" sz="1900" baseline="30000" dirty="0">
                <a:latin typeface="Garamond" panose="02020404030301010803" pitchFamily="18" charset="0"/>
              </a:rPr>
              <a:t>rd</a:t>
            </a:r>
            <a:r>
              <a:rPr lang="en-GB" sz="1900" dirty="0">
                <a:latin typeface="Garamond" panose="02020404030301010803" pitchFamily="18" charset="0"/>
              </a:rPr>
              <a:t> October 1226. He believed nature is the ‘mirror of God’ and was declared the patron saint </a:t>
            </a:r>
            <a:r>
              <a:rPr lang="en-GB" sz="1900" dirty="0">
                <a:solidFill>
                  <a:schemeClr val="bg1"/>
                </a:solidFill>
                <a:latin typeface="Garamond" panose="02020404030301010803" pitchFamily="18" charset="0"/>
              </a:rPr>
              <a:t>xxxx </a:t>
            </a:r>
            <a:r>
              <a:rPr lang="en-GB" sz="1900" dirty="0">
                <a:latin typeface="Garamond" panose="02020404030301010803" pitchFamily="18" charset="0"/>
              </a:rPr>
              <a:t>of ecology in 1979.</a:t>
            </a:r>
          </a:p>
        </p:txBody>
      </p:sp>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0180" y="5943600"/>
            <a:ext cx="771525" cy="914400"/>
          </a:xfrm>
          <a:prstGeom prst="rect">
            <a:avLst/>
          </a:prstGeom>
        </p:spPr>
      </p:pic>
    </p:spTree>
    <p:extLst>
      <p:ext uri="{BB962C8B-B14F-4D97-AF65-F5344CB8AC3E}">
        <p14:creationId xmlns:p14="http://schemas.microsoft.com/office/powerpoint/2010/main" val="4044114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3B032866-7D98-903E-2F34-A3FD4C9AF1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70" t="19067" b="18325"/>
          <a:stretch/>
        </p:blipFill>
        <p:spPr bwMode="auto">
          <a:xfrm>
            <a:off x="6895015" y="4190259"/>
            <a:ext cx="5028803" cy="21077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098064" y="6297976"/>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8" name="Title 1"/>
          <p:cNvSpPr txBox="1">
            <a:spLocks/>
          </p:cNvSpPr>
          <p:nvPr/>
        </p:nvSpPr>
        <p:spPr>
          <a:xfrm>
            <a:off x="252210" y="286440"/>
            <a:ext cx="6512638" cy="1406706"/>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dirty="0">
                <a:solidFill>
                  <a:schemeClr val="accent4">
                    <a:lumMod val="75000"/>
                  </a:schemeClr>
                </a:solidFill>
                <a:latin typeface="Garamond" panose="02020404030301010803" pitchFamily="18" charset="0"/>
              </a:rPr>
              <a:t>St </a:t>
            </a:r>
            <a:r>
              <a:rPr lang="en-GB" sz="5400" dirty="0" err="1">
                <a:solidFill>
                  <a:schemeClr val="accent4">
                    <a:lumMod val="75000"/>
                  </a:schemeClr>
                </a:solidFill>
                <a:latin typeface="Garamond" panose="02020404030301010803" pitchFamily="18" charset="0"/>
              </a:rPr>
              <a:t>Osyth</a:t>
            </a:r>
            <a:r>
              <a:rPr lang="en-GB" sz="5400" dirty="0">
                <a:solidFill>
                  <a:schemeClr val="accent4">
                    <a:lumMod val="75000"/>
                  </a:schemeClr>
                </a:solidFill>
                <a:latin typeface="Garamond" panose="02020404030301010803" pitchFamily="18" charset="0"/>
              </a:rPr>
              <a:t> : 7</a:t>
            </a:r>
            <a:r>
              <a:rPr lang="en-GB" sz="5400" baseline="30000" dirty="0">
                <a:solidFill>
                  <a:schemeClr val="accent4">
                    <a:lumMod val="75000"/>
                  </a:schemeClr>
                </a:solidFill>
                <a:latin typeface="Garamond" panose="02020404030301010803" pitchFamily="18" charset="0"/>
              </a:rPr>
              <a:t>th</a:t>
            </a:r>
            <a:r>
              <a:rPr lang="en-GB" sz="5400" dirty="0">
                <a:solidFill>
                  <a:schemeClr val="accent4">
                    <a:lumMod val="75000"/>
                  </a:schemeClr>
                </a:solidFill>
                <a:latin typeface="Garamond" panose="02020404030301010803" pitchFamily="18" charset="0"/>
              </a:rPr>
              <a:t> October</a:t>
            </a:r>
          </a:p>
        </p:txBody>
      </p:sp>
      <p:sp>
        <p:nvSpPr>
          <p:cNvPr id="3" name="TextBox 2"/>
          <p:cNvSpPr txBox="1"/>
          <p:nvPr/>
        </p:nvSpPr>
        <p:spPr>
          <a:xfrm>
            <a:off x="3588151" y="2359148"/>
            <a:ext cx="7714921" cy="523220"/>
          </a:xfrm>
          <a:prstGeom prst="rect">
            <a:avLst/>
          </a:prstGeom>
          <a:noFill/>
        </p:spPr>
        <p:txBody>
          <a:bodyPr wrap="square" rtlCol="0">
            <a:spAutoFit/>
          </a:bodyPr>
          <a:lstStyle/>
          <a:p>
            <a:pPr algn="just"/>
            <a:endParaRPr lang="en-US" sz="2800" b="0" i="0" dirty="0">
              <a:solidFill>
                <a:srgbClr val="202122"/>
              </a:solidFill>
              <a:effectLst/>
              <a:latin typeface="Garamond" panose="02020404030301010803" pitchFamily="18" charset="0"/>
            </a:endParaRPr>
          </a:p>
        </p:txBody>
      </p:sp>
      <p:sp>
        <p:nvSpPr>
          <p:cNvPr id="4" name="TextBox 3"/>
          <p:cNvSpPr txBox="1"/>
          <p:nvPr/>
        </p:nvSpPr>
        <p:spPr>
          <a:xfrm>
            <a:off x="5758405" y="2359148"/>
            <a:ext cx="6313990" cy="430887"/>
          </a:xfrm>
          <a:prstGeom prst="rect">
            <a:avLst/>
          </a:prstGeom>
          <a:noFill/>
        </p:spPr>
        <p:txBody>
          <a:bodyPr wrap="square" rtlCol="0">
            <a:spAutoFit/>
          </a:bodyPr>
          <a:lstStyle/>
          <a:p>
            <a:pPr algn="just"/>
            <a:endParaRPr lang="en-GB" sz="2200" dirty="0"/>
          </a:p>
        </p:txBody>
      </p:sp>
      <p:sp>
        <p:nvSpPr>
          <p:cNvPr id="5" name="TextBox 4"/>
          <p:cNvSpPr txBox="1"/>
          <p:nvPr/>
        </p:nvSpPr>
        <p:spPr>
          <a:xfrm>
            <a:off x="168625" y="1773672"/>
            <a:ext cx="6596223" cy="4893647"/>
          </a:xfrm>
          <a:prstGeom prst="rect">
            <a:avLst/>
          </a:prstGeom>
          <a:noFill/>
        </p:spPr>
        <p:txBody>
          <a:bodyPr wrap="square" rtlCol="0">
            <a:spAutoFit/>
          </a:bodyPr>
          <a:lstStyle/>
          <a:p>
            <a:pPr algn="just"/>
            <a:r>
              <a:rPr lang="en-GB" sz="2400" dirty="0">
                <a:latin typeface="Garamond" panose="02020404030301010803" pitchFamily="18" charset="0"/>
              </a:rPr>
              <a:t>St </a:t>
            </a:r>
            <a:r>
              <a:rPr lang="en-GB" sz="2400" dirty="0" err="1">
                <a:latin typeface="Garamond" panose="02020404030301010803" pitchFamily="18" charset="0"/>
              </a:rPr>
              <a:t>Osyth</a:t>
            </a:r>
            <a:r>
              <a:rPr lang="en-GB" sz="2400" dirty="0">
                <a:latin typeface="Garamond" panose="02020404030301010803" pitchFamily="18" charset="0"/>
              </a:rPr>
              <a:t> or </a:t>
            </a:r>
            <a:r>
              <a:rPr lang="en-GB" sz="2400" dirty="0" err="1">
                <a:latin typeface="Garamond" panose="02020404030301010803" pitchFamily="18" charset="0"/>
              </a:rPr>
              <a:t>Osgyth</a:t>
            </a:r>
            <a:r>
              <a:rPr lang="en-GB" sz="2400" dirty="0">
                <a:latin typeface="Garamond" panose="02020404030301010803" pitchFamily="18" charset="0"/>
              </a:rPr>
              <a:t> was an English saint of the 8</a:t>
            </a:r>
            <a:r>
              <a:rPr lang="en-GB" sz="2400" baseline="30000" dirty="0">
                <a:latin typeface="Garamond" panose="02020404030301010803" pitchFamily="18" charset="0"/>
              </a:rPr>
              <a:t>th</a:t>
            </a:r>
            <a:r>
              <a:rPr lang="en-GB" sz="2400" dirty="0">
                <a:latin typeface="Garamond" panose="02020404030301010803" pitchFamily="18" charset="0"/>
              </a:rPr>
              <a:t> century from the Kingdom of Essex. She was from a noble family and became the abbess of a priory near the manor Chich. She probably died about 700 AD, martyred by beheading by some raiding pirates for refusing to renounce her faith.</a:t>
            </a:r>
          </a:p>
          <a:p>
            <a:pPr algn="just"/>
            <a:r>
              <a:rPr lang="en-GB" sz="2400" dirty="0">
                <a:latin typeface="Garamond" panose="02020404030301010803" pitchFamily="18" charset="0"/>
              </a:rPr>
              <a:t>In the 12</a:t>
            </a:r>
            <a:r>
              <a:rPr lang="en-GB" sz="2400" baseline="30000" dirty="0">
                <a:latin typeface="Garamond" panose="02020404030301010803" pitchFamily="18" charset="0"/>
              </a:rPr>
              <a:t>th</a:t>
            </a:r>
            <a:r>
              <a:rPr lang="en-GB" sz="2400" dirty="0">
                <a:latin typeface="Garamond" panose="02020404030301010803" pitchFamily="18" charset="0"/>
              </a:rPr>
              <a:t> Century a priory of Augustinian Canons was built on the site of </a:t>
            </a:r>
            <a:r>
              <a:rPr lang="en-GB" sz="2400" dirty="0" err="1">
                <a:latin typeface="Garamond" panose="02020404030301010803" pitchFamily="18" charset="0"/>
              </a:rPr>
              <a:t>Osyth’s</a:t>
            </a:r>
            <a:r>
              <a:rPr lang="en-GB" sz="2400" dirty="0">
                <a:latin typeface="Garamond" panose="02020404030301010803" pitchFamily="18" charset="0"/>
              </a:rPr>
              <a:t> monastery and named after her.  The village of Chich also took on her name.  It was later dissolved during the Dissolution of the Monasteries by Henry VIII. The buildings were sold to the Darcy family in the 16</a:t>
            </a:r>
            <a:r>
              <a:rPr lang="en-GB" sz="2400" baseline="30000" dirty="0">
                <a:latin typeface="Garamond" panose="02020404030301010803" pitchFamily="18" charset="0"/>
              </a:rPr>
              <a:t>th</a:t>
            </a:r>
            <a:r>
              <a:rPr lang="en-GB" sz="2400" dirty="0">
                <a:latin typeface="Garamond" panose="02020404030301010803" pitchFamily="18" charset="0"/>
              </a:rPr>
              <a:t> century and part of the gatehouse remains </a:t>
            </a:r>
            <a:r>
              <a:rPr lang="en-GB" sz="2400">
                <a:latin typeface="Garamond" panose="02020404030301010803" pitchFamily="18" charset="0"/>
              </a:rPr>
              <a:t>visible today.</a:t>
            </a:r>
            <a:endParaRPr lang="en-GB" sz="2400" dirty="0">
              <a:latin typeface="Garamond" panose="02020404030301010803" pitchFamily="18" charset="0"/>
            </a:endParaRPr>
          </a:p>
        </p:txBody>
      </p:sp>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4592" y="5906796"/>
            <a:ext cx="771525" cy="914400"/>
          </a:xfrm>
          <a:prstGeom prst="rect">
            <a:avLst/>
          </a:prstGeom>
        </p:spPr>
      </p:pic>
      <p:pic>
        <p:nvPicPr>
          <p:cNvPr id="1026" name="Picture 2">
            <a:extLst>
              <a:ext uri="{FF2B5EF4-FFF2-40B4-BE49-F238E27FC236}">
                <a16:creationId xmlns:a16="http://schemas.microsoft.com/office/drawing/2014/main" id="{C0B784F1-59E2-1BC4-F558-B50293F686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7229" y="270904"/>
            <a:ext cx="5052561" cy="3781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199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8BAAAED-BCA9-6935-8E83-15DDEF7A6D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2537" y="36804"/>
            <a:ext cx="4789858" cy="670952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491261" y="5906796"/>
            <a:ext cx="1544637" cy="1138773"/>
          </a:xfrm>
          <a:prstGeom prst="rect">
            <a:avLst/>
          </a:prstGeom>
          <a:solidFill>
            <a:schemeClr val="bg1"/>
          </a:solidFill>
        </p:spPr>
        <p:txBody>
          <a:bodyPr wrap="square" rtlCol="0">
            <a:spAutoFit/>
          </a:bodyPr>
          <a:lstStyle/>
          <a:p>
            <a:endParaRPr lang="en-GB" sz="1200" b="1" dirty="0">
              <a:solidFill>
                <a:schemeClr val="accent1">
                  <a:lumMod val="50000"/>
                </a:schemeClr>
              </a:solidFill>
            </a:endParaRPr>
          </a:p>
          <a:p>
            <a:r>
              <a:rPr lang="en-GB" sz="2800" b="1" dirty="0">
                <a:solidFill>
                  <a:schemeClr val="accent1">
                    <a:lumMod val="50000"/>
                  </a:schemeClr>
                </a:solidFill>
              </a:rPr>
              <a:t>BDES</a:t>
            </a:r>
          </a:p>
          <a:p>
            <a:endParaRPr lang="en-GB" sz="2800" b="1" dirty="0">
              <a:solidFill>
                <a:schemeClr val="accent1">
                  <a:lumMod val="50000"/>
                </a:schemeClr>
              </a:solidFill>
            </a:endParaRPr>
          </a:p>
        </p:txBody>
      </p:sp>
      <p:sp>
        <p:nvSpPr>
          <p:cNvPr id="8" name="Title 1"/>
          <p:cNvSpPr txBox="1">
            <a:spLocks/>
          </p:cNvSpPr>
          <p:nvPr/>
        </p:nvSpPr>
        <p:spPr>
          <a:xfrm>
            <a:off x="209368" y="168676"/>
            <a:ext cx="6877404" cy="1553297"/>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dirty="0">
                <a:solidFill>
                  <a:schemeClr val="accent4">
                    <a:lumMod val="75000"/>
                  </a:schemeClr>
                </a:solidFill>
                <a:latin typeface="Garamond" panose="02020404030301010803" pitchFamily="18" charset="0"/>
              </a:rPr>
              <a:t>St John Henry </a:t>
            </a:r>
            <a:r>
              <a:rPr lang="en-GB" sz="5400" dirty="0" smtClean="0">
                <a:solidFill>
                  <a:schemeClr val="accent4">
                    <a:lumMod val="75000"/>
                  </a:schemeClr>
                </a:solidFill>
                <a:latin typeface="Garamond" panose="02020404030301010803" pitchFamily="18" charset="0"/>
              </a:rPr>
              <a:t>Newman:  </a:t>
            </a:r>
            <a:r>
              <a:rPr lang="en-GB" sz="5400" dirty="0">
                <a:solidFill>
                  <a:schemeClr val="accent4">
                    <a:lumMod val="75000"/>
                  </a:schemeClr>
                </a:solidFill>
                <a:latin typeface="Garamond" panose="02020404030301010803" pitchFamily="18" charset="0"/>
              </a:rPr>
              <a:t>9</a:t>
            </a:r>
            <a:r>
              <a:rPr lang="en-GB" sz="5400" baseline="30000" dirty="0">
                <a:solidFill>
                  <a:schemeClr val="accent4">
                    <a:lumMod val="75000"/>
                  </a:schemeClr>
                </a:solidFill>
                <a:latin typeface="Garamond" panose="02020404030301010803" pitchFamily="18" charset="0"/>
              </a:rPr>
              <a:t>th</a:t>
            </a:r>
            <a:r>
              <a:rPr lang="en-GB" sz="5400" dirty="0">
                <a:solidFill>
                  <a:schemeClr val="accent4">
                    <a:lumMod val="75000"/>
                  </a:schemeClr>
                </a:solidFill>
                <a:latin typeface="Garamond" panose="02020404030301010803" pitchFamily="18" charset="0"/>
              </a:rPr>
              <a:t> October</a:t>
            </a:r>
          </a:p>
        </p:txBody>
      </p:sp>
      <p:sp>
        <p:nvSpPr>
          <p:cNvPr id="4" name="TextBox 3"/>
          <p:cNvSpPr txBox="1"/>
          <p:nvPr/>
        </p:nvSpPr>
        <p:spPr>
          <a:xfrm>
            <a:off x="5758405" y="2359148"/>
            <a:ext cx="6313990" cy="430887"/>
          </a:xfrm>
          <a:prstGeom prst="rect">
            <a:avLst/>
          </a:prstGeom>
          <a:noFill/>
        </p:spPr>
        <p:txBody>
          <a:bodyPr wrap="square" rtlCol="0">
            <a:spAutoFit/>
          </a:bodyPr>
          <a:lstStyle/>
          <a:p>
            <a:pPr algn="just"/>
            <a:endParaRPr lang="en-GB" sz="2200" dirty="0"/>
          </a:p>
        </p:txBody>
      </p:sp>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4592" y="5906796"/>
            <a:ext cx="771525" cy="914400"/>
          </a:xfrm>
          <a:prstGeom prst="rect">
            <a:avLst/>
          </a:prstGeom>
        </p:spPr>
      </p:pic>
      <p:sp>
        <p:nvSpPr>
          <p:cNvPr id="2" name="TextBox 1"/>
          <p:cNvSpPr txBox="1"/>
          <p:nvPr/>
        </p:nvSpPr>
        <p:spPr>
          <a:xfrm>
            <a:off x="-220003" y="1831207"/>
            <a:ext cx="8020232" cy="3416320"/>
          </a:xfrm>
          <a:prstGeom prst="rect">
            <a:avLst/>
          </a:prstGeom>
          <a:noFill/>
        </p:spPr>
        <p:txBody>
          <a:bodyPr wrap="square" rtlCol="0">
            <a:spAutoFit/>
          </a:bodyPr>
          <a:lstStyle/>
          <a:p>
            <a:pPr algn="ctr"/>
            <a:r>
              <a:rPr lang="en-US" sz="2400" b="0" i="0" dirty="0">
                <a:solidFill>
                  <a:srgbClr val="202124"/>
                </a:solidFill>
                <a:effectLst/>
                <a:latin typeface="Garamond" panose="02020404030301010803" pitchFamily="18" charset="0"/>
              </a:rPr>
              <a:t>St John Henry Newman chose                                                           “Heart speaks unto Heart”                                                            as the motto to go on his coat of arms                                                when he became a Cardinal in 1879.                                              Inspired by these words spoken by                                                       St. Francis de Sales,                                                                                                      </a:t>
            </a:r>
            <a:r>
              <a:rPr lang="en-US" sz="2400" b="0" i="0" dirty="0">
                <a:solidFill>
                  <a:srgbClr val="040C28"/>
                </a:solidFill>
                <a:effectLst/>
                <a:latin typeface="Garamond" panose="02020404030301010803" pitchFamily="18" charset="0"/>
              </a:rPr>
              <a:t>Newman calls us to hear God                                                    speaking to our hearts                                                                      and to listen for our mission from God</a:t>
            </a:r>
            <a:r>
              <a:rPr lang="en-US" sz="2400" b="0" i="0" dirty="0">
                <a:solidFill>
                  <a:srgbClr val="202124"/>
                </a:solidFill>
                <a:effectLst/>
                <a:latin typeface="Garamond" panose="02020404030301010803" pitchFamily="18" charset="0"/>
              </a:rPr>
              <a:t>.</a:t>
            </a:r>
            <a:endParaRPr lang="en-GB" sz="2400" dirty="0">
              <a:latin typeface="Garamond" panose="02020404030301010803" pitchFamily="18" charset="0"/>
            </a:endParaRPr>
          </a:p>
        </p:txBody>
      </p:sp>
      <p:pic>
        <p:nvPicPr>
          <p:cNvPr id="2052" name="Picture 4" descr="Gay saint John Henry Newman and his &quot;earthly light&quot; Ambrose St. John shared  romantic friendship">
            <a:extLst>
              <a:ext uri="{FF2B5EF4-FFF2-40B4-BE49-F238E27FC236}">
                <a16:creationId xmlns:a16="http://schemas.microsoft.com/office/drawing/2014/main" id="{32ECF1B9-7853-80EE-EC3D-4FCE091E467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23099" y="5236748"/>
            <a:ext cx="1774563" cy="1452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3120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18209" y="295154"/>
            <a:ext cx="9144000" cy="1152005"/>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b">
            <a:normAutofit fontScale="6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9600" dirty="0">
                <a:solidFill>
                  <a:schemeClr val="accent4">
                    <a:lumMod val="75000"/>
                  </a:schemeClr>
                </a:solidFill>
                <a:latin typeface="Garamond" panose="02020404030301010803" pitchFamily="18" charset="0"/>
              </a:rPr>
              <a:t>Patron </a:t>
            </a:r>
            <a:r>
              <a:rPr lang="en-GB" sz="9600" dirty="0" smtClean="0">
                <a:solidFill>
                  <a:schemeClr val="accent4">
                    <a:lumMod val="75000"/>
                  </a:schemeClr>
                </a:solidFill>
                <a:latin typeface="Garamond" panose="02020404030301010803" pitchFamily="18" charset="0"/>
              </a:rPr>
              <a:t>Saints of </a:t>
            </a:r>
            <a:r>
              <a:rPr lang="en-GB" sz="9600" dirty="0">
                <a:solidFill>
                  <a:schemeClr val="accent4">
                    <a:lumMod val="75000"/>
                  </a:schemeClr>
                </a:solidFill>
                <a:latin typeface="Garamond" panose="02020404030301010803" pitchFamily="18" charset="0"/>
              </a:rPr>
              <a:t>the Diocese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8209" y="1575240"/>
            <a:ext cx="2359310" cy="354541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9919" y="1575240"/>
            <a:ext cx="1701797" cy="354541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6798" y="1575240"/>
            <a:ext cx="2689004" cy="234676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3067" y="1575240"/>
            <a:ext cx="2039142" cy="2909950"/>
          </a:xfrm>
          <a:prstGeom prst="rect">
            <a:avLst/>
          </a:prstGeom>
        </p:spPr>
      </p:pic>
      <p:sp>
        <p:nvSpPr>
          <p:cNvPr id="9" name="TextBox 8"/>
          <p:cNvSpPr txBox="1"/>
          <p:nvPr/>
        </p:nvSpPr>
        <p:spPr>
          <a:xfrm>
            <a:off x="1518209" y="5480613"/>
            <a:ext cx="9257821" cy="830997"/>
          </a:xfrm>
          <a:prstGeom prst="rect">
            <a:avLst/>
          </a:prstGeom>
          <a:solidFill>
            <a:schemeClr val="accent1">
              <a:lumMod val="40000"/>
              <a:lumOff val="60000"/>
            </a:schemeClr>
          </a:solidFill>
          <a:ln w="57150">
            <a:solidFill>
              <a:schemeClr val="accent4">
                <a:lumMod val="75000"/>
              </a:schemeClr>
            </a:solidFill>
          </a:ln>
        </p:spPr>
        <p:txBody>
          <a:bodyPr wrap="square" rtlCol="0">
            <a:spAutoFit/>
          </a:bodyPr>
          <a:lstStyle/>
          <a:p>
            <a:r>
              <a:rPr lang="en-GB" sz="2400" b="1" dirty="0" smtClean="0">
                <a:solidFill>
                  <a:schemeClr val="accent4">
                    <a:lumMod val="75000"/>
                  </a:schemeClr>
                </a:solidFill>
                <a:latin typeface="Garamond" panose="02020404030301010803" pitchFamily="18" charset="0"/>
              </a:rPr>
              <a:t>Our Lady of             St </a:t>
            </a:r>
            <a:r>
              <a:rPr lang="en-GB" sz="2400" b="1" dirty="0">
                <a:solidFill>
                  <a:schemeClr val="accent4">
                    <a:lumMod val="75000"/>
                  </a:schemeClr>
                </a:solidFill>
                <a:latin typeface="Garamond" panose="02020404030301010803" pitchFamily="18" charset="0"/>
              </a:rPr>
              <a:t>Edmund </a:t>
            </a:r>
            <a:r>
              <a:rPr lang="en-GB" sz="2400" b="1" dirty="0" smtClean="0">
                <a:solidFill>
                  <a:schemeClr val="accent4">
                    <a:lumMod val="75000"/>
                  </a:schemeClr>
                </a:solidFill>
                <a:latin typeface="Garamond" panose="02020404030301010803" pitchFamily="18" charset="0"/>
              </a:rPr>
              <a:t>      St </a:t>
            </a:r>
            <a:r>
              <a:rPr lang="en-GB" sz="2400" b="1" dirty="0" err="1" smtClean="0">
                <a:solidFill>
                  <a:schemeClr val="accent4">
                    <a:lumMod val="75000"/>
                  </a:schemeClr>
                </a:solidFill>
                <a:latin typeface="Garamond" panose="02020404030301010803" pitchFamily="18" charset="0"/>
              </a:rPr>
              <a:t>Erconwald</a:t>
            </a:r>
            <a:r>
              <a:rPr lang="en-GB" sz="2400" b="1" dirty="0" smtClean="0">
                <a:solidFill>
                  <a:schemeClr val="accent4">
                    <a:lumMod val="75000"/>
                  </a:schemeClr>
                </a:solidFill>
                <a:latin typeface="Garamond" panose="02020404030301010803" pitchFamily="18" charset="0"/>
              </a:rPr>
              <a:t>                </a:t>
            </a:r>
            <a:r>
              <a:rPr lang="en-GB" sz="2400" b="1" dirty="0">
                <a:solidFill>
                  <a:schemeClr val="accent4">
                    <a:lumMod val="75000"/>
                  </a:schemeClr>
                </a:solidFill>
                <a:latin typeface="Garamond" panose="02020404030301010803" pitchFamily="18" charset="0"/>
              </a:rPr>
              <a:t>St </a:t>
            </a:r>
            <a:r>
              <a:rPr lang="en-GB" sz="2400" b="1" dirty="0" err="1">
                <a:solidFill>
                  <a:schemeClr val="accent4">
                    <a:lumMod val="75000"/>
                  </a:schemeClr>
                </a:solidFill>
                <a:latin typeface="Garamond" panose="02020404030301010803" pitchFamily="18" charset="0"/>
              </a:rPr>
              <a:t>Cedd</a:t>
            </a:r>
            <a:endParaRPr lang="en-GB" sz="2400" b="1" dirty="0">
              <a:solidFill>
                <a:schemeClr val="accent4">
                  <a:lumMod val="75000"/>
                </a:schemeClr>
              </a:solidFill>
              <a:latin typeface="Garamond" panose="02020404030301010803" pitchFamily="18" charset="0"/>
            </a:endParaRPr>
          </a:p>
          <a:p>
            <a:r>
              <a:rPr lang="en-GB" sz="2400" b="1" dirty="0" smtClean="0">
                <a:solidFill>
                  <a:schemeClr val="accent4">
                    <a:lumMod val="75000"/>
                  </a:schemeClr>
                </a:solidFill>
                <a:latin typeface="Garamond" panose="02020404030301010803" pitchFamily="18" charset="0"/>
              </a:rPr>
              <a:t> Lourdes                 of </a:t>
            </a:r>
            <a:r>
              <a:rPr lang="en-GB" sz="2400" b="1" dirty="0">
                <a:solidFill>
                  <a:schemeClr val="accent4">
                    <a:lumMod val="75000"/>
                  </a:schemeClr>
                </a:solidFill>
                <a:latin typeface="Garamond" panose="02020404030301010803" pitchFamily="18" charset="0"/>
              </a:rPr>
              <a:t>Canterbury </a:t>
            </a: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8092" y="532759"/>
            <a:ext cx="771525" cy="91440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10801" y="471027"/>
            <a:ext cx="771525" cy="914400"/>
          </a:xfrm>
          <a:prstGeom prst="rect">
            <a:avLst/>
          </a:prstGeom>
        </p:spPr>
      </p:pic>
    </p:spTree>
    <p:extLst>
      <p:ext uri="{BB962C8B-B14F-4D97-AF65-F5344CB8AC3E}">
        <p14:creationId xmlns:p14="http://schemas.microsoft.com/office/powerpoint/2010/main" val="21802088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098064" y="6297976"/>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8" name="Title 1"/>
          <p:cNvSpPr txBox="1">
            <a:spLocks/>
          </p:cNvSpPr>
          <p:nvPr/>
        </p:nvSpPr>
        <p:spPr>
          <a:xfrm>
            <a:off x="4657725" y="163726"/>
            <a:ext cx="6777833" cy="3810000"/>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6600" dirty="0">
                <a:solidFill>
                  <a:schemeClr val="accent4">
                    <a:lumMod val="75000"/>
                  </a:schemeClr>
                </a:solidFill>
                <a:latin typeface="Garamond" panose="02020404030301010803" pitchFamily="18" charset="0"/>
              </a:rPr>
              <a:t>St. </a:t>
            </a:r>
            <a:r>
              <a:rPr lang="en-GB" altLang="en-US" sz="6600" dirty="0" err="1">
                <a:solidFill>
                  <a:schemeClr val="accent4">
                    <a:lumMod val="75000"/>
                  </a:schemeClr>
                </a:solidFill>
                <a:latin typeface="Garamond" panose="02020404030301010803" pitchFamily="18" charset="0"/>
              </a:rPr>
              <a:t>Ethelburga</a:t>
            </a:r>
            <a:r>
              <a:rPr lang="en-GB" altLang="en-US" sz="6600" dirty="0">
                <a:solidFill>
                  <a:schemeClr val="accent4">
                    <a:lumMod val="75000"/>
                  </a:schemeClr>
                </a:solidFill>
                <a:latin typeface="Garamond" panose="02020404030301010803" pitchFamily="18" charset="0"/>
              </a:rPr>
              <a:t>       of </a:t>
            </a:r>
            <a:r>
              <a:rPr lang="en-GB" altLang="en-US" sz="6600" dirty="0" smtClean="0">
                <a:solidFill>
                  <a:schemeClr val="accent4">
                    <a:lumMod val="75000"/>
                  </a:schemeClr>
                </a:solidFill>
                <a:latin typeface="Garamond" panose="02020404030301010803" pitchFamily="18" charset="0"/>
              </a:rPr>
              <a:t>Barking: </a:t>
            </a:r>
            <a:endParaRPr lang="en-GB" altLang="en-US" sz="6600" dirty="0">
              <a:solidFill>
                <a:schemeClr val="accent4">
                  <a:lumMod val="75000"/>
                </a:schemeClr>
              </a:solidFill>
              <a:latin typeface="Garamond" panose="02020404030301010803" pitchFamily="18" charset="0"/>
            </a:endParaRPr>
          </a:p>
          <a:p>
            <a:pPr algn="ctr"/>
            <a:r>
              <a:rPr lang="en-GB" altLang="en-US" sz="6600" dirty="0">
                <a:solidFill>
                  <a:schemeClr val="accent4">
                    <a:lumMod val="75000"/>
                  </a:schemeClr>
                </a:solidFill>
                <a:latin typeface="Garamond" panose="02020404030301010803" pitchFamily="18" charset="0"/>
              </a:rPr>
              <a:t>11</a:t>
            </a:r>
            <a:r>
              <a:rPr lang="en-GB" altLang="en-US" sz="6600" baseline="30000" dirty="0">
                <a:solidFill>
                  <a:schemeClr val="accent4">
                    <a:lumMod val="75000"/>
                  </a:schemeClr>
                </a:solidFill>
                <a:latin typeface="Garamond" panose="02020404030301010803" pitchFamily="18" charset="0"/>
              </a:rPr>
              <a:t>th</a:t>
            </a:r>
            <a:r>
              <a:rPr lang="en-GB" altLang="en-US" sz="6600" dirty="0">
                <a:solidFill>
                  <a:schemeClr val="accent4">
                    <a:lumMod val="75000"/>
                  </a:schemeClr>
                </a:solidFill>
                <a:latin typeface="Garamond" panose="02020404030301010803" pitchFamily="18" charset="0"/>
              </a:rPr>
              <a:t> October  </a:t>
            </a:r>
            <a:endParaRPr lang="en-GB" sz="6600" dirty="0">
              <a:solidFill>
                <a:schemeClr val="accent4">
                  <a:lumMod val="75000"/>
                </a:schemeClr>
              </a:solidFill>
              <a:latin typeface="Garamond" panose="02020404030301010803" pitchFamily="18" charset="0"/>
            </a:endParaRPr>
          </a:p>
        </p:txBody>
      </p:sp>
      <p:sp>
        <p:nvSpPr>
          <p:cNvPr id="3" name="TextBox 2"/>
          <p:cNvSpPr txBox="1"/>
          <p:nvPr/>
        </p:nvSpPr>
        <p:spPr>
          <a:xfrm>
            <a:off x="4581525" y="4100335"/>
            <a:ext cx="6854033" cy="2215991"/>
          </a:xfrm>
          <a:prstGeom prst="rect">
            <a:avLst/>
          </a:prstGeom>
          <a:noFill/>
        </p:spPr>
        <p:txBody>
          <a:bodyPr wrap="square" rtlCol="0">
            <a:spAutoFit/>
          </a:bodyPr>
          <a:lstStyle/>
          <a:p>
            <a:pPr algn="just"/>
            <a:r>
              <a:rPr lang="en-US" sz="2200" b="0" i="0" dirty="0">
                <a:solidFill>
                  <a:srgbClr val="202122"/>
                </a:solidFill>
                <a:effectLst/>
                <a:latin typeface="Garamond" panose="02020404030301010803" pitchFamily="18" charset="0"/>
              </a:rPr>
              <a:t>A local saint of our diocese, St </a:t>
            </a:r>
            <a:r>
              <a:rPr lang="en-US" sz="2200" b="0" i="0" dirty="0" err="1">
                <a:solidFill>
                  <a:srgbClr val="202122"/>
                </a:solidFill>
                <a:effectLst/>
                <a:latin typeface="Garamond" panose="02020404030301010803" pitchFamily="18" charset="0"/>
              </a:rPr>
              <a:t>Ethelburga</a:t>
            </a:r>
            <a:r>
              <a:rPr lang="en-US" sz="2200" b="0" i="0" dirty="0">
                <a:solidFill>
                  <a:srgbClr val="202122"/>
                </a:solidFill>
                <a:effectLst/>
                <a:latin typeface="Garamond" panose="02020404030301010803" pitchFamily="18" charset="0"/>
              </a:rPr>
              <a:t> (</a:t>
            </a:r>
            <a:r>
              <a:rPr lang="en-US" sz="2200" b="0" i="0" dirty="0" err="1">
                <a:solidFill>
                  <a:srgbClr val="202122"/>
                </a:solidFill>
                <a:effectLst/>
                <a:latin typeface="Garamond" panose="02020404030301010803" pitchFamily="18" charset="0"/>
              </a:rPr>
              <a:t>Aethelburh</a:t>
            </a:r>
            <a:r>
              <a:rPr lang="en-US" sz="2200" b="0" i="0" dirty="0">
                <a:solidFill>
                  <a:srgbClr val="202122"/>
                </a:solidFill>
                <a:effectLst/>
                <a:latin typeface="Garamond" panose="02020404030301010803" pitchFamily="18" charset="0"/>
              </a:rPr>
              <a:t>) was the sister of St </a:t>
            </a:r>
            <a:r>
              <a:rPr lang="en-US" sz="2200" b="0" i="0" dirty="0" err="1">
                <a:solidFill>
                  <a:srgbClr val="202122"/>
                </a:solidFill>
                <a:effectLst/>
                <a:latin typeface="Garamond" panose="02020404030301010803" pitchFamily="18" charset="0"/>
              </a:rPr>
              <a:t>Erconwald</a:t>
            </a:r>
            <a:r>
              <a:rPr lang="en-US" sz="2200" b="0" i="0" dirty="0">
                <a:solidFill>
                  <a:srgbClr val="202122"/>
                </a:solidFill>
                <a:effectLst/>
                <a:latin typeface="Garamond" panose="02020404030301010803" pitchFamily="18" charset="0"/>
              </a:rPr>
              <a:t>, a 7</a:t>
            </a:r>
            <a:r>
              <a:rPr lang="en-US" sz="2200" b="0" i="0" baseline="30000" dirty="0">
                <a:solidFill>
                  <a:srgbClr val="202122"/>
                </a:solidFill>
                <a:effectLst/>
                <a:latin typeface="Garamond" panose="02020404030301010803" pitchFamily="18" charset="0"/>
              </a:rPr>
              <a:t>th</a:t>
            </a:r>
            <a:r>
              <a:rPr lang="en-US" sz="2200" b="0" i="0" dirty="0">
                <a:solidFill>
                  <a:srgbClr val="202122"/>
                </a:solidFill>
                <a:effectLst/>
                <a:latin typeface="Garamond" panose="02020404030301010803" pitchFamily="18" charset="0"/>
              </a:rPr>
              <a:t>-century bishop of London, and abbess of a monastery for both men and women in Barking.   The </a:t>
            </a:r>
            <a:r>
              <a:rPr lang="en-US" sz="2200" b="0" i="0">
                <a:solidFill>
                  <a:srgbClr val="202122"/>
                </a:solidFill>
                <a:effectLst/>
                <a:latin typeface="Garamond" panose="02020404030301010803" pitchFamily="18" charset="0"/>
              </a:rPr>
              <a:t>Anglo-Saxon </a:t>
            </a:r>
            <a:r>
              <a:rPr lang="en-US" sz="2200">
                <a:solidFill>
                  <a:srgbClr val="202122"/>
                </a:solidFill>
                <a:latin typeface="Garamond" panose="02020404030301010803" pitchFamily="18" charset="0"/>
              </a:rPr>
              <a:t>historian </a:t>
            </a:r>
            <a:r>
              <a:rPr lang="en-US" sz="2200" b="0" i="0">
                <a:solidFill>
                  <a:srgbClr val="202122"/>
                </a:solidFill>
                <a:effectLst/>
                <a:latin typeface="Garamond" panose="02020404030301010803" pitchFamily="18" charset="0"/>
              </a:rPr>
              <a:t>Saint </a:t>
            </a:r>
            <a:r>
              <a:rPr lang="en-US" sz="2200" b="0" i="0" dirty="0">
                <a:solidFill>
                  <a:srgbClr val="202122"/>
                </a:solidFill>
                <a:effectLst/>
                <a:latin typeface="Garamond" panose="02020404030301010803" pitchFamily="18" charset="0"/>
              </a:rPr>
              <a:t>Bede describes her as “</a:t>
            </a:r>
            <a:r>
              <a:rPr lang="en-US" sz="2400" b="0" i="0" dirty="0">
                <a:solidFill>
                  <a:srgbClr val="202122"/>
                </a:solidFill>
                <a:effectLst/>
                <a:latin typeface="Garamond" panose="02020404030301010803" pitchFamily="18" charset="0"/>
              </a:rPr>
              <a:t>upright in life and constantly planning for the needs of her community.”</a:t>
            </a:r>
            <a:endParaRPr lang="en-US" sz="2200" b="0" i="0" dirty="0">
              <a:solidFill>
                <a:srgbClr val="202122"/>
              </a:solidFill>
              <a:effectLst/>
              <a:latin typeface="Garamond" panose="02020404030301010803" pitchFamily="18" charset="0"/>
            </a:endParaRP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4592" y="5906796"/>
            <a:ext cx="771525" cy="914400"/>
          </a:xfrm>
          <a:prstGeom prst="rect">
            <a:avLst/>
          </a:prstGeom>
        </p:spPr>
      </p:pic>
      <p:pic>
        <p:nvPicPr>
          <p:cNvPr id="4098" name="Picture 2">
            <a:extLst>
              <a:ext uri="{FF2B5EF4-FFF2-40B4-BE49-F238E27FC236}">
                <a16:creationId xmlns:a16="http://schemas.microsoft.com/office/drawing/2014/main" id="{05A3A37B-540C-4D86-9C3F-FDEB36484C4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0048" y="163726"/>
            <a:ext cx="4261833" cy="6294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290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195718" y="6306291"/>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8" name="Title 1"/>
          <p:cNvSpPr txBox="1">
            <a:spLocks/>
          </p:cNvSpPr>
          <p:nvPr/>
        </p:nvSpPr>
        <p:spPr>
          <a:xfrm>
            <a:off x="5046630" y="271332"/>
            <a:ext cx="6693725" cy="2374760"/>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6600" dirty="0">
                <a:solidFill>
                  <a:schemeClr val="accent4">
                    <a:lumMod val="75000"/>
                  </a:schemeClr>
                </a:solidFill>
                <a:latin typeface="Garamond" panose="02020404030301010803" pitchFamily="18" charset="0"/>
              </a:rPr>
              <a:t>St Teresa of </a:t>
            </a:r>
            <a:r>
              <a:rPr lang="en-GB" sz="6600" i="0" dirty="0" smtClean="0">
                <a:solidFill>
                  <a:schemeClr val="accent4">
                    <a:lumMod val="75000"/>
                  </a:schemeClr>
                </a:solidFill>
                <a:effectLst/>
                <a:latin typeface="Garamond" panose="02020404030301010803" pitchFamily="18" charset="0"/>
              </a:rPr>
              <a:t>Á</a:t>
            </a:r>
            <a:r>
              <a:rPr lang="en-GB" altLang="en-US" sz="6600" dirty="0" smtClean="0">
                <a:solidFill>
                  <a:schemeClr val="accent4">
                    <a:lumMod val="75000"/>
                  </a:schemeClr>
                </a:solidFill>
                <a:latin typeface="Garamond" panose="02020404030301010803" pitchFamily="18" charset="0"/>
              </a:rPr>
              <a:t>vila:</a:t>
            </a:r>
            <a:endParaRPr lang="en-GB" altLang="en-US" sz="700" dirty="0">
              <a:solidFill>
                <a:schemeClr val="accent4">
                  <a:lumMod val="75000"/>
                </a:schemeClr>
              </a:solidFill>
              <a:latin typeface="Garamond" panose="02020404030301010803" pitchFamily="18" charset="0"/>
            </a:endParaRPr>
          </a:p>
          <a:p>
            <a:pPr algn="ctr"/>
            <a:r>
              <a:rPr lang="en-GB" altLang="en-US" sz="6600" dirty="0">
                <a:solidFill>
                  <a:schemeClr val="accent4">
                    <a:lumMod val="75000"/>
                  </a:schemeClr>
                </a:solidFill>
                <a:latin typeface="Garamond" panose="02020404030301010803" pitchFamily="18" charset="0"/>
              </a:rPr>
              <a:t>15</a:t>
            </a:r>
            <a:r>
              <a:rPr lang="en-GB" altLang="en-US" sz="6600" baseline="30000" dirty="0">
                <a:solidFill>
                  <a:schemeClr val="accent4">
                    <a:lumMod val="75000"/>
                  </a:schemeClr>
                </a:solidFill>
                <a:latin typeface="Garamond" panose="02020404030301010803" pitchFamily="18" charset="0"/>
              </a:rPr>
              <a:t>th</a:t>
            </a:r>
            <a:r>
              <a:rPr lang="en-GB" altLang="en-US" sz="6600" dirty="0">
                <a:solidFill>
                  <a:schemeClr val="accent4">
                    <a:lumMod val="75000"/>
                  </a:schemeClr>
                </a:solidFill>
                <a:latin typeface="Garamond" panose="02020404030301010803" pitchFamily="18" charset="0"/>
              </a:rPr>
              <a:t> October</a:t>
            </a:r>
            <a:endParaRPr lang="en-GB" sz="6600" dirty="0">
              <a:solidFill>
                <a:schemeClr val="accent4">
                  <a:lumMod val="75000"/>
                </a:schemeClr>
              </a:solidFill>
              <a:latin typeface="Garamond" panose="02020404030301010803" pitchFamily="18" charset="0"/>
            </a:endParaRPr>
          </a:p>
        </p:txBody>
      </p:sp>
      <p:sp>
        <p:nvSpPr>
          <p:cNvPr id="3" name="TextBox 2"/>
          <p:cNvSpPr txBox="1"/>
          <p:nvPr/>
        </p:nvSpPr>
        <p:spPr>
          <a:xfrm>
            <a:off x="4988461" y="2754850"/>
            <a:ext cx="6751893" cy="3416320"/>
          </a:xfrm>
          <a:prstGeom prst="rect">
            <a:avLst/>
          </a:prstGeom>
          <a:noFill/>
        </p:spPr>
        <p:txBody>
          <a:bodyPr wrap="square" rtlCol="0">
            <a:spAutoFit/>
          </a:bodyPr>
          <a:lstStyle/>
          <a:p>
            <a:pPr algn="just"/>
            <a:r>
              <a:rPr lang="en-GB" sz="2400" dirty="0">
                <a:latin typeface="Garamond" panose="02020404030301010803" pitchFamily="18" charset="0"/>
              </a:rPr>
              <a:t>St Teresa founded the order of Discalced Carmelites.  She was a mystic, a religious reformer, an author, a theologian of the contemplative life and prayer, and has been such an influential thinker that she has been declared a Doctor of the Church.  Her famous prayer is a source of comfort and calm : </a:t>
            </a:r>
          </a:p>
          <a:p>
            <a:pPr algn="just"/>
            <a:endParaRPr lang="en-GB" sz="900" dirty="0">
              <a:latin typeface="Garamond" panose="02020404030301010803" pitchFamily="18" charset="0"/>
            </a:endParaRPr>
          </a:p>
          <a:p>
            <a:pPr algn="just"/>
            <a:r>
              <a:rPr lang="en-US" b="0" dirty="0">
                <a:solidFill>
                  <a:srgbClr val="000000"/>
                </a:solidFill>
                <a:effectLst/>
                <a:latin typeface="Garamond" panose="02020404030301010803" pitchFamily="18" charset="0"/>
              </a:rPr>
              <a:t>Let nothing disturb you.  Let nothing frighten you. All things pass away. God never changes. Patience obtains all things.  </a:t>
            </a:r>
          </a:p>
          <a:p>
            <a:pPr algn="just"/>
            <a:r>
              <a:rPr lang="en-US" b="0" dirty="0">
                <a:solidFill>
                  <a:srgbClr val="000000"/>
                </a:solidFill>
                <a:effectLst/>
                <a:latin typeface="Garamond" panose="02020404030301010803" pitchFamily="18" charset="0"/>
              </a:rPr>
              <a:t>Whoever has God lacks nothing.  God alone suffices.</a:t>
            </a:r>
          </a:p>
          <a:p>
            <a:pPr algn="just"/>
            <a:endParaRPr lang="en-US" sz="900" dirty="0">
              <a:solidFill>
                <a:srgbClr val="000000"/>
              </a:solidFill>
              <a:latin typeface="Garamond" panose="02020404030301010803" pitchFamily="18" charset="0"/>
            </a:endParaRP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40180" y="5849091"/>
            <a:ext cx="771525" cy="914400"/>
          </a:xfrm>
          <a:prstGeom prst="rect">
            <a:avLst/>
          </a:prstGeom>
        </p:spPr>
      </p:pic>
      <p:pic>
        <p:nvPicPr>
          <p:cNvPr id="5122" name="Picture 2" descr="St. Teresa of Avila - The GIVEN Institute">
            <a:extLst>
              <a:ext uri="{FF2B5EF4-FFF2-40B4-BE49-F238E27FC236}">
                <a16:creationId xmlns:a16="http://schemas.microsoft.com/office/drawing/2014/main" id="{431FB740-5963-9F33-CDE0-EC4BFBF559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315"/>
          <a:stretch/>
        </p:blipFill>
        <p:spPr bwMode="auto">
          <a:xfrm>
            <a:off x="180294" y="234096"/>
            <a:ext cx="4594985" cy="6379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394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098064" y="6297976"/>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8" name="Title 1"/>
          <p:cNvSpPr txBox="1">
            <a:spLocks/>
          </p:cNvSpPr>
          <p:nvPr/>
        </p:nvSpPr>
        <p:spPr>
          <a:xfrm>
            <a:off x="265731" y="276760"/>
            <a:ext cx="11645691" cy="1406706"/>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dirty="0">
                <a:solidFill>
                  <a:schemeClr val="accent4">
                    <a:lumMod val="75000"/>
                  </a:schemeClr>
                </a:solidFill>
                <a:latin typeface="Garamond" panose="02020404030301010803" pitchFamily="18" charset="0"/>
              </a:rPr>
              <a:t>St Margaret Mary </a:t>
            </a:r>
            <a:r>
              <a:rPr lang="en-GB" sz="5400" dirty="0" err="1" smtClean="0">
                <a:solidFill>
                  <a:schemeClr val="accent4">
                    <a:lumMod val="75000"/>
                  </a:schemeClr>
                </a:solidFill>
                <a:latin typeface="Garamond" panose="02020404030301010803" pitchFamily="18" charset="0"/>
              </a:rPr>
              <a:t>Alacoque</a:t>
            </a:r>
            <a:r>
              <a:rPr lang="en-GB" sz="5400" dirty="0" smtClean="0">
                <a:solidFill>
                  <a:schemeClr val="accent4">
                    <a:lumMod val="75000"/>
                  </a:schemeClr>
                </a:solidFill>
                <a:latin typeface="Garamond" panose="02020404030301010803" pitchFamily="18" charset="0"/>
              </a:rPr>
              <a:t>: 17</a:t>
            </a:r>
            <a:r>
              <a:rPr lang="en-GB" sz="5400" baseline="30000" dirty="0" smtClean="0">
                <a:solidFill>
                  <a:schemeClr val="accent4">
                    <a:lumMod val="75000"/>
                  </a:schemeClr>
                </a:solidFill>
                <a:latin typeface="Garamond" panose="02020404030301010803" pitchFamily="18" charset="0"/>
              </a:rPr>
              <a:t>th</a:t>
            </a:r>
            <a:r>
              <a:rPr lang="en-GB" sz="5400" dirty="0" smtClean="0">
                <a:solidFill>
                  <a:schemeClr val="accent4">
                    <a:lumMod val="75000"/>
                  </a:schemeClr>
                </a:solidFill>
                <a:latin typeface="Garamond" panose="02020404030301010803" pitchFamily="18" charset="0"/>
              </a:rPr>
              <a:t> October</a:t>
            </a:r>
            <a:endParaRPr lang="en-GB" sz="5400" dirty="0">
              <a:solidFill>
                <a:schemeClr val="accent4">
                  <a:lumMod val="75000"/>
                </a:schemeClr>
              </a:solidFill>
              <a:latin typeface="Garamond" panose="02020404030301010803" pitchFamily="18" charset="0"/>
            </a:endParaRPr>
          </a:p>
        </p:txBody>
      </p:sp>
      <p:sp>
        <p:nvSpPr>
          <p:cNvPr id="3" name="TextBox 2"/>
          <p:cNvSpPr txBox="1"/>
          <p:nvPr/>
        </p:nvSpPr>
        <p:spPr>
          <a:xfrm>
            <a:off x="3588151" y="2359148"/>
            <a:ext cx="7714921" cy="523220"/>
          </a:xfrm>
          <a:prstGeom prst="rect">
            <a:avLst/>
          </a:prstGeom>
          <a:noFill/>
        </p:spPr>
        <p:txBody>
          <a:bodyPr wrap="square" rtlCol="0">
            <a:spAutoFit/>
          </a:bodyPr>
          <a:lstStyle/>
          <a:p>
            <a:pPr algn="just"/>
            <a:endParaRPr lang="en-US" sz="2800" b="0" i="0" dirty="0">
              <a:solidFill>
                <a:srgbClr val="202122"/>
              </a:solidFill>
              <a:effectLst/>
              <a:latin typeface="Garamond" panose="02020404030301010803" pitchFamily="18" charset="0"/>
            </a:endParaRPr>
          </a:p>
        </p:txBody>
      </p:sp>
      <p:sp>
        <p:nvSpPr>
          <p:cNvPr id="4" name="TextBox 3"/>
          <p:cNvSpPr txBox="1"/>
          <p:nvPr/>
        </p:nvSpPr>
        <p:spPr>
          <a:xfrm>
            <a:off x="5758405" y="2359148"/>
            <a:ext cx="6313990" cy="430887"/>
          </a:xfrm>
          <a:prstGeom prst="rect">
            <a:avLst/>
          </a:prstGeom>
          <a:noFill/>
        </p:spPr>
        <p:txBody>
          <a:bodyPr wrap="square" rtlCol="0">
            <a:spAutoFit/>
          </a:bodyPr>
          <a:lstStyle/>
          <a:p>
            <a:pPr algn="just"/>
            <a:endParaRPr lang="en-GB" sz="2200" dirty="0"/>
          </a:p>
        </p:txBody>
      </p:sp>
      <p:sp>
        <p:nvSpPr>
          <p:cNvPr id="5" name="TextBox 4"/>
          <p:cNvSpPr txBox="1"/>
          <p:nvPr/>
        </p:nvSpPr>
        <p:spPr>
          <a:xfrm>
            <a:off x="4285673" y="1757790"/>
            <a:ext cx="7625748" cy="461665"/>
          </a:xfrm>
          <a:prstGeom prst="rect">
            <a:avLst/>
          </a:prstGeom>
          <a:noFill/>
        </p:spPr>
        <p:txBody>
          <a:bodyPr wrap="square" rtlCol="0">
            <a:spAutoFit/>
          </a:bodyPr>
          <a:lstStyle/>
          <a:p>
            <a:pPr algn="just"/>
            <a:r>
              <a:rPr lang="en-GB" sz="2400" dirty="0">
                <a:latin typeface="Garamond" panose="02020404030301010803" pitchFamily="18" charset="0"/>
              </a:rPr>
              <a:t>. </a:t>
            </a:r>
          </a:p>
        </p:txBody>
      </p:sp>
      <p:pic>
        <p:nvPicPr>
          <p:cNvPr id="2050" name="Picture 2">
            <a:extLst>
              <a:ext uri="{FF2B5EF4-FFF2-40B4-BE49-F238E27FC236}">
                <a16:creationId xmlns:a16="http://schemas.microsoft.com/office/drawing/2014/main" id="{A3C2D049-F447-B932-BDA9-F720E8B134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880" t="-1134" r="4204" b="1134"/>
          <a:stretch/>
        </p:blipFill>
        <p:spPr bwMode="auto">
          <a:xfrm>
            <a:off x="265731" y="1839416"/>
            <a:ext cx="3493700" cy="4887932"/>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4592" y="5906796"/>
            <a:ext cx="771525" cy="914400"/>
          </a:xfrm>
          <a:prstGeom prst="rect">
            <a:avLst/>
          </a:prstGeom>
        </p:spPr>
      </p:pic>
      <p:sp>
        <p:nvSpPr>
          <p:cNvPr id="2" name="TextBox 1"/>
          <p:cNvSpPr txBox="1"/>
          <p:nvPr/>
        </p:nvSpPr>
        <p:spPr>
          <a:xfrm>
            <a:off x="3872868" y="1850032"/>
            <a:ext cx="4988458" cy="5262979"/>
          </a:xfrm>
          <a:prstGeom prst="rect">
            <a:avLst/>
          </a:prstGeom>
          <a:noFill/>
        </p:spPr>
        <p:txBody>
          <a:bodyPr wrap="square" rtlCol="0">
            <a:spAutoFit/>
          </a:bodyPr>
          <a:lstStyle/>
          <a:p>
            <a:pPr algn="just"/>
            <a:r>
              <a:rPr lang="en-GB" sz="2400" b="1" dirty="0">
                <a:latin typeface="Garamond" panose="02020404030301010803" pitchFamily="18" charset="0"/>
              </a:rPr>
              <a:t>Margaret Mary </a:t>
            </a:r>
            <a:r>
              <a:rPr lang="en-GB" sz="2400" b="1" dirty="0" err="1">
                <a:latin typeface="Garamond" panose="02020404030301010803" pitchFamily="18" charset="0"/>
              </a:rPr>
              <a:t>Alacoque</a:t>
            </a:r>
            <a:r>
              <a:rPr lang="en-GB" sz="2400" dirty="0">
                <a:latin typeface="Garamond" panose="02020404030301010803" pitchFamily="18" charset="0"/>
              </a:rPr>
              <a:t>, VHM  was born on 22</a:t>
            </a:r>
            <a:r>
              <a:rPr lang="en-GB" sz="2400" baseline="30000" dirty="0">
                <a:latin typeface="Garamond" panose="02020404030301010803" pitchFamily="18" charset="0"/>
              </a:rPr>
              <a:t>nd</a:t>
            </a:r>
            <a:r>
              <a:rPr lang="en-GB" sz="2400" dirty="0">
                <a:latin typeface="Garamond" panose="02020404030301010803" pitchFamily="18" charset="0"/>
              </a:rPr>
              <a:t> July 1647 and died on 17</a:t>
            </a:r>
            <a:r>
              <a:rPr lang="en-GB" sz="2400" baseline="30000" dirty="0">
                <a:latin typeface="Garamond" panose="02020404030301010803" pitchFamily="18" charset="0"/>
              </a:rPr>
              <a:t>th</a:t>
            </a:r>
            <a:r>
              <a:rPr lang="en-GB" sz="2400" dirty="0">
                <a:latin typeface="Garamond" panose="02020404030301010803" pitchFamily="18" charset="0"/>
              </a:rPr>
              <a:t>  October 1690. She was a French nun in the Visitation order. She had been ill as a child and during this time offered to become a religious. As she grew older her family wanted her to marry but she was visited by a vision of Christ and became a nun at the age of 24.</a:t>
            </a:r>
          </a:p>
          <a:p>
            <a:pPr algn="just"/>
            <a:r>
              <a:rPr lang="en-GB" sz="2400" dirty="0">
                <a:latin typeface="Garamond" panose="02020404030301010803" pitchFamily="18" charset="0"/>
              </a:rPr>
              <a:t>In the convent she saw a number of visions of Christ and as a result she promoted devotion to the Sacred Heart of Jesus in its modern form.</a:t>
            </a:r>
          </a:p>
          <a:p>
            <a:pPr algn="just"/>
            <a:endParaRPr lang="en-GB" sz="2400" dirty="0">
              <a:latin typeface="Garamond" panose="02020404030301010803" pitchFamily="18"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76022" y="1956569"/>
            <a:ext cx="2835399" cy="3950227"/>
          </a:xfrm>
          <a:prstGeom prst="rect">
            <a:avLst/>
          </a:prstGeom>
        </p:spPr>
      </p:pic>
    </p:spTree>
    <p:extLst>
      <p:ext uri="{BB962C8B-B14F-4D97-AF65-F5344CB8AC3E}">
        <p14:creationId xmlns:p14="http://schemas.microsoft.com/office/powerpoint/2010/main" val="2010901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195718" y="6306291"/>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8" name="Title 1"/>
          <p:cNvSpPr txBox="1">
            <a:spLocks/>
          </p:cNvSpPr>
          <p:nvPr/>
        </p:nvSpPr>
        <p:spPr>
          <a:xfrm>
            <a:off x="4855135" y="281396"/>
            <a:ext cx="6770808" cy="2085627"/>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6600" dirty="0">
                <a:solidFill>
                  <a:schemeClr val="accent4">
                    <a:lumMod val="75000"/>
                  </a:schemeClr>
                </a:solidFill>
                <a:latin typeface="Garamond" panose="02020404030301010803" pitchFamily="18" charset="0"/>
              </a:rPr>
              <a:t>St </a:t>
            </a:r>
            <a:r>
              <a:rPr lang="en-GB" altLang="en-US" sz="6600" dirty="0" smtClean="0">
                <a:solidFill>
                  <a:schemeClr val="accent4">
                    <a:lumMod val="75000"/>
                  </a:schemeClr>
                </a:solidFill>
                <a:latin typeface="Garamond" panose="02020404030301010803" pitchFamily="18" charset="0"/>
              </a:rPr>
              <a:t>Luke:               </a:t>
            </a:r>
            <a:r>
              <a:rPr lang="en-GB" altLang="en-US" sz="6600" dirty="0">
                <a:solidFill>
                  <a:schemeClr val="accent4">
                    <a:lumMod val="75000"/>
                  </a:schemeClr>
                </a:solidFill>
                <a:latin typeface="Garamond" panose="02020404030301010803" pitchFamily="18" charset="0"/>
              </a:rPr>
              <a:t>18</a:t>
            </a:r>
            <a:r>
              <a:rPr lang="en-GB" altLang="en-US" sz="6600" baseline="30000" dirty="0">
                <a:solidFill>
                  <a:schemeClr val="accent4">
                    <a:lumMod val="75000"/>
                  </a:schemeClr>
                </a:solidFill>
                <a:latin typeface="Garamond" panose="02020404030301010803" pitchFamily="18" charset="0"/>
              </a:rPr>
              <a:t>th</a:t>
            </a:r>
            <a:r>
              <a:rPr lang="en-GB" altLang="en-US" sz="6600" dirty="0">
                <a:solidFill>
                  <a:schemeClr val="accent4">
                    <a:lumMod val="75000"/>
                  </a:schemeClr>
                </a:solidFill>
                <a:latin typeface="Garamond" panose="02020404030301010803" pitchFamily="18" charset="0"/>
              </a:rPr>
              <a:t> October  </a:t>
            </a:r>
            <a:endParaRPr lang="en-GB" sz="6600" dirty="0">
              <a:solidFill>
                <a:schemeClr val="accent4">
                  <a:lumMod val="75000"/>
                </a:schemeClr>
              </a:solidFill>
              <a:latin typeface="Garamond" panose="02020404030301010803" pitchFamily="18" charset="0"/>
            </a:endParaRPr>
          </a:p>
        </p:txBody>
      </p:sp>
      <p:sp>
        <p:nvSpPr>
          <p:cNvPr id="3" name="TextBox 2"/>
          <p:cNvSpPr txBox="1"/>
          <p:nvPr/>
        </p:nvSpPr>
        <p:spPr>
          <a:xfrm>
            <a:off x="4855135" y="3098729"/>
            <a:ext cx="6770808" cy="430887"/>
          </a:xfrm>
          <a:prstGeom prst="rect">
            <a:avLst/>
          </a:prstGeom>
          <a:noFill/>
        </p:spPr>
        <p:txBody>
          <a:bodyPr wrap="square" rtlCol="0">
            <a:spAutoFit/>
          </a:bodyPr>
          <a:lstStyle/>
          <a:p>
            <a:pPr algn="just"/>
            <a:r>
              <a:rPr lang="en-GB" sz="2200" dirty="0">
                <a:latin typeface="Garamond" panose="02020404030301010803" pitchFamily="18" charset="0"/>
              </a:rPr>
              <a:t> </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3936" y="5849091"/>
            <a:ext cx="771525" cy="9144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484" y="281396"/>
            <a:ext cx="4426317" cy="5567695"/>
          </a:xfrm>
          <a:prstGeom prst="rect">
            <a:avLst/>
          </a:prstGeom>
        </p:spPr>
      </p:pic>
      <p:sp>
        <p:nvSpPr>
          <p:cNvPr id="2" name="TextBox 1"/>
          <p:cNvSpPr txBox="1"/>
          <p:nvPr/>
        </p:nvSpPr>
        <p:spPr>
          <a:xfrm>
            <a:off x="4726246" y="2573384"/>
            <a:ext cx="3901113" cy="3416320"/>
          </a:xfrm>
          <a:prstGeom prst="rect">
            <a:avLst/>
          </a:prstGeom>
          <a:noFill/>
        </p:spPr>
        <p:txBody>
          <a:bodyPr wrap="square" rtlCol="0">
            <a:spAutoFit/>
          </a:bodyPr>
          <a:lstStyle/>
          <a:p>
            <a:pPr algn="just"/>
            <a:r>
              <a:rPr lang="en-GB" dirty="0">
                <a:latin typeface="Garamond" panose="02020404030301010803" pitchFamily="18" charset="0"/>
              </a:rPr>
              <a:t>One of the four Evangelists, the Gospel writers,  Saint Luke was a follower of St Paul and by tradition a physician. </a:t>
            </a:r>
          </a:p>
          <a:p>
            <a:pPr algn="just"/>
            <a:r>
              <a:rPr lang="en-GB" dirty="0">
                <a:latin typeface="Garamond" panose="02020404030301010803" pitchFamily="18" charset="0"/>
              </a:rPr>
              <a:t>He is thought to have written both the Gospel that bears his name and the Acts of the Apostles, found in the New Testament. </a:t>
            </a:r>
          </a:p>
          <a:p>
            <a:pPr algn="just"/>
            <a:r>
              <a:rPr lang="en-GB" dirty="0">
                <a:latin typeface="Garamond" panose="02020404030301010803" pitchFamily="18" charset="0"/>
              </a:rPr>
              <a:t>As well as being the patron saint of doctors he is also the patron saint of artists as according to an ancient story he was the painter of an icon of the Madonna and Christ Child.</a:t>
            </a:r>
          </a:p>
        </p:txBody>
      </p:sp>
      <p:pic>
        <p:nvPicPr>
          <p:cNvPr id="5" name="Picture 4"/>
          <p:cNvPicPr>
            <a:picLocks noChangeAspect="1"/>
          </p:cNvPicPr>
          <p:nvPr/>
        </p:nvPicPr>
        <p:blipFill>
          <a:blip r:embed="rId4"/>
          <a:stretch>
            <a:fillRect/>
          </a:stretch>
        </p:blipFill>
        <p:spPr>
          <a:xfrm>
            <a:off x="8883648" y="2446384"/>
            <a:ext cx="2686050" cy="3418820"/>
          </a:xfrm>
          <a:prstGeom prst="rect">
            <a:avLst/>
          </a:prstGeom>
        </p:spPr>
      </p:pic>
    </p:spTree>
    <p:extLst>
      <p:ext uri="{BB962C8B-B14F-4D97-AF65-F5344CB8AC3E}">
        <p14:creationId xmlns:p14="http://schemas.microsoft.com/office/powerpoint/2010/main" val="2442712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E6BCDB-333E-4843-9654-C8E2FAE80EDA}"/>
              </a:ext>
            </a:extLst>
          </p:cNvPr>
          <p:cNvPicPr>
            <a:picLocks noChangeAspect="1"/>
          </p:cNvPicPr>
          <p:nvPr/>
        </p:nvPicPr>
        <p:blipFill rotWithShape="1">
          <a:blip r:embed="rId2"/>
          <a:srcRect l="15145" t="30421" r="19685" b="6407"/>
          <a:stretch/>
        </p:blipFill>
        <p:spPr>
          <a:xfrm>
            <a:off x="0" y="0"/>
            <a:ext cx="12577686" cy="6858000"/>
          </a:xfrm>
          <a:prstGeom prst="rect">
            <a:avLst/>
          </a:prstGeom>
        </p:spPr>
      </p:pic>
      <p:sp>
        <p:nvSpPr>
          <p:cNvPr id="5" name="TextBox 4">
            <a:extLst>
              <a:ext uri="{FF2B5EF4-FFF2-40B4-BE49-F238E27FC236}">
                <a16:creationId xmlns:a16="http://schemas.microsoft.com/office/drawing/2014/main" id="{B1D6D902-36D1-4CF9-BDFA-75FE237F5371}"/>
              </a:ext>
            </a:extLst>
          </p:cNvPr>
          <p:cNvSpPr txBox="1"/>
          <p:nvPr/>
        </p:nvSpPr>
        <p:spPr>
          <a:xfrm>
            <a:off x="10285845" y="5845821"/>
            <a:ext cx="1717780" cy="1107996"/>
          </a:xfrm>
          <a:prstGeom prst="rect">
            <a:avLst/>
          </a:prstGeom>
          <a:solidFill>
            <a:schemeClr val="bg1"/>
          </a:solidFill>
        </p:spPr>
        <p:txBody>
          <a:bodyPr wrap="square" rtlCol="0">
            <a:spAutoFit/>
          </a:bodyPr>
          <a:lstStyle/>
          <a:p>
            <a:endParaRPr lang="en-GB" sz="1400" b="1" dirty="0">
              <a:solidFill>
                <a:schemeClr val="accent1">
                  <a:lumMod val="50000"/>
                </a:schemeClr>
              </a:solidFill>
            </a:endParaRPr>
          </a:p>
          <a:p>
            <a:r>
              <a:rPr lang="en-GB" sz="2800" b="1" dirty="0">
                <a:solidFill>
                  <a:schemeClr val="accent1">
                    <a:lumMod val="50000"/>
                  </a:schemeClr>
                </a:solidFill>
              </a:rPr>
              <a:t>BDES</a:t>
            </a:r>
            <a:endParaRPr lang="en-GB" sz="2000" b="1" dirty="0">
              <a:solidFill>
                <a:schemeClr val="accent1">
                  <a:lumMod val="50000"/>
                </a:schemeClr>
              </a:solidFill>
            </a:endParaRPr>
          </a:p>
          <a:p>
            <a:endParaRPr lang="en-GB" sz="2400" b="1" dirty="0">
              <a:solidFill>
                <a:schemeClr val="accent1">
                  <a:lumMod val="50000"/>
                </a:schemeClr>
              </a:solidFill>
            </a:endParaRPr>
          </a:p>
        </p:txBody>
      </p:sp>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2100" y="5845821"/>
            <a:ext cx="771525" cy="914400"/>
          </a:xfrm>
          <a:prstGeom prst="rect">
            <a:avLst/>
          </a:prstGeom>
        </p:spPr>
      </p:pic>
    </p:spTree>
    <p:extLst>
      <p:ext uri="{BB962C8B-B14F-4D97-AF65-F5344CB8AC3E}">
        <p14:creationId xmlns:p14="http://schemas.microsoft.com/office/powerpoint/2010/main" val="3875641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098064" y="6297976"/>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8" name="Title 1"/>
          <p:cNvSpPr txBox="1">
            <a:spLocks/>
          </p:cNvSpPr>
          <p:nvPr/>
        </p:nvSpPr>
        <p:spPr>
          <a:xfrm>
            <a:off x="4657725" y="163726"/>
            <a:ext cx="6777833" cy="3810000"/>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6600" dirty="0">
                <a:solidFill>
                  <a:schemeClr val="accent4">
                    <a:lumMod val="75000"/>
                  </a:schemeClr>
                </a:solidFill>
                <a:latin typeface="Garamond" panose="02020404030301010803" pitchFamily="18" charset="0"/>
              </a:rPr>
              <a:t>St. Charles </a:t>
            </a:r>
            <a:r>
              <a:rPr lang="en-GB" altLang="en-US" sz="6600" dirty="0" smtClean="0">
                <a:solidFill>
                  <a:schemeClr val="accent4">
                    <a:lumMod val="75000"/>
                  </a:schemeClr>
                </a:solidFill>
                <a:latin typeface="Garamond" panose="02020404030301010803" pitchFamily="18" charset="0"/>
              </a:rPr>
              <a:t>Borromeo: </a:t>
            </a:r>
            <a:endParaRPr lang="en-GB" altLang="en-US" sz="6600" dirty="0">
              <a:solidFill>
                <a:schemeClr val="accent4">
                  <a:lumMod val="75000"/>
                </a:schemeClr>
              </a:solidFill>
              <a:latin typeface="Garamond" panose="02020404030301010803" pitchFamily="18" charset="0"/>
            </a:endParaRPr>
          </a:p>
          <a:p>
            <a:pPr algn="ctr"/>
            <a:r>
              <a:rPr lang="en-GB" altLang="en-US" sz="6600" dirty="0">
                <a:solidFill>
                  <a:schemeClr val="accent4">
                    <a:lumMod val="75000"/>
                  </a:schemeClr>
                </a:solidFill>
                <a:latin typeface="Garamond" panose="02020404030301010803" pitchFamily="18" charset="0"/>
              </a:rPr>
              <a:t>4</a:t>
            </a:r>
            <a:r>
              <a:rPr lang="en-GB" altLang="en-US" sz="6600" baseline="30000" dirty="0">
                <a:solidFill>
                  <a:schemeClr val="accent4">
                    <a:lumMod val="75000"/>
                  </a:schemeClr>
                </a:solidFill>
                <a:latin typeface="Garamond" panose="02020404030301010803" pitchFamily="18" charset="0"/>
              </a:rPr>
              <a:t>th</a:t>
            </a:r>
            <a:r>
              <a:rPr lang="en-GB" altLang="en-US" sz="6600" dirty="0">
                <a:solidFill>
                  <a:schemeClr val="accent4">
                    <a:lumMod val="75000"/>
                  </a:schemeClr>
                </a:solidFill>
                <a:latin typeface="Garamond" panose="02020404030301010803" pitchFamily="18" charset="0"/>
              </a:rPr>
              <a:t> November  </a:t>
            </a:r>
            <a:endParaRPr lang="en-GB" sz="6600" dirty="0">
              <a:solidFill>
                <a:schemeClr val="accent4">
                  <a:lumMod val="75000"/>
                </a:schemeClr>
              </a:solidFill>
              <a:latin typeface="Garamond" panose="02020404030301010803" pitchFamily="18" charset="0"/>
            </a:endParaRPr>
          </a:p>
        </p:txBody>
      </p:sp>
      <p:sp>
        <p:nvSpPr>
          <p:cNvPr id="3" name="TextBox 2"/>
          <p:cNvSpPr txBox="1"/>
          <p:nvPr/>
        </p:nvSpPr>
        <p:spPr>
          <a:xfrm>
            <a:off x="4629495" y="4080630"/>
            <a:ext cx="6677127" cy="2462213"/>
          </a:xfrm>
          <a:prstGeom prst="rect">
            <a:avLst/>
          </a:prstGeom>
          <a:noFill/>
        </p:spPr>
        <p:txBody>
          <a:bodyPr wrap="square" rtlCol="0">
            <a:spAutoFit/>
          </a:bodyPr>
          <a:lstStyle/>
          <a:p>
            <a:pPr algn="just"/>
            <a:r>
              <a:rPr lang="en-US" sz="2200" i="0" dirty="0">
                <a:solidFill>
                  <a:srgbClr val="202122"/>
                </a:solidFill>
                <a:effectLst/>
                <a:latin typeface="Garamond" panose="02020404030301010803" pitchFamily="18" charset="0"/>
              </a:rPr>
              <a:t>Carlo Borromeo </a:t>
            </a:r>
            <a:r>
              <a:rPr lang="en-US" sz="2200" b="0" i="0" dirty="0">
                <a:solidFill>
                  <a:srgbClr val="202122"/>
                </a:solidFill>
                <a:effectLst/>
                <a:latin typeface="Garamond" panose="02020404030301010803" pitchFamily="18" charset="0"/>
              </a:rPr>
              <a:t>(1538–1584) was Archbishop of Milan and a cardinal of the Catholic Church.  He was responsible for important Church reforms,  including the founding of seminaries for the education of priests. </a:t>
            </a:r>
            <a:r>
              <a:rPr lang="en-US" sz="2200" dirty="0">
                <a:solidFill>
                  <a:srgbClr val="202122"/>
                </a:solidFill>
                <a:latin typeface="Garamond" panose="02020404030301010803" pitchFamily="18" charset="0"/>
              </a:rPr>
              <a:t>He was a great help to English Catholics in Italy who had fled persecution at home under Elizabeth I, and carried on his person a picture of the martyred English bishop John Fisher. </a:t>
            </a:r>
            <a:endParaRPr lang="en-US" sz="2200" b="0" i="0" dirty="0">
              <a:solidFill>
                <a:srgbClr val="202122"/>
              </a:solidFill>
              <a:effectLst/>
              <a:latin typeface="Garamond" panose="02020404030301010803" pitchFamily="18" charset="0"/>
            </a:endParaRP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4592" y="5906796"/>
            <a:ext cx="771525" cy="914400"/>
          </a:xfrm>
          <a:prstGeom prst="rect">
            <a:avLst/>
          </a:prstGeom>
        </p:spPr>
      </p:pic>
      <p:pic>
        <p:nvPicPr>
          <p:cNvPr id="2" name="Picture 2">
            <a:extLst>
              <a:ext uri="{FF2B5EF4-FFF2-40B4-BE49-F238E27FC236}">
                <a16:creationId xmlns:a16="http://schemas.microsoft.com/office/drawing/2014/main" id="{BE3AA561-1525-40A7-B9DB-12D4670604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79" b="277"/>
          <a:stretch/>
        </p:blipFill>
        <p:spPr bwMode="auto">
          <a:xfrm>
            <a:off x="162725" y="163726"/>
            <a:ext cx="4418800" cy="6379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7759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098064" y="6297976"/>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8" name="Title 1"/>
          <p:cNvSpPr txBox="1">
            <a:spLocks/>
          </p:cNvSpPr>
          <p:nvPr/>
        </p:nvSpPr>
        <p:spPr>
          <a:xfrm>
            <a:off x="4657725" y="163726"/>
            <a:ext cx="6777833" cy="3810000"/>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6600" dirty="0">
                <a:solidFill>
                  <a:schemeClr val="accent4">
                    <a:lumMod val="75000"/>
                  </a:schemeClr>
                </a:solidFill>
                <a:latin typeface="Garamond" panose="02020404030301010803" pitchFamily="18" charset="0"/>
              </a:rPr>
              <a:t>St. Martin of </a:t>
            </a:r>
            <a:r>
              <a:rPr lang="en-GB" altLang="en-US" sz="6600" dirty="0" smtClean="0">
                <a:solidFill>
                  <a:schemeClr val="accent4">
                    <a:lumMod val="75000"/>
                  </a:schemeClr>
                </a:solidFill>
                <a:latin typeface="Garamond" panose="02020404030301010803" pitchFamily="18" charset="0"/>
              </a:rPr>
              <a:t>Tours: </a:t>
            </a:r>
            <a:endParaRPr lang="en-GB" altLang="en-US" sz="6600" dirty="0">
              <a:solidFill>
                <a:schemeClr val="accent4">
                  <a:lumMod val="75000"/>
                </a:schemeClr>
              </a:solidFill>
              <a:latin typeface="Garamond" panose="02020404030301010803" pitchFamily="18" charset="0"/>
            </a:endParaRPr>
          </a:p>
          <a:p>
            <a:pPr algn="ctr"/>
            <a:r>
              <a:rPr lang="en-GB" altLang="en-US" sz="6600" dirty="0">
                <a:solidFill>
                  <a:schemeClr val="accent4">
                    <a:lumMod val="75000"/>
                  </a:schemeClr>
                </a:solidFill>
                <a:latin typeface="Garamond" panose="02020404030301010803" pitchFamily="18" charset="0"/>
              </a:rPr>
              <a:t>8</a:t>
            </a:r>
            <a:r>
              <a:rPr lang="en-GB" altLang="en-US" sz="6600" baseline="30000" dirty="0">
                <a:solidFill>
                  <a:schemeClr val="accent4">
                    <a:lumMod val="75000"/>
                  </a:schemeClr>
                </a:solidFill>
                <a:latin typeface="Garamond" panose="02020404030301010803" pitchFamily="18" charset="0"/>
              </a:rPr>
              <a:t>th</a:t>
            </a:r>
            <a:r>
              <a:rPr lang="en-GB" altLang="en-US" sz="6600" dirty="0">
                <a:solidFill>
                  <a:schemeClr val="accent4">
                    <a:lumMod val="75000"/>
                  </a:schemeClr>
                </a:solidFill>
                <a:latin typeface="Garamond" panose="02020404030301010803" pitchFamily="18" charset="0"/>
              </a:rPr>
              <a:t> November  </a:t>
            </a:r>
            <a:endParaRPr lang="en-GB" sz="6600" dirty="0">
              <a:solidFill>
                <a:schemeClr val="accent4">
                  <a:lumMod val="75000"/>
                </a:schemeClr>
              </a:solidFill>
              <a:latin typeface="Garamond" panose="02020404030301010803" pitchFamily="18" charset="0"/>
            </a:endParaRPr>
          </a:p>
        </p:txBody>
      </p:sp>
      <p:sp>
        <p:nvSpPr>
          <p:cNvPr id="3" name="TextBox 2"/>
          <p:cNvSpPr txBox="1"/>
          <p:nvPr/>
        </p:nvSpPr>
        <p:spPr>
          <a:xfrm>
            <a:off x="4629495" y="4080630"/>
            <a:ext cx="6806063" cy="2462213"/>
          </a:xfrm>
          <a:prstGeom prst="rect">
            <a:avLst/>
          </a:prstGeom>
          <a:noFill/>
        </p:spPr>
        <p:txBody>
          <a:bodyPr wrap="square" rtlCol="0">
            <a:spAutoFit/>
          </a:bodyPr>
          <a:lstStyle/>
          <a:p>
            <a:pPr algn="just"/>
            <a:r>
              <a:rPr lang="en-US" sz="2200" i="0" dirty="0">
                <a:solidFill>
                  <a:srgbClr val="202122"/>
                </a:solidFill>
                <a:effectLst/>
                <a:latin typeface="Garamond" panose="02020404030301010803" pitchFamily="18" charset="0"/>
              </a:rPr>
              <a:t>Martin of Tours </a:t>
            </a:r>
            <a:r>
              <a:rPr lang="en-US" sz="2200" b="0" i="0" dirty="0">
                <a:solidFill>
                  <a:srgbClr val="202122"/>
                </a:solidFill>
                <a:effectLst/>
                <a:latin typeface="Garamond" panose="02020404030301010803" pitchFamily="18" charset="0"/>
              </a:rPr>
              <a:t>was a former soldier in the Roman army and Bishop of Tours in </a:t>
            </a:r>
            <a:r>
              <a:rPr lang="en-US" sz="2200" dirty="0">
                <a:solidFill>
                  <a:srgbClr val="202122"/>
                </a:solidFill>
                <a:latin typeface="Garamond" panose="02020404030301010803" pitchFamily="18" charset="0"/>
              </a:rPr>
              <a:t>F</a:t>
            </a:r>
            <a:r>
              <a:rPr lang="en-US" sz="2200" b="0" i="0" dirty="0">
                <a:solidFill>
                  <a:srgbClr val="202122"/>
                </a:solidFill>
                <a:effectLst/>
                <a:latin typeface="Garamond" panose="02020404030301010803" pitchFamily="18" charset="0"/>
              </a:rPr>
              <a:t>rance. He had become a monk and was made Bishop where he challenged the pagan traditions. </a:t>
            </a:r>
            <a:r>
              <a:rPr lang="en-US" sz="2200" dirty="0">
                <a:solidFill>
                  <a:srgbClr val="202122"/>
                </a:solidFill>
                <a:latin typeface="Garamond" panose="02020404030301010803" pitchFamily="18" charset="0"/>
              </a:rPr>
              <a:t>There is a story about him giving half his cloak to a beggar; Martin’s cloak was then miraculously became whole again. He is the patron saint of beggars and many other groups as well as being a patron saint of France. </a:t>
            </a:r>
            <a:endParaRPr lang="en-US" sz="2200" b="0" i="0" dirty="0">
              <a:solidFill>
                <a:srgbClr val="202122"/>
              </a:solidFill>
              <a:effectLst/>
              <a:latin typeface="Garamond" panose="02020404030301010803" pitchFamily="18" charset="0"/>
            </a:endParaRP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4592" y="5906796"/>
            <a:ext cx="771525" cy="914400"/>
          </a:xfrm>
          <a:prstGeom prst="rect">
            <a:avLst/>
          </a:prstGeom>
        </p:spPr>
      </p:pic>
      <p:pic>
        <p:nvPicPr>
          <p:cNvPr id="2" name="Picture 2">
            <a:extLst>
              <a:ext uri="{FF2B5EF4-FFF2-40B4-BE49-F238E27FC236}">
                <a16:creationId xmlns:a16="http://schemas.microsoft.com/office/drawing/2014/main" id="{BE3AA561-1525-40A7-B9DB-12D4670604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r="13475" b="321"/>
          <a:stretch/>
        </p:blipFill>
        <p:spPr bwMode="auto">
          <a:xfrm>
            <a:off x="162725" y="163726"/>
            <a:ext cx="4276110" cy="6290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3939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098064" y="6297976"/>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8" name="Title 1"/>
          <p:cNvSpPr txBox="1">
            <a:spLocks/>
          </p:cNvSpPr>
          <p:nvPr/>
        </p:nvSpPr>
        <p:spPr>
          <a:xfrm>
            <a:off x="1152343" y="268022"/>
            <a:ext cx="9887313" cy="1589589"/>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dirty="0">
                <a:solidFill>
                  <a:schemeClr val="accent4">
                    <a:lumMod val="75000"/>
                  </a:schemeClr>
                </a:solidFill>
                <a:latin typeface="Garamond" panose="02020404030301010803" pitchFamily="18" charset="0"/>
              </a:rPr>
              <a:t>Saint Leo the Great: 10</a:t>
            </a:r>
            <a:r>
              <a:rPr lang="en-GB" sz="5400" baseline="30000" dirty="0">
                <a:solidFill>
                  <a:schemeClr val="accent4">
                    <a:lumMod val="75000"/>
                  </a:schemeClr>
                </a:solidFill>
                <a:latin typeface="Garamond" panose="02020404030301010803" pitchFamily="18" charset="0"/>
              </a:rPr>
              <a:t>th</a:t>
            </a:r>
            <a:r>
              <a:rPr lang="en-GB" sz="5400" dirty="0">
                <a:solidFill>
                  <a:schemeClr val="accent4">
                    <a:lumMod val="75000"/>
                  </a:schemeClr>
                </a:solidFill>
                <a:latin typeface="Garamond" panose="02020404030301010803" pitchFamily="18" charset="0"/>
              </a:rPr>
              <a:t> November</a:t>
            </a:r>
          </a:p>
        </p:txBody>
      </p:sp>
      <p:sp>
        <p:nvSpPr>
          <p:cNvPr id="3" name="TextBox 2"/>
          <p:cNvSpPr txBox="1"/>
          <p:nvPr/>
        </p:nvSpPr>
        <p:spPr>
          <a:xfrm>
            <a:off x="3588151" y="2359148"/>
            <a:ext cx="7714921" cy="523220"/>
          </a:xfrm>
          <a:prstGeom prst="rect">
            <a:avLst/>
          </a:prstGeom>
          <a:noFill/>
        </p:spPr>
        <p:txBody>
          <a:bodyPr wrap="square" rtlCol="0">
            <a:spAutoFit/>
          </a:bodyPr>
          <a:lstStyle/>
          <a:p>
            <a:pPr algn="just"/>
            <a:endParaRPr lang="en-US" sz="2800" b="0" i="0" dirty="0">
              <a:solidFill>
                <a:srgbClr val="202122"/>
              </a:solidFill>
              <a:effectLst/>
              <a:latin typeface="Garamond" panose="02020404030301010803" pitchFamily="18" charset="0"/>
            </a:endParaRPr>
          </a:p>
        </p:txBody>
      </p:sp>
      <p:sp>
        <p:nvSpPr>
          <p:cNvPr id="4" name="TextBox 3"/>
          <p:cNvSpPr txBox="1"/>
          <p:nvPr/>
        </p:nvSpPr>
        <p:spPr>
          <a:xfrm>
            <a:off x="5758405" y="2359148"/>
            <a:ext cx="6313990" cy="430887"/>
          </a:xfrm>
          <a:prstGeom prst="rect">
            <a:avLst/>
          </a:prstGeom>
          <a:noFill/>
        </p:spPr>
        <p:txBody>
          <a:bodyPr wrap="square" rtlCol="0">
            <a:spAutoFit/>
          </a:bodyPr>
          <a:lstStyle/>
          <a:p>
            <a:pPr algn="just"/>
            <a:endParaRPr lang="en-GB" sz="2200" dirty="0"/>
          </a:p>
        </p:txBody>
      </p:sp>
      <p:pic>
        <p:nvPicPr>
          <p:cNvPr id="2050" name="Picture 2">
            <a:extLst>
              <a:ext uri="{FF2B5EF4-FFF2-40B4-BE49-F238E27FC236}">
                <a16:creationId xmlns:a16="http://schemas.microsoft.com/office/drawing/2014/main" id="{A3C2D049-F447-B932-BDA9-F720E8B1342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1158" y="1857611"/>
            <a:ext cx="3229235" cy="5064029"/>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4592" y="5906796"/>
            <a:ext cx="771525" cy="914400"/>
          </a:xfrm>
          <a:prstGeom prst="rect">
            <a:avLst/>
          </a:prstGeom>
        </p:spPr>
      </p:pic>
      <p:sp>
        <p:nvSpPr>
          <p:cNvPr id="10" name="TextBox 9"/>
          <p:cNvSpPr txBox="1"/>
          <p:nvPr/>
        </p:nvSpPr>
        <p:spPr>
          <a:xfrm>
            <a:off x="4025433" y="1963147"/>
            <a:ext cx="7714921" cy="369332"/>
          </a:xfrm>
          <a:prstGeom prst="rect">
            <a:avLst/>
          </a:prstGeom>
          <a:noFill/>
        </p:spPr>
        <p:txBody>
          <a:bodyPr wrap="square" rtlCol="0">
            <a:spAutoFit/>
          </a:bodyPr>
          <a:lstStyle/>
          <a:p>
            <a:endParaRPr lang="en-GB" dirty="0"/>
          </a:p>
        </p:txBody>
      </p:sp>
      <p:sp>
        <p:nvSpPr>
          <p:cNvPr id="2" name="TextBox 1"/>
          <p:cNvSpPr txBox="1"/>
          <p:nvPr/>
        </p:nvSpPr>
        <p:spPr>
          <a:xfrm>
            <a:off x="4777984" y="2081356"/>
            <a:ext cx="6209818" cy="4755148"/>
          </a:xfrm>
          <a:prstGeom prst="rect">
            <a:avLst/>
          </a:prstGeom>
          <a:noFill/>
        </p:spPr>
        <p:txBody>
          <a:bodyPr wrap="square" rtlCol="0">
            <a:spAutoFit/>
          </a:bodyPr>
          <a:lstStyle/>
          <a:p>
            <a:pPr algn="just"/>
            <a:r>
              <a:rPr lang="en-GB" sz="1900" dirty="0">
                <a:latin typeface="Garamond" panose="02020404030301010803" pitchFamily="18" charset="0"/>
              </a:rPr>
              <a:t>Leo the Great was Pope in the 5</a:t>
            </a:r>
            <a:r>
              <a:rPr lang="en-GB" sz="1900" baseline="30000" dirty="0">
                <a:latin typeface="Garamond" panose="02020404030301010803" pitchFamily="18" charset="0"/>
              </a:rPr>
              <a:t>th</a:t>
            </a:r>
            <a:r>
              <a:rPr lang="en-GB" sz="1900" dirty="0">
                <a:latin typeface="Garamond" panose="02020404030301010803" pitchFamily="18" charset="0"/>
              </a:rPr>
              <a:t> Century.</a:t>
            </a:r>
          </a:p>
          <a:p>
            <a:pPr algn="just"/>
            <a:r>
              <a:rPr lang="en-GB" sz="1900" dirty="0">
                <a:latin typeface="Garamond" panose="02020404030301010803" pitchFamily="18" charset="0"/>
              </a:rPr>
              <a:t>His papacy has been described by Pope Benedict XVI as "undoubtedly one of the most important in the Church's history.“</a:t>
            </a:r>
          </a:p>
          <a:p>
            <a:pPr algn="just"/>
            <a:r>
              <a:rPr lang="en-GB" sz="1900" dirty="0">
                <a:latin typeface="Garamond" panose="02020404030301010803" pitchFamily="18" charset="0"/>
              </a:rPr>
              <a:t>Leo persuaded Attila the Hun to turn back from his invasion of Italy, wrote important theological documents as well as developing the idea of Papal authority. It was during his term of office that the word Pope was used to solely mean the Bishop of Rome.</a:t>
            </a:r>
          </a:p>
          <a:p>
            <a:pPr algn="just"/>
            <a:r>
              <a:rPr lang="en-GB" sz="1900" dirty="0">
                <a:latin typeface="Garamond" panose="02020404030301010803" pitchFamily="18" charset="0"/>
              </a:rPr>
              <a:t>His writings and sermons centred on theological questions around the person of Christ (Christology).</a:t>
            </a:r>
          </a:p>
          <a:p>
            <a:pPr algn="just"/>
            <a:r>
              <a:rPr lang="en-GB" sz="1900" dirty="0">
                <a:latin typeface="Garamond" panose="02020404030301010803" pitchFamily="18" charset="0"/>
              </a:rPr>
              <a:t>He died on 10</a:t>
            </a:r>
            <a:r>
              <a:rPr lang="en-GB" sz="1900" baseline="30000" dirty="0">
                <a:latin typeface="Garamond" panose="02020404030301010803" pitchFamily="18" charset="0"/>
              </a:rPr>
              <a:t>th</a:t>
            </a:r>
            <a:r>
              <a:rPr lang="en-GB" sz="1900" dirty="0">
                <a:latin typeface="Garamond" panose="02020404030301010803" pitchFamily="18" charset="0"/>
              </a:rPr>
              <a:t> November 461 and was buried in the old Basilica of St Peter in Rome.</a:t>
            </a:r>
          </a:p>
          <a:p>
            <a:pPr algn="just"/>
            <a:r>
              <a:rPr lang="en-GB" sz="1900" dirty="0">
                <a:latin typeface="Garamond" panose="02020404030301010803" pitchFamily="18" charset="0"/>
              </a:rPr>
              <a:t>He is one of only two Popes to be recognised as a Doctor of the Church.</a:t>
            </a:r>
          </a:p>
          <a:p>
            <a:endParaRPr lang="en-GB" dirty="0"/>
          </a:p>
        </p:txBody>
      </p:sp>
    </p:spTree>
    <p:extLst>
      <p:ext uri="{BB962C8B-B14F-4D97-AF65-F5344CB8AC3E}">
        <p14:creationId xmlns:p14="http://schemas.microsoft.com/office/powerpoint/2010/main" val="10972160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098064" y="6297976"/>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8" name="Title 1"/>
          <p:cNvSpPr txBox="1">
            <a:spLocks/>
          </p:cNvSpPr>
          <p:nvPr/>
        </p:nvSpPr>
        <p:spPr>
          <a:xfrm>
            <a:off x="432151" y="271531"/>
            <a:ext cx="6777833" cy="3810000"/>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6600" dirty="0">
                <a:solidFill>
                  <a:schemeClr val="accent4">
                    <a:lumMod val="75000"/>
                  </a:schemeClr>
                </a:solidFill>
                <a:latin typeface="Garamond" panose="02020404030301010803" pitchFamily="18" charset="0"/>
              </a:rPr>
              <a:t>St. Edmund          of </a:t>
            </a:r>
            <a:r>
              <a:rPr lang="en-GB" altLang="en-US" sz="6600" dirty="0" smtClean="0">
                <a:solidFill>
                  <a:schemeClr val="accent4">
                    <a:lumMod val="75000"/>
                  </a:schemeClr>
                </a:solidFill>
                <a:latin typeface="Garamond" panose="02020404030301010803" pitchFamily="18" charset="0"/>
              </a:rPr>
              <a:t>Canterbury: </a:t>
            </a:r>
            <a:endParaRPr lang="en-GB" altLang="en-US" sz="6600" dirty="0">
              <a:solidFill>
                <a:schemeClr val="accent4">
                  <a:lumMod val="75000"/>
                </a:schemeClr>
              </a:solidFill>
              <a:latin typeface="Garamond" panose="02020404030301010803" pitchFamily="18" charset="0"/>
            </a:endParaRPr>
          </a:p>
          <a:p>
            <a:pPr algn="ctr"/>
            <a:r>
              <a:rPr lang="en-GB" altLang="en-US" sz="6600" dirty="0">
                <a:solidFill>
                  <a:schemeClr val="accent4">
                    <a:lumMod val="75000"/>
                  </a:schemeClr>
                </a:solidFill>
                <a:latin typeface="Garamond" panose="02020404030301010803" pitchFamily="18" charset="0"/>
              </a:rPr>
              <a:t>16</a:t>
            </a:r>
            <a:r>
              <a:rPr lang="en-GB" altLang="en-US" sz="6600" baseline="30000" dirty="0">
                <a:solidFill>
                  <a:schemeClr val="accent4">
                    <a:lumMod val="75000"/>
                  </a:schemeClr>
                </a:solidFill>
                <a:latin typeface="Garamond" panose="02020404030301010803" pitchFamily="18" charset="0"/>
              </a:rPr>
              <a:t>th</a:t>
            </a:r>
            <a:r>
              <a:rPr lang="en-GB" altLang="en-US" sz="6600" dirty="0">
                <a:solidFill>
                  <a:schemeClr val="accent4">
                    <a:lumMod val="75000"/>
                  </a:schemeClr>
                </a:solidFill>
                <a:latin typeface="Garamond" panose="02020404030301010803" pitchFamily="18" charset="0"/>
              </a:rPr>
              <a:t> November  </a:t>
            </a:r>
            <a:endParaRPr lang="en-GB" sz="6600" dirty="0">
              <a:solidFill>
                <a:schemeClr val="accent4">
                  <a:lumMod val="75000"/>
                </a:schemeClr>
              </a:solidFill>
              <a:latin typeface="Garamond" panose="02020404030301010803" pitchFamily="18" charset="0"/>
            </a:endParaRPr>
          </a:p>
        </p:txBody>
      </p:sp>
      <p:sp>
        <p:nvSpPr>
          <p:cNvPr id="3" name="TextBox 2"/>
          <p:cNvSpPr txBox="1"/>
          <p:nvPr/>
        </p:nvSpPr>
        <p:spPr>
          <a:xfrm>
            <a:off x="432151" y="4280655"/>
            <a:ext cx="6677127" cy="1785104"/>
          </a:xfrm>
          <a:prstGeom prst="rect">
            <a:avLst/>
          </a:prstGeom>
          <a:noFill/>
        </p:spPr>
        <p:txBody>
          <a:bodyPr wrap="square" rtlCol="0">
            <a:spAutoFit/>
          </a:bodyPr>
          <a:lstStyle/>
          <a:p>
            <a:pPr algn="just"/>
            <a:r>
              <a:rPr lang="en-US" sz="2200" i="0" dirty="0">
                <a:solidFill>
                  <a:srgbClr val="202122"/>
                </a:solidFill>
                <a:effectLst/>
                <a:latin typeface="Garamond" panose="02020404030301010803" pitchFamily="18" charset="0"/>
              </a:rPr>
              <a:t>St Edmund, along with Our Lady of Lourdes, </a:t>
            </a:r>
            <a:r>
              <a:rPr lang="en-US" sz="2200" dirty="0">
                <a:solidFill>
                  <a:srgbClr val="202122"/>
                </a:solidFill>
                <a:latin typeface="Garamond" panose="02020404030301010803" pitchFamily="18" charset="0"/>
              </a:rPr>
              <a:t>S</a:t>
            </a:r>
            <a:r>
              <a:rPr lang="en-US" sz="2200" i="0" dirty="0">
                <a:solidFill>
                  <a:srgbClr val="202122"/>
                </a:solidFill>
                <a:effectLst/>
                <a:latin typeface="Garamond" panose="02020404030301010803" pitchFamily="18" charset="0"/>
              </a:rPr>
              <a:t>t </a:t>
            </a:r>
            <a:r>
              <a:rPr lang="en-US" sz="2200" i="0" dirty="0" err="1">
                <a:solidFill>
                  <a:srgbClr val="202122"/>
                </a:solidFill>
                <a:effectLst/>
                <a:latin typeface="Garamond" panose="02020404030301010803" pitchFamily="18" charset="0"/>
              </a:rPr>
              <a:t>Erconwald</a:t>
            </a:r>
            <a:r>
              <a:rPr lang="en-US" sz="2200" i="0" dirty="0">
                <a:solidFill>
                  <a:srgbClr val="202122"/>
                </a:solidFill>
                <a:effectLst/>
                <a:latin typeface="Garamond" panose="02020404030301010803" pitchFamily="18" charset="0"/>
              </a:rPr>
              <a:t> and St </a:t>
            </a:r>
            <a:r>
              <a:rPr lang="en-US" sz="2200" i="0" dirty="0" err="1">
                <a:solidFill>
                  <a:srgbClr val="202122"/>
                </a:solidFill>
                <a:effectLst/>
                <a:latin typeface="Garamond" panose="02020404030301010803" pitchFamily="18" charset="0"/>
              </a:rPr>
              <a:t>Cedd</a:t>
            </a:r>
            <a:r>
              <a:rPr lang="en-US" sz="2200" i="0" dirty="0">
                <a:solidFill>
                  <a:srgbClr val="202122"/>
                </a:solidFill>
                <a:effectLst/>
                <a:latin typeface="Garamond" panose="02020404030301010803" pitchFamily="18" charset="0"/>
              </a:rPr>
              <a:t>, is one of the patrons of the Diocese of Brentwood</a:t>
            </a:r>
            <a:r>
              <a:rPr lang="en-US" sz="2200" dirty="0">
                <a:solidFill>
                  <a:srgbClr val="202122"/>
                </a:solidFill>
                <a:latin typeface="Garamond" panose="02020404030301010803" pitchFamily="18" charset="0"/>
              </a:rPr>
              <a:t>. He was a renowned scholar of the universities of Paris and Oxford and was appointed as Archbishop of Canterbury in 1233.  St Edmund’s Hall, one</a:t>
            </a:r>
            <a:endParaRPr lang="en-US" sz="2200" b="0" i="0" dirty="0">
              <a:solidFill>
                <a:srgbClr val="202122"/>
              </a:solidFill>
              <a:effectLst/>
              <a:latin typeface="Garamond" panose="02020404030301010803" pitchFamily="18" charset="0"/>
            </a:endParaRP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4592" y="5906796"/>
            <a:ext cx="771525" cy="914400"/>
          </a:xfrm>
          <a:prstGeom prst="rect">
            <a:avLst/>
          </a:prstGeom>
        </p:spPr>
      </p:pic>
      <p:pic>
        <p:nvPicPr>
          <p:cNvPr id="5122" name="Picture 2">
            <a:extLst>
              <a:ext uri="{FF2B5EF4-FFF2-40B4-BE49-F238E27FC236}">
                <a16:creationId xmlns:a16="http://schemas.microsoft.com/office/drawing/2014/main" id="{095639E7-4978-403B-A7C9-AAEE03B392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0497" y="81931"/>
            <a:ext cx="4676878" cy="5851178"/>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E175A6A-5EEB-47AD-B464-9EDD78EBF242}"/>
              </a:ext>
            </a:extLst>
          </p:cNvPr>
          <p:cNvSpPr txBox="1"/>
          <p:nvPr/>
        </p:nvSpPr>
        <p:spPr>
          <a:xfrm>
            <a:off x="432150" y="5933109"/>
            <a:ext cx="7216425" cy="430887"/>
          </a:xfrm>
          <a:prstGeom prst="rect">
            <a:avLst/>
          </a:prstGeom>
          <a:noFill/>
        </p:spPr>
        <p:txBody>
          <a:bodyPr wrap="square" rtlCol="0">
            <a:spAutoFit/>
          </a:bodyPr>
          <a:lstStyle/>
          <a:p>
            <a:pPr algn="just"/>
            <a:r>
              <a:rPr lang="en-US" sz="2200" dirty="0">
                <a:solidFill>
                  <a:srgbClr val="202122"/>
                </a:solidFill>
                <a:latin typeface="Garamond" panose="02020404030301010803" pitchFamily="18" charset="0"/>
              </a:rPr>
              <a:t>o</a:t>
            </a:r>
            <a:r>
              <a:rPr lang="en-US" sz="2200" i="0" dirty="0">
                <a:solidFill>
                  <a:srgbClr val="202122"/>
                </a:solidFill>
                <a:effectLst/>
                <a:latin typeface="Garamond" panose="02020404030301010803" pitchFamily="18" charset="0"/>
              </a:rPr>
              <a:t>f the colleges of the University of Oxford, is named after him.</a:t>
            </a:r>
            <a:endParaRPr lang="en-US" sz="2200" b="0" i="0" dirty="0">
              <a:solidFill>
                <a:srgbClr val="202122"/>
              </a:solidFill>
              <a:effectLst/>
              <a:latin typeface="Garamond" panose="02020404030301010803" pitchFamily="18"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604" y="370714"/>
            <a:ext cx="771525" cy="914400"/>
          </a:xfrm>
          <a:prstGeom prst="rect">
            <a:avLst/>
          </a:prstGeom>
        </p:spPr>
      </p:pic>
    </p:spTree>
    <p:extLst>
      <p:ext uri="{BB962C8B-B14F-4D97-AF65-F5344CB8AC3E}">
        <p14:creationId xmlns:p14="http://schemas.microsoft.com/office/powerpoint/2010/main" val="28767446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195718" y="6306291"/>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8" name="Title 1"/>
          <p:cNvSpPr txBox="1">
            <a:spLocks/>
          </p:cNvSpPr>
          <p:nvPr/>
        </p:nvSpPr>
        <p:spPr>
          <a:xfrm>
            <a:off x="5046630" y="271332"/>
            <a:ext cx="6693725" cy="2374760"/>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6600" dirty="0">
                <a:solidFill>
                  <a:schemeClr val="accent4">
                    <a:lumMod val="75000"/>
                  </a:schemeClr>
                </a:solidFill>
                <a:latin typeface="Garamond" panose="02020404030301010803" pitchFamily="18" charset="0"/>
              </a:rPr>
              <a:t>St Hilda of </a:t>
            </a:r>
            <a:r>
              <a:rPr lang="en-GB" altLang="en-US" sz="6600" dirty="0" smtClean="0">
                <a:solidFill>
                  <a:schemeClr val="accent4">
                    <a:lumMod val="75000"/>
                  </a:schemeClr>
                </a:solidFill>
                <a:latin typeface="Garamond" panose="02020404030301010803" pitchFamily="18" charset="0"/>
              </a:rPr>
              <a:t>Whitby:</a:t>
            </a:r>
            <a:endParaRPr lang="en-GB" altLang="en-US" sz="700" dirty="0">
              <a:solidFill>
                <a:schemeClr val="accent4">
                  <a:lumMod val="75000"/>
                </a:schemeClr>
              </a:solidFill>
              <a:latin typeface="Garamond" panose="02020404030301010803" pitchFamily="18" charset="0"/>
            </a:endParaRPr>
          </a:p>
          <a:p>
            <a:pPr algn="ctr"/>
            <a:r>
              <a:rPr lang="en-GB" altLang="en-US" sz="6600" dirty="0">
                <a:solidFill>
                  <a:schemeClr val="accent4">
                    <a:lumMod val="75000"/>
                  </a:schemeClr>
                </a:solidFill>
                <a:latin typeface="Garamond" panose="02020404030301010803" pitchFamily="18" charset="0"/>
              </a:rPr>
              <a:t>17</a:t>
            </a:r>
            <a:r>
              <a:rPr lang="en-GB" altLang="en-US" sz="6600" baseline="30000" dirty="0">
                <a:solidFill>
                  <a:schemeClr val="accent4">
                    <a:lumMod val="75000"/>
                  </a:schemeClr>
                </a:solidFill>
                <a:latin typeface="Garamond" panose="02020404030301010803" pitchFamily="18" charset="0"/>
              </a:rPr>
              <a:t>th</a:t>
            </a:r>
            <a:r>
              <a:rPr lang="en-GB" altLang="en-US" sz="6600" dirty="0">
                <a:solidFill>
                  <a:schemeClr val="accent4">
                    <a:lumMod val="75000"/>
                  </a:schemeClr>
                </a:solidFill>
                <a:latin typeface="Garamond" panose="02020404030301010803" pitchFamily="18" charset="0"/>
              </a:rPr>
              <a:t> November</a:t>
            </a:r>
            <a:endParaRPr lang="en-GB" sz="6600" dirty="0">
              <a:solidFill>
                <a:schemeClr val="accent4">
                  <a:lumMod val="75000"/>
                </a:schemeClr>
              </a:solidFill>
              <a:latin typeface="Garamond" panose="02020404030301010803" pitchFamily="18" charset="0"/>
            </a:endParaRPr>
          </a:p>
        </p:txBody>
      </p:sp>
      <p:sp>
        <p:nvSpPr>
          <p:cNvPr id="3" name="TextBox 2"/>
          <p:cNvSpPr txBox="1"/>
          <p:nvPr/>
        </p:nvSpPr>
        <p:spPr>
          <a:xfrm>
            <a:off x="4988461" y="2754850"/>
            <a:ext cx="6751893" cy="3785652"/>
          </a:xfrm>
          <a:prstGeom prst="rect">
            <a:avLst/>
          </a:prstGeom>
          <a:noFill/>
        </p:spPr>
        <p:txBody>
          <a:bodyPr wrap="square" rtlCol="0">
            <a:spAutoFit/>
          </a:bodyPr>
          <a:lstStyle/>
          <a:p>
            <a:pPr algn="just"/>
            <a:r>
              <a:rPr lang="en-GB" sz="2400" dirty="0">
                <a:latin typeface="Garamond" panose="02020404030301010803" pitchFamily="18" charset="0"/>
              </a:rPr>
              <a:t>St Hilda (c. 614 – 680 AD) was the founding abbess of the double monastery (i.e. a monastery for men and women) at Whitby in Yorkshire.  She was so highly respected that her monastery was chosen as the venue for the important Synod of Whitby in the year 664,  where the Christians of Northumbria agreed to accept the dating of Easter according to the Church of Rome. The historian St Bede wrote of her : </a:t>
            </a:r>
            <a:r>
              <a:rPr lang="en-US" sz="2400" dirty="0">
                <a:solidFill>
                  <a:srgbClr val="202122"/>
                </a:solidFill>
                <a:latin typeface="Garamond" panose="02020404030301010803" pitchFamily="18" charset="0"/>
              </a:rPr>
              <a:t>“</a:t>
            </a:r>
            <a:r>
              <a:rPr lang="en-US" sz="2400" b="0" i="0" dirty="0">
                <a:solidFill>
                  <a:srgbClr val="202122"/>
                </a:solidFill>
                <a:effectLst/>
                <a:latin typeface="Garamond" panose="02020404030301010803" pitchFamily="18" charset="0"/>
              </a:rPr>
              <a:t>All who knew her called her mother because of her </a:t>
            </a:r>
            <a:r>
              <a:rPr lang="en-US" sz="2400" b="0" i="0" dirty="0">
                <a:solidFill>
                  <a:schemeClr val="bg1"/>
                </a:solidFill>
                <a:effectLst/>
                <a:latin typeface="Garamond" panose="02020404030301010803" pitchFamily="18" charset="0"/>
              </a:rPr>
              <a:t>xx</a:t>
            </a:r>
            <a:r>
              <a:rPr lang="en-US" sz="2400" b="0" i="0" dirty="0">
                <a:solidFill>
                  <a:srgbClr val="202122"/>
                </a:solidFill>
                <a:effectLst/>
                <a:latin typeface="Garamond" panose="02020404030301010803" pitchFamily="18" charset="0"/>
              </a:rPr>
              <a:t>xxx outstanding devotion and grace.”</a:t>
            </a:r>
            <a:endParaRPr lang="en-GB" sz="2400" dirty="0">
              <a:latin typeface="Garamond" panose="02020404030301010803" pitchFamily="18" charset="0"/>
            </a:endParaRP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40180" y="5849091"/>
            <a:ext cx="771525" cy="914400"/>
          </a:xfrm>
          <a:prstGeom prst="rect">
            <a:avLst/>
          </a:prstGeom>
        </p:spPr>
      </p:pic>
      <p:pic>
        <p:nvPicPr>
          <p:cNvPr id="2" name="Picture 2">
            <a:extLst>
              <a:ext uri="{FF2B5EF4-FFF2-40B4-BE49-F238E27FC236}">
                <a16:creationId xmlns:a16="http://schemas.microsoft.com/office/drawing/2014/main" id="{F57C6742-8D81-FE45-891E-7EF24130C9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197" t="4066" r="26863" b="1291"/>
          <a:stretch/>
        </p:blipFill>
        <p:spPr bwMode="auto">
          <a:xfrm>
            <a:off x="221943" y="271332"/>
            <a:ext cx="4495168" cy="6315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145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195718" y="6306291"/>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8" name="Title 1"/>
          <p:cNvSpPr txBox="1">
            <a:spLocks/>
          </p:cNvSpPr>
          <p:nvPr/>
        </p:nvSpPr>
        <p:spPr>
          <a:xfrm>
            <a:off x="4932218" y="281396"/>
            <a:ext cx="6693725" cy="2184713"/>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6600" dirty="0">
                <a:solidFill>
                  <a:schemeClr val="accent4">
                    <a:lumMod val="75000"/>
                  </a:schemeClr>
                </a:solidFill>
                <a:latin typeface="Garamond" panose="02020404030301010803" pitchFamily="18" charset="0"/>
              </a:rPr>
              <a:t>Saint </a:t>
            </a:r>
            <a:r>
              <a:rPr lang="en-GB" altLang="en-US" sz="6600" dirty="0" err="1">
                <a:solidFill>
                  <a:schemeClr val="accent4">
                    <a:lumMod val="75000"/>
                  </a:schemeClr>
                </a:solidFill>
                <a:latin typeface="Garamond" panose="02020404030301010803" pitchFamily="18" charset="0"/>
              </a:rPr>
              <a:t>Sebbi</a:t>
            </a:r>
            <a:r>
              <a:rPr lang="en-GB" altLang="en-US" sz="6600" dirty="0">
                <a:solidFill>
                  <a:schemeClr val="accent4">
                    <a:lumMod val="75000"/>
                  </a:schemeClr>
                </a:solidFill>
                <a:latin typeface="Garamond" panose="02020404030301010803" pitchFamily="18" charset="0"/>
              </a:rPr>
              <a:t> of </a:t>
            </a:r>
            <a:r>
              <a:rPr lang="en-GB" altLang="en-US" sz="6600" dirty="0" smtClean="0">
                <a:solidFill>
                  <a:schemeClr val="accent4">
                    <a:lumMod val="75000"/>
                  </a:schemeClr>
                </a:solidFill>
                <a:latin typeface="Garamond" panose="02020404030301010803" pitchFamily="18" charset="0"/>
              </a:rPr>
              <a:t>Essex:</a:t>
            </a:r>
            <a:endParaRPr lang="en-GB" altLang="en-US" sz="700" dirty="0">
              <a:solidFill>
                <a:schemeClr val="accent4">
                  <a:lumMod val="75000"/>
                </a:schemeClr>
              </a:solidFill>
              <a:latin typeface="Garamond" panose="02020404030301010803" pitchFamily="18" charset="0"/>
            </a:endParaRPr>
          </a:p>
          <a:p>
            <a:pPr algn="ctr"/>
            <a:r>
              <a:rPr lang="en-GB" altLang="en-US" sz="6600" dirty="0">
                <a:solidFill>
                  <a:schemeClr val="accent4">
                    <a:lumMod val="75000"/>
                  </a:schemeClr>
                </a:solidFill>
                <a:latin typeface="Garamond" panose="02020404030301010803" pitchFamily="18" charset="0"/>
              </a:rPr>
              <a:t>29</a:t>
            </a:r>
            <a:r>
              <a:rPr lang="en-GB" altLang="en-US" sz="6600" baseline="30000" dirty="0">
                <a:solidFill>
                  <a:schemeClr val="accent4">
                    <a:lumMod val="75000"/>
                  </a:schemeClr>
                </a:solidFill>
                <a:latin typeface="Garamond" panose="02020404030301010803" pitchFamily="18" charset="0"/>
              </a:rPr>
              <a:t>th</a:t>
            </a:r>
            <a:r>
              <a:rPr lang="en-GB" altLang="en-US" sz="6600" dirty="0">
                <a:solidFill>
                  <a:schemeClr val="accent4">
                    <a:lumMod val="75000"/>
                  </a:schemeClr>
                </a:solidFill>
                <a:latin typeface="Garamond" panose="02020404030301010803" pitchFamily="18" charset="0"/>
              </a:rPr>
              <a:t> August</a:t>
            </a:r>
            <a:endParaRPr lang="en-GB" sz="6600" dirty="0">
              <a:solidFill>
                <a:schemeClr val="accent4">
                  <a:lumMod val="75000"/>
                </a:schemeClr>
              </a:solidFill>
              <a:latin typeface="Garamond" panose="02020404030301010803" pitchFamily="18" charset="0"/>
            </a:endParaRPr>
          </a:p>
        </p:txBody>
      </p:sp>
      <p:sp>
        <p:nvSpPr>
          <p:cNvPr id="3" name="TextBox 2"/>
          <p:cNvSpPr txBox="1"/>
          <p:nvPr/>
        </p:nvSpPr>
        <p:spPr>
          <a:xfrm>
            <a:off x="4932218" y="2520639"/>
            <a:ext cx="6637480" cy="4154984"/>
          </a:xfrm>
          <a:prstGeom prst="rect">
            <a:avLst/>
          </a:prstGeom>
          <a:noFill/>
        </p:spPr>
        <p:txBody>
          <a:bodyPr wrap="square" rtlCol="0">
            <a:spAutoFit/>
          </a:bodyPr>
          <a:lstStyle/>
          <a:p>
            <a:pPr algn="just"/>
            <a:r>
              <a:rPr lang="en-GB" sz="2400" dirty="0" err="1">
                <a:latin typeface="Garamond" panose="02020404030301010803" pitchFamily="18" charset="0"/>
              </a:rPr>
              <a:t>Sebbi</a:t>
            </a:r>
            <a:r>
              <a:rPr lang="en-GB" sz="2400" dirty="0">
                <a:latin typeface="Garamond" panose="02020404030301010803" pitchFamily="18" charset="0"/>
              </a:rPr>
              <a:t> was King of Essex from 664 until 694 AD.  According to St Bede, he was given to “religious action, almsgiving, and frequent prayer, preferring a private and monastic life to all the wealth and honours of his kingdom.”  His brother and joint-king </a:t>
            </a:r>
            <a:r>
              <a:rPr lang="en-GB" sz="2400" dirty="0" err="1">
                <a:latin typeface="Garamond" panose="02020404030301010803" pitchFamily="18" charset="0"/>
              </a:rPr>
              <a:t>Sighere</a:t>
            </a:r>
            <a:r>
              <a:rPr lang="en-GB" sz="2400" dirty="0">
                <a:latin typeface="Garamond" panose="02020404030301010803" pitchFamily="18" charset="0"/>
              </a:rPr>
              <a:t> fell back into pagan worship and took many people with him but </a:t>
            </a:r>
            <a:r>
              <a:rPr lang="en-GB" sz="2400" dirty="0" err="1">
                <a:latin typeface="Garamond" panose="02020404030301010803" pitchFamily="18" charset="0"/>
              </a:rPr>
              <a:t>Sebbi</a:t>
            </a:r>
            <a:r>
              <a:rPr lang="en-GB" sz="2400" dirty="0">
                <a:latin typeface="Garamond" panose="02020404030301010803" pitchFamily="18" charset="0"/>
              </a:rPr>
              <a:t> remained a loyal Christian and re-established the faith.  He was buried in St Paul’s but his tomb was lost in the Great Fire of London.  He is now commemorated in a plaque in Sir </a:t>
            </a:r>
            <a:r>
              <a:rPr lang="en-GB" sz="2400" dirty="0">
                <a:solidFill>
                  <a:schemeClr val="bg1"/>
                </a:solidFill>
                <a:latin typeface="Garamond" panose="02020404030301010803" pitchFamily="18" charset="0"/>
              </a:rPr>
              <a:t>xxx </a:t>
            </a:r>
            <a:r>
              <a:rPr lang="en-GB" sz="2400" dirty="0">
                <a:latin typeface="Garamond" panose="02020404030301010803" pitchFamily="18" charset="0"/>
              </a:rPr>
              <a:t>Christopher Wren’s magnificent cathedral.</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40180" y="5849091"/>
            <a:ext cx="771525" cy="914400"/>
          </a:xfrm>
          <a:prstGeom prst="rect">
            <a:avLst/>
          </a:prstGeom>
        </p:spPr>
      </p:pic>
      <p:pic>
        <p:nvPicPr>
          <p:cNvPr id="2" name="Picture 2">
            <a:extLst>
              <a:ext uri="{FF2B5EF4-FFF2-40B4-BE49-F238E27FC236}">
                <a16:creationId xmlns:a16="http://schemas.microsoft.com/office/drawing/2014/main" id="{2FB1FD23-6284-6861-067A-2E79DB9F53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720" y="281395"/>
            <a:ext cx="4370641" cy="55676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8D86204-F77F-A728-1839-54A4BF5E063E}"/>
              </a:ext>
            </a:extLst>
          </p:cNvPr>
          <p:cNvSpPr txBox="1"/>
          <p:nvPr/>
        </p:nvSpPr>
        <p:spPr>
          <a:xfrm>
            <a:off x="268720" y="5932998"/>
            <a:ext cx="4370641" cy="646331"/>
          </a:xfrm>
          <a:prstGeom prst="rect">
            <a:avLst/>
          </a:prstGeom>
          <a:noFill/>
        </p:spPr>
        <p:txBody>
          <a:bodyPr wrap="square" rtlCol="0">
            <a:spAutoFit/>
          </a:bodyPr>
          <a:lstStyle/>
          <a:p>
            <a:pPr algn="ctr"/>
            <a:r>
              <a:rPr lang="en-US" i="1" dirty="0">
                <a:latin typeface="Garamond" panose="02020404030301010803" pitchFamily="18" charset="0"/>
              </a:rPr>
              <a:t>St </a:t>
            </a:r>
            <a:r>
              <a:rPr lang="en-US" i="1" dirty="0" err="1">
                <a:latin typeface="Garamond" panose="02020404030301010803" pitchFamily="18" charset="0"/>
              </a:rPr>
              <a:t>Sebbi</a:t>
            </a:r>
            <a:r>
              <a:rPr lang="en-US" i="1" dirty="0">
                <a:latin typeface="Garamond" panose="02020404030301010803" pitchFamily="18" charset="0"/>
              </a:rPr>
              <a:t> is amongst the saints of London.  </a:t>
            </a:r>
          </a:p>
          <a:p>
            <a:pPr algn="ctr"/>
            <a:r>
              <a:rPr lang="en-US" i="1" dirty="0">
                <a:latin typeface="Garamond" panose="02020404030301010803" pitchFamily="18" charset="0"/>
              </a:rPr>
              <a:t>He was buried in Old St Paul’s Cathedral.</a:t>
            </a:r>
            <a:endParaRPr lang="en-GB" i="1" dirty="0">
              <a:latin typeface="Garamond" panose="02020404030301010803" pitchFamily="18" charset="0"/>
            </a:endParaRPr>
          </a:p>
        </p:txBody>
      </p:sp>
    </p:spTree>
    <p:extLst>
      <p:ext uri="{BB962C8B-B14F-4D97-AF65-F5344CB8AC3E}">
        <p14:creationId xmlns:p14="http://schemas.microsoft.com/office/powerpoint/2010/main" val="1684800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BDA4A7-21D9-7F2A-28F3-6E436A6CF7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9250" y="-5263"/>
            <a:ext cx="295275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491261" y="5906796"/>
            <a:ext cx="1544637" cy="1138773"/>
          </a:xfrm>
          <a:prstGeom prst="rect">
            <a:avLst/>
          </a:prstGeom>
          <a:solidFill>
            <a:schemeClr val="bg1"/>
          </a:solidFill>
        </p:spPr>
        <p:txBody>
          <a:bodyPr wrap="square" rtlCol="0">
            <a:spAutoFit/>
          </a:bodyPr>
          <a:lstStyle/>
          <a:p>
            <a:endParaRPr lang="en-GB" sz="1200" b="1" dirty="0">
              <a:solidFill>
                <a:schemeClr val="accent1">
                  <a:lumMod val="50000"/>
                </a:schemeClr>
              </a:solidFill>
            </a:endParaRPr>
          </a:p>
          <a:p>
            <a:r>
              <a:rPr lang="en-GB" sz="2800" b="1" dirty="0">
                <a:solidFill>
                  <a:schemeClr val="accent1">
                    <a:lumMod val="50000"/>
                  </a:schemeClr>
                </a:solidFill>
              </a:rPr>
              <a:t>BDES</a:t>
            </a:r>
          </a:p>
          <a:p>
            <a:endParaRPr lang="en-GB" sz="2800" b="1" dirty="0">
              <a:solidFill>
                <a:schemeClr val="accent1">
                  <a:lumMod val="50000"/>
                </a:schemeClr>
              </a:solidFill>
            </a:endParaRPr>
          </a:p>
        </p:txBody>
      </p:sp>
      <p:sp>
        <p:nvSpPr>
          <p:cNvPr id="8" name="Title 1"/>
          <p:cNvSpPr txBox="1">
            <a:spLocks/>
          </p:cNvSpPr>
          <p:nvPr/>
        </p:nvSpPr>
        <p:spPr>
          <a:xfrm>
            <a:off x="3156844" y="289147"/>
            <a:ext cx="5878309" cy="1553297"/>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dirty="0">
                <a:solidFill>
                  <a:schemeClr val="accent4">
                    <a:lumMod val="75000"/>
                  </a:schemeClr>
                </a:solidFill>
                <a:latin typeface="Garamond" panose="02020404030301010803" pitchFamily="18" charset="0"/>
              </a:rPr>
              <a:t>St Hugh of </a:t>
            </a:r>
            <a:r>
              <a:rPr lang="en-GB" sz="5400" dirty="0" smtClean="0">
                <a:solidFill>
                  <a:schemeClr val="accent4">
                    <a:lumMod val="75000"/>
                  </a:schemeClr>
                </a:solidFill>
                <a:latin typeface="Garamond" panose="02020404030301010803" pitchFamily="18" charset="0"/>
              </a:rPr>
              <a:t>Lincoln:      </a:t>
            </a:r>
            <a:r>
              <a:rPr lang="en-GB" sz="5400" dirty="0">
                <a:solidFill>
                  <a:schemeClr val="accent4">
                    <a:lumMod val="75000"/>
                  </a:schemeClr>
                </a:solidFill>
                <a:latin typeface="Garamond" panose="02020404030301010803" pitchFamily="18" charset="0"/>
              </a:rPr>
              <a:t>17</a:t>
            </a:r>
            <a:r>
              <a:rPr lang="en-GB" sz="5400" baseline="30000" dirty="0">
                <a:solidFill>
                  <a:schemeClr val="accent4">
                    <a:lumMod val="75000"/>
                  </a:schemeClr>
                </a:solidFill>
                <a:latin typeface="Garamond" panose="02020404030301010803" pitchFamily="18" charset="0"/>
              </a:rPr>
              <a:t>th</a:t>
            </a:r>
            <a:r>
              <a:rPr lang="en-GB" sz="5400" dirty="0">
                <a:solidFill>
                  <a:schemeClr val="accent4">
                    <a:lumMod val="75000"/>
                  </a:schemeClr>
                </a:solidFill>
                <a:latin typeface="Garamond" panose="02020404030301010803" pitchFamily="18" charset="0"/>
              </a:rPr>
              <a:t> November</a:t>
            </a:r>
          </a:p>
        </p:txBody>
      </p:sp>
      <p:sp>
        <p:nvSpPr>
          <p:cNvPr id="4" name="TextBox 3"/>
          <p:cNvSpPr txBox="1"/>
          <p:nvPr/>
        </p:nvSpPr>
        <p:spPr>
          <a:xfrm>
            <a:off x="5758405" y="2359148"/>
            <a:ext cx="6313990" cy="430887"/>
          </a:xfrm>
          <a:prstGeom prst="rect">
            <a:avLst/>
          </a:prstGeom>
          <a:noFill/>
        </p:spPr>
        <p:txBody>
          <a:bodyPr wrap="square" rtlCol="0">
            <a:spAutoFit/>
          </a:bodyPr>
          <a:lstStyle/>
          <a:p>
            <a:pPr algn="just"/>
            <a:endParaRPr lang="en-GB" sz="2200" dirty="0"/>
          </a:p>
        </p:txBody>
      </p:sp>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4592" y="5906796"/>
            <a:ext cx="771525" cy="914400"/>
          </a:xfrm>
          <a:prstGeom prst="rect">
            <a:avLst/>
          </a:prstGeom>
        </p:spPr>
      </p:pic>
      <p:sp>
        <p:nvSpPr>
          <p:cNvPr id="2" name="TextBox 1"/>
          <p:cNvSpPr txBox="1"/>
          <p:nvPr/>
        </p:nvSpPr>
        <p:spPr>
          <a:xfrm>
            <a:off x="3156845" y="1950460"/>
            <a:ext cx="5878309" cy="4524315"/>
          </a:xfrm>
          <a:prstGeom prst="rect">
            <a:avLst/>
          </a:prstGeom>
          <a:noFill/>
        </p:spPr>
        <p:txBody>
          <a:bodyPr wrap="square" rtlCol="0">
            <a:spAutoFit/>
          </a:bodyPr>
          <a:lstStyle/>
          <a:p>
            <a:pPr algn="just"/>
            <a:r>
              <a:rPr lang="en-US" sz="2400" b="0" i="0" dirty="0">
                <a:effectLst/>
                <a:latin typeface="Garamond" panose="02020404030301010803" pitchFamily="18" charset="0"/>
              </a:rPr>
              <a:t>Like most of the great churchmen who came to England from abroad in the Middle Ages, Hugh of Avalon in Burgundy was a mighty builder. He rebuilt Lincoln cathedral, ruined by the great earthquake of 1185 and is responsible for the four bays of the choir, one of the finest examples of the Early English pointed style. He also began the great hall of the bishop’s palace.  </a:t>
            </a:r>
            <a:r>
              <a:rPr lang="en-US" sz="2400" dirty="0">
                <a:latin typeface="Garamond" panose="02020404030301010803" pitchFamily="18" charset="0"/>
              </a:rPr>
              <a:t>St. Hugh’s </a:t>
            </a:r>
            <a:r>
              <a:rPr lang="en-US" sz="2400" b="0" i="0" dirty="0">
                <a:effectLst/>
                <a:latin typeface="Garamond" panose="02020404030301010803" pitchFamily="18" charset="0"/>
              </a:rPr>
              <a:t>emblem is a white swan, in reference to the beautiful story of the swan of Stowe which contracted a deep and lasting friendship for the saint, even guarding him while he slept.</a:t>
            </a:r>
            <a:endParaRPr lang="en-GB" sz="2400" dirty="0">
              <a:latin typeface="Garamond" panose="02020404030301010803" pitchFamily="18" charset="0"/>
            </a:endParaRPr>
          </a:p>
        </p:txBody>
      </p:sp>
      <p:pic>
        <p:nvPicPr>
          <p:cNvPr id="1026" name="Picture 2">
            <a:extLst>
              <a:ext uri="{FF2B5EF4-FFF2-40B4-BE49-F238E27FC236}">
                <a16:creationId xmlns:a16="http://schemas.microsoft.com/office/drawing/2014/main" id="{28DD69B7-B183-C4B1-B45B-4AA519048F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9527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936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098064" y="6297976"/>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8" name="Title 1"/>
          <p:cNvSpPr txBox="1">
            <a:spLocks/>
          </p:cNvSpPr>
          <p:nvPr/>
        </p:nvSpPr>
        <p:spPr>
          <a:xfrm>
            <a:off x="5930283" y="163726"/>
            <a:ext cx="5505275" cy="3810000"/>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6600" dirty="0">
                <a:solidFill>
                  <a:schemeClr val="accent4">
                    <a:lumMod val="75000"/>
                  </a:schemeClr>
                </a:solidFill>
                <a:latin typeface="Garamond" panose="02020404030301010803" pitchFamily="18" charset="0"/>
              </a:rPr>
              <a:t>St. </a:t>
            </a:r>
            <a:r>
              <a:rPr lang="en-GB" altLang="en-US" sz="6600" dirty="0" smtClean="0">
                <a:solidFill>
                  <a:schemeClr val="accent4">
                    <a:lumMod val="75000"/>
                  </a:schemeClr>
                </a:solidFill>
                <a:latin typeface="Garamond" panose="02020404030301010803" pitchFamily="18" charset="0"/>
              </a:rPr>
              <a:t>Cecilia: </a:t>
            </a:r>
            <a:endParaRPr lang="en-GB" altLang="en-US" sz="6600" dirty="0">
              <a:solidFill>
                <a:schemeClr val="accent4">
                  <a:lumMod val="75000"/>
                </a:schemeClr>
              </a:solidFill>
              <a:latin typeface="Garamond" panose="02020404030301010803" pitchFamily="18" charset="0"/>
            </a:endParaRPr>
          </a:p>
          <a:p>
            <a:pPr algn="ctr"/>
            <a:r>
              <a:rPr lang="en-GB" altLang="en-US" sz="6600" dirty="0">
                <a:solidFill>
                  <a:schemeClr val="accent4">
                    <a:lumMod val="75000"/>
                  </a:schemeClr>
                </a:solidFill>
                <a:latin typeface="Garamond" panose="02020404030301010803" pitchFamily="18" charset="0"/>
              </a:rPr>
              <a:t>22</a:t>
            </a:r>
            <a:r>
              <a:rPr lang="en-GB" altLang="en-US" sz="6600" baseline="30000" dirty="0">
                <a:solidFill>
                  <a:schemeClr val="accent4">
                    <a:lumMod val="75000"/>
                  </a:schemeClr>
                </a:solidFill>
                <a:latin typeface="Garamond" panose="02020404030301010803" pitchFamily="18" charset="0"/>
              </a:rPr>
              <a:t>nd</a:t>
            </a:r>
            <a:r>
              <a:rPr lang="en-GB" altLang="en-US" sz="6600" dirty="0">
                <a:solidFill>
                  <a:schemeClr val="accent4">
                    <a:lumMod val="75000"/>
                  </a:schemeClr>
                </a:solidFill>
                <a:latin typeface="Garamond" panose="02020404030301010803" pitchFamily="18" charset="0"/>
              </a:rPr>
              <a:t> November  </a:t>
            </a:r>
            <a:endParaRPr lang="en-GB" sz="6600" dirty="0">
              <a:solidFill>
                <a:schemeClr val="accent4">
                  <a:lumMod val="75000"/>
                </a:schemeClr>
              </a:solidFill>
              <a:latin typeface="Garamond" panose="02020404030301010803" pitchFamily="18" charset="0"/>
            </a:endParaRPr>
          </a:p>
        </p:txBody>
      </p:sp>
      <p:sp>
        <p:nvSpPr>
          <p:cNvPr id="3" name="TextBox 2"/>
          <p:cNvSpPr txBox="1"/>
          <p:nvPr/>
        </p:nvSpPr>
        <p:spPr>
          <a:xfrm>
            <a:off x="180087" y="4080630"/>
            <a:ext cx="11255471" cy="2462213"/>
          </a:xfrm>
          <a:prstGeom prst="rect">
            <a:avLst/>
          </a:prstGeom>
          <a:noFill/>
        </p:spPr>
        <p:txBody>
          <a:bodyPr wrap="square" rtlCol="0">
            <a:spAutoFit/>
          </a:bodyPr>
          <a:lstStyle/>
          <a:p>
            <a:pPr algn="just"/>
            <a:r>
              <a:rPr lang="en-US" sz="2200" dirty="0">
                <a:solidFill>
                  <a:srgbClr val="202122"/>
                </a:solidFill>
                <a:latin typeface="Garamond" panose="02020404030301010803" pitchFamily="18" charset="0"/>
              </a:rPr>
              <a:t>St Cecilia is the patron saint of musicians with her feast day often being celebrated with concerts and musical events. She symbolizes the central role of music in the Liturgy of the Church.</a:t>
            </a:r>
          </a:p>
          <a:p>
            <a:pPr algn="just"/>
            <a:r>
              <a:rPr lang="en-US" sz="2200" b="0" i="0" dirty="0">
                <a:solidFill>
                  <a:srgbClr val="202122"/>
                </a:solidFill>
                <a:effectLst/>
                <a:latin typeface="Garamond" panose="02020404030301010803" pitchFamily="18" charset="0"/>
              </a:rPr>
              <a:t>She lived in Roman times and was executed for her beliefs. At her wedding, she was reputed to have  sung her heart to God and was responsible for the conversion of her husband, who was baptized by Pope Urban I. She did good works and distributed her goods to the poor. </a:t>
            </a:r>
          </a:p>
          <a:p>
            <a:pPr algn="just"/>
            <a:r>
              <a:rPr lang="en-US" sz="2200" dirty="0">
                <a:solidFill>
                  <a:srgbClr val="202122"/>
                </a:solidFill>
                <a:latin typeface="Garamond" panose="02020404030301010803" pitchFamily="18" charset="0"/>
              </a:rPr>
              <a:t>Her death followed that of her husband and brother-in </a:t>
            </a:r>
            <a:r>
              <a:rPr lang="en-US" sz="2200" dirty="0" smtClean="0">
                <a:solidFill>
                  <a:srgbClr val="202122"/>
                </a:solidFill>
                <a:latin typeface="Garamond" panose="02020404030301010803" pitchFamily="18" charset="0"/>
              </a:rPr>
              <a:t>-law</a:t>
            </a:r>
            <a:r>
              <a:rPr lang="en-US" sz="2200" dirty="0">
                <a:solidFill>
                  <a:srgbClr val="202122"/>
                </a:solidFill>
                <a:latin typeface="Garamond" panose="02020404030301010803" pitchFamily="18" charset="0"/>
              </a:rPr>
              <a:t>, and she requested that after her death her home be converted into a church.</a:t>
            </a:r>
            <a:endParaRPr lang="en-US" sz="2200" b="0" i="0" dirty="0">
              <a:solidFill>
                <a:srgbClr val="202122"/>
              </a:solidFill>
              <a:effectLst/>
              <a:latin typeface="Garamond" panose="02020404030301010803" pitchFamily="18" charset="0"/>
            </a:endParaRP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4592" y="5906796"/>
            <a:ext cx="771525" cy="914400"/>
          </a:xfrm>
          <a:prstGeom prst="rect">
            <a:avLst/>
          </a:prstGeom>
        </p:spPr>
      </p:pic>
      <p:pic>
        <p:nvPicPr>
          <p:cNvPr id="2" name="Picture 2">
            <a:extLst>
              <a:ext uri="{FF2B5EF4-FFF2-40B4-BE49-F238E27FC236}">
                <a16:creationId xmlns:a16="http://schemas.microsoft.com/office/drawing/2014/main" id="{BE3AA561-1525-40A7-B9DB-12D4670604C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514" r="9208"/>
          <a:stretch/>
        </p:blipFill>
        <p:spPr bwMode="auto">
          <a:xfrm>
            <a:off x="302547" y="163726"/>
            <a:ext cx="5505275"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450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098064" y="6297976"/>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8" name="Title 1"/>
          <p:cNvSpPr txBox="1">
            <a:spLocks/>
          </p:cNvSpPr>
          <p:nvPr/>
        </p:nvSpPr>
        <p:spPr>
          <a:xfrm>
            <a:off x="1152343" y="268022"/>
            <a:ext cx="9887313" cy="1589589"/>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dirty="0">
                <a:solidFill>
                  <a:schemeClr val="accent4">
                    <a:lumMod val="75000"/>
                  </a:schemeClr>
                </a:solidFill>
                <a:latin typeface="Garamond" panose="02020404030301010803" pitchFamily="18" charset="0"/>
              </a:rPr>
              <a:t>Saint Andrew Dung-Lac: </a:t>
            </a:r>
          </a:p>
          <a:p>
            <a:pPr algn="ctr"/>
            <a:r>
              <a:rPr lang="en-GB" sz="5400" dirty="0">
                <a:solidFill>
                  <a:schemeClr val="accent4">
                    <a:lumMod val="75000"/>
                  </a:schemeClr>
                </a:solidFill>
                <a:latin typeface="Garamond" panose="02020404030301010803" pitchFamily="18" charset="0"/>
              </a:rPr>
              <a:t>24</a:t>
            </a:r>
            <a:r>
              <a:rPr lang="en-GB" sz="5400" baseline="30000" dirty="0">
                <a:solidFill>
                  <a:schemeClr val="accent4">
                    <a:lumMod val="75000"/>
                  </a:schemeClr>
                </a:solidFill>
                <a:latin typeface="Garamond" panose="02020404030301010803" pitchFamily="18" charset="0"/>
              </a:rPr>
              <a:t>th</a:t>
            </a:r>
            <a:r>
              <a:rPr lang="en-GB" sz="5400" dirty="0">
                <a:solidFill>
                  <a:schemeClr val="accent4">
                    <a:lumMod val="75000"/>
                  </a:schemeClr>
                </a:solidFill>
                <a:latin typeface="Garamond" panose="02020404030301010803" pitchFamily="18" charset="0"/>
              </a:rPr>
              <a:t> November</a:t>
            </a:r>
          </a:p>
        </p:txBody>
      </p:sp>
      <p:sp>
        <p:nvSpPr>
          <p:cNvPr id="3" name="TextBox 2"/>
          <p:cNvSpPr txBox="1"/>
          <p:nvPr/>
        </p:nvSpPr>
        <p:spPr>
          <a:xfrm>
            <a:off x="3588151" y="2359148"/>
            <a:ext cx="7714921" cy="523220"/>
          </a:xfrm>
          <a:prstGeom prst="rect">
            <a:avLst/>
          </a:prstGeom>
          <a:noFill/>
        </p:spPr>
        <p:txBody>
          <a:bodyPr wrap="square" rtlCol="0">
            <a:spAutoFit/>
          </a:bodyPr>
          <a:lstStyle/>
          <a:p>
            <a:pPr algn="just"/>
            <a:endParaRPr lang="en-US" sz="2800" b="0" i="0" dirty="0">
              <a:solidFill>
                <a:srgbClr val="202122"/>
              </a:solidFill>
              <a:effectLst/>
              <a:latin typeface="Garamond" panose="02020404030301010803" pitchFamily="18" charset="0"/>
            </a:endParaRPr>
          </a:p>
        </p:txBody>
      </p:sp>
      <p:sp>
        <p:nvSpPr>
          <p:cNvPr id="4" name="TextBox 3"/>
          <p:cNvSpPr txBox="1"/>
          <p:nvPr/>
        </p:nvSpPr>
        <p:spPr>
          <a:xfrm>
            <a:off x="5758405" y="2359148"/>
            <a:ext cx="6313990" cy="430887"/>
          </a:xfrm>
          <a:prstGeom prst="rect">
            <a:avLst/>
          </a:prstGeom>
          <a:noFill/>
        </p:spPr>
        <p:txBody>
          <a:bodyPr wrap="square" rtlCol="0">
            <a:spAutoFit/>
          </a:bodyPr>
          <a:lstStyle/>
          <a:p>
            <a:pPr algn="just"/>
            <a:endParaRPr lang="en-GB" sz="2200" dirty="0"/>
          </a:p>
        </p:txBody>
      </p:sp>
      <p:pic>
        <p:nvPicPr>
          <p:cNvPr id="2050" name="Picture 2">
            <a:extLst>
              <a:ext uri="{FF2B5EF4-FFF2-40B4-BE49-F238E27FC236}">
                <a16:creationId xmlns:a16="http://schemas.microsoft.com/office/drawing/2014/main" id="{A3C2D049-F447-B932-BDA9-F720E8B1342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39164" y="1963147"/>
            <a:ext cx="2940906" cy="468339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4592" y="5906796"/>
            <a:ext cx="771525" cy="914400"/>
          </a:xfrm>
          <a:prstGeom prst="rect">
            <a:avLst/>
          </a:prstGeom>
        </p:spPr>
      </p:pic>
      <p:sp>
        <p:nvSpPr>
          <p:cNvPr id="10" name="TextBox 9"/>
          <p:cNvSpPr txBox="1"/>
          <p:nvPr/>
        </p:nvSpPr>
        <p:spPr>
          <a:xfrm>
            <a:off x="4025433" y="1963147"/>
            <a:ext cx="7714921" cy="369332"/>
          </a:xfrm>
          <a:prstGeom prst="rect">
            <a:avLst/>
          </a:prstGeom>
          <a:noFill/>
        </p:spPr>
        <p:txBody>
          <a:bodyPr wrap="square" rtlCol="0">
            <a:spAutoFit/>
          </a:bodyPr>
          <a:lstStyle/>
          <a:p>
            <a:endParaRPr lang="en-GB" dirty="0"/>
          </a:p>
        </p:txBody>
      </p:sp>
      <p:sp>
        <p:nvSpPr>
          <p:cNvPr id="2" name="TextBox 1"/>
          <p:cNvSpPr txBox="1"/>
          <p:nvPr/>
        </p:nvSpPr>
        <p:spPr>
          <a:xfrm>
            <a:off x="4829838" y="2147813"/>
            <a:ext cx="6209818" cy="4247317"/>
          </a:xfrm>
          <a:prstGeom prst="rect">
            <a:avLst/>
          </a:prstGeom>
          <a:noFill/>
        </p:spPr>
        <p:txBody>
          <a:bodyPr wrap="square" rtlCol="0">
            <a:spAutoFit/>
          </a:bodyPr>
          <a:lstStyle/>
          <a:p>
            <a:r>
              <a:rPr lang="en-GB" sz="2800" dirty="0">
                <a:latin typeface="Garamond" panose="02020404030301010803" pitchFamily="18" charset="0"/>
              </a:rPr>
              <a:t>His feast day is on 24</a:t>
            </a:r>
            <a:r>
              <a:rPr lang="en-GB" sz="2800" baseline="30000" dirty="0">
                <a:latin typeface="Garamond" panose="02020404030301010803" pitchFamily="18" charset="0"/>
              </a:rPr>
              <a:t>th</a:t>
            </a:r>
            <a:r>
              <a:rPr lang="en-GB" sz="2800" dirty="0">
                <a:latin typeface="Garamond" panose="02020404030301010803" pitchFamily="18" charset="0"/>
              </a:rPr>
              <a:t> November, a day which commemorates all the Vietnamese martyrs of the seventeenth, eighteenth and nineteenth centuries. Andrew was born in Vietnam in 1795 and became a priest in 1823. To avoid persecution he changed his name, but was still captured and executed.</a:t>
            </a:r>
          </a:p>
          <a:p>
            <a:r>
              <a:rPr lang="en-GB" sz="2800" dirty="0">
                <a:latin typeface="Garamond" panose="02020404030301010803" pitchFamily="18" charset="0"/>
              </a:rPr>
              <a:t>He was canonised in 1988 by Pope John Paul II.</a:t>
            </a:r>
          </a:p>
          <a:p>
            <a:endParaRPr lang="en-GB" dirty="0"/>
          </a:p>
        </p:txBody>
      </p:sp>
    </p:spTree>
    <p:extLst>
      <p:ext uri="{BB962C8B-B14F-4D97-AF65-F5344CB8AC3E}">
        <p14:creationId xmlns:p14="http://schemas.microsoft.com/office/powerpoint/2010/main" val="292389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sz="half" idx="1"/>
          </p:nvPr>
        </p:nvSpPr>
        <p:spPr>
          <a:xfrm>
            <a:off x="822960" y="2414916"/>
            <a:ext cx="9890396" cy="3816894"/>
          </a:xfrm>
        </p:spPr>
        <p:txBody>
          <a:bodyPr>
            <a:normAutofit/>
          </a:bodyPr>
          <a:lstStyle/>
          <a:p>
            <a:pPr eaLnBrk="1" hangingPunct="1">
              <a:lnSpc>
                <a:spcPct val="80000"/>
              </a:lnSpc>
              <a:buFontTx/>
              <a:buNone/>
              <a:defRPr/>
            </a:pPr>
            <a:r>
              <a:rPr lang="en-GB" altLang="en-US" sz="4000" dirty="0">
                <a:latin typeface="Garamond" panose="02020404030301010803" pitchFamily="18" charset="0"/>
              </a:rPr>
              <a:t> </a:t>
            </a:r>
          </a:p>
        </p:txBody>
      </p:sp>
      <p:sp>
        <p:nvSpPr>
          <p:cNvPr id="6" name="TextBox 5"/>
          <p:cNvSpPr txBox="1"/>
          <p:nvPr/>
        </p:nvSpPr>
        <p:spPr>
          <a:xfrm>
            <a:off x="9944100" y="6050290"/>
            <a:ext cx="1544637" cy="523220"/>
          </a:xfrm>
          <a:prstGeom prst="rect">
            <a:avLst/>
          </a:prstGeom>
          <a:noFill/>
        </p:spPr>
        <p:txBody>
          <a:bodyPr wrap="square" rtlCol="0">
            <a:spAutoFit/>
          </a:bodyPr>
          <a:lstStyle/>
          <a:p>
            <a:r>
              <a:rPr lang="en-GB" sz="2800" b="1" dirty="0" smtClean="0">
                <a:solidFill>
                  <a:schemeClr val="accent1">
                    <a:lumMod val="50000"/>
                  </a:schemeClr>
                </a:solidFill>
              </a:rPr>
              <a:t>BDES</a:t>
            </a:r>
            <a:endParaRPr lang="en-GB" sz="2800" b="1" dirty="0">
              <a:solidFill>
                <a:schemeClr val="accent1">
                  <a:lumMod val="50000"/>
                </a:schemeClr>
              </a:solidFill>
            </a:endParaRP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8" name="Title 1"/>
          <p:cNvSpPr txBox="1">
            <a:spLocks/>
          </p:cNvSpPr>
          <p:nvPr/>
        </p:nvSpPr>
        <p:spPr>
          <a:xfrm>
            <a:off x="5629637" y="231243"/>
            <a:ext cx="5643153" cy="2165438"/>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6600" dirty="0" smtClean="0">
                <a:solidFill>
                  <a:schemeClr val="accent4">
                    <a:lumMod val="75000"/>
                  </a:schemeClr>
                </a:solidFill>
                <a:latin typeface="Garamond" panose="02020404030301010803" pitchFamily="18" charset="0"/>
              </a:rPr>
              <a:t>St Andrew’s Day:                  30</a:t>
            </a:r>
            <a:r>
              <a:rPr lang="en-GB" altLang="en-US" sz="6600" baseline="30000" dirty="0" smtClean="0">
                <a:solidFill>
                  <a:schemeClr val="accent4">
                    <a:lumMod val="75000"/>
                  </a:schemeClr>
                </a:solidFill>
                <a:latin typeface="Garamond" panose="02020404030301010803" pitchFamily="18" charset="0"/>
              </a:rPr>
              <a:t>th</a:t>
            </a:r>
            <a:r>
              <a:rPr lang="en-GB" altLang="en-US" sz="6600" dirty="0" smtClean="0">
                <a:solidFill>
                  <a:schemeClr val="accent4">
                    <a:lumMod val="75000"/>
                  </a:schemeClr>
                </a:solidFill>
                <a:latin typeface="Garamond" panose="02020404030301010803" pitchFamily="18" charset="0"/>
              </a:rPr>
              <a:t> November </a:t>
            </a:r>
            <a:endParaRPr lang="en-GB" sz="6600" dirty="0">
              <a:solidFill>
                <a:schemeClr val="accent4">
                  <a:lumMod val="75000"/>
                </a:schemeClr>
              </a:solidFill>
              <a:latin typeface="Garamond" panose="02020404030301010803" pitchFamily="18" charset="0"/>
            </a:endParaRPr>
          </a:p>
        </p:txBody>
      </p:sp>
      <p:sp>
        <p:nvSpPr>
          <p:cNvPr id="9" name="Rectangle 3"/>
          <p:cNvSpPr txBox="1">
            <a:spLocks noChangeArrowheads="1"/>
          </p:cNvSpPr>
          <p:nvPr/>
        </p:nvSpPr>
        <p:spPr>
          <a:xfrm>
            <a:off x="1700791" y="5934100"/>
            <a:ext cx="4201907" cy="7443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altLang="en-US" dirty="0" smtClean="0">
              <a:latin typeface="Garamond" panose="02020404030301010803" pitchFamily="18" charset="0"/>
            </a:endParaRPr>
          </a:p>
          <a:p>
            <a:pPr marL="0" indent="0">
              <a:buFont typeface="Arial" panose="020B0604020202020204" pitchFamily="34" charset="0"/>
              <a:buNone/>
            </a:pPr>
            <a:endParaRPr lang="en-GB" altLang="en-US" dirty="0" smtClean="0">
              <a:latin typeface="Garamond" panose="02020404030301010803" pitchFamily="18" charset="0"/>
            </a:endParaRPr>
          </a:p>
        </p:txBody>
      </p:sp>
      <p:sp>
        <p:nvSpPr>
          <p:cNvPr id="3" name="TextBox 2"/>
          <p:cNvSpPr txBox="1"/>
          <p:nvPr/>
        </p:nvSpPr>
        <p:spPr>
          <a:xfrm>
            <a:off x="5548628" y="2471163"/>
            <a:ext cx="5724162" cy="3785652"/>
          </a:xfrm>
          <a:prstGeom prst="rect">
            <a:avLst/>
          </a:prstGeom>
          <a:noFill/>
        </p:spPr>
        <p:txBody>
          <a:bodyPr wrap="square" rtlCol="0">
            <a:spAutoFit/>
          </a:bodyPr>
          <a:lstStyle/>
          <a:p>
            <a:pPr algn="just"/>
            <a:r>
              <a:rPr lang="en-GB" sz="2400" dirty="0">
                <a:latin typeface="Garamond" panose="02020404030301010803" pitchFamily="18" charset="0"/>
              </a:rPr>
              <a:t>A saint who had that “Get up and go” attitude.  An ordinary fisherman, yet he was drawn to become a disciple of John the Baptist and then of Jesus.  The Greek Church calls him </a:t>
            </a:r>
            <a:r>
              <a:rPr lang="en-GB" sz="2400" i="1" dirty="0" err="1">
                <a:latin typeface="Garamond" panose="02020404030301010803" pitchFamily="18" charset="0"/>
              </a:rPr>
              <a:t>Protokletos</a:t>
            </a:r>
            <a:r>
              <a:rPr lang="en-GB" sz="2400" dirty="0">
                <a:latin typeface="Garamond" panose="02020404030301010803" pitchFamily="18" charset="0"/>
              </a:rPr>
              <a:t>, the “First-Called”.  Andrew became an apostle, a missionary and a martyr.  He is the patron saint of Scotland and the instrument of his martyrdom, an X-shaped cross, is remembered in the Scottish saltire which is part of the Union Flag. </a:t>
            </a:r>
          </a:p>
        </p:txBody>
      </p:sp>
      <p:pic>
        <p:nvPicPr>
          <p:cNvPr id="11" name="Picture 10" descr="undefined"/>
          <p:cNvPicPr/>
          <p:nvPr/>
        </p:nvPicPr>
        <p:blipFill rotWithShape="1">
          <a:blip r:embed="rId3" cstate="print">
            <a:extLst>
              <a:ext uri="{28A0092B-C50C-407E-A947-70E740481C1C}">
                <a14:useLocalDpi xmlns:a14="http://schemas.microsoft.com/office/drawing/2010/main" val="0"/>
              </a:ext>
            </a:extLst>
          </a:blip>
          <a:srcRect t="-327" r="-509" b="44"/>
          <a:stretch/>
        </p:blipFill>
        <p:spPr bwMode="auto">
          <a:xfrm>
            <a:off x="822961" y="231243"/>
            <a:ext cx="4470986" cy="5962869"/>
          </a:xfrm>
          <a:prstGeom prst="rect">
            <a:avLst/>
          </a:prstGeom>
          <a:noFill/>
          <a:ln>
            <a:noFill/>
          </a:ln>
          <a:extLst>
            <a:ext uri="{53640926-AAD7-44D8-BBD7-CCE9431645EC}">
              <a14:shadowObscured xmlns:a14="http://schemas.microsoft.com/office/drawing/2010/main"/>
            </a:ext>
          </a:extLst>
        </p:spPr>
      </p:pic>
      <p:sp>
        <p:nvSpPr>
          <p:cNvPr id="4" name="Rectangle 3"/>
          <p:cNvSpPr/>
          <p:nvPr/>
        </p:nvSpPr>
        <p:spPr>
          <a:xfrm>
            <a:off x="685400" y="6298445"/>
            <a:ext cx="4746107" cy="369332"/>
          </a:xfrm>
          <a:prstGeom prst="rect">
            <a:avLst/>
          </a:prstGeom>
        </p:spPr>
        <p:txBody>
          <a:bodyPr wrap="none">
            <a:spAutoFit/>
          </a:bodyPr>
          <a:lstStyle/>
          <a:p>
            <a:r>
              <a:rPr lang="en-GB" i="1" dirty="0">
                <a:latin typeface="Garamond" panose="02020404030301010803" pitchFamily="18" charset="0"/>
                <a:ea typeface="Calibri" panose="020F0502020204030204" pitchFamily="34" charset="0"/>
                <a:cs typeface="Times New Roman" panose="02020603050405020304" pitchFamily="18" charset="0"/>
              </a:rPr>
              <a:t>Detail of “The Crucifixion of St Andrew” by Caravaggio</a:t>
            </a:r>
            <a:endParaRPr lang="en-GB" dirty="0"/>
          </a:p>
        </p:txBody>
      </p:sp>
    </p:spTree>
    <p:extLst>
      <p:ext uri="{BB962C8B-B14F-4D97-AF65-F5344CB8AC3E}">
        <p14:creationId xmlns:p14="http://schemas.microsoft.com/office/powerpoint/2010/main" val="237587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195718" y="6306291"/>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8" name="Title 1"/>
          <p:cNvSpPr txBox="1">
            <a:spLocks/>
          </p:cNvSpPr>
          <p:nvPr/>
        </p:nvSpPr>
        <p:spPr>
          <a:xfrm>
            <a:off x="5046630" y="271332"/>
            <a:ext cx="6693725" cy="2374760"/>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6600" dirty="0">
                <a:solidFill>
                  <a:schemeClr val="accent4">
                    <a:lumMod val="75000"/>
                  </a:schemeClr>
                </a:solidFill>
                <a:latin typeface="Garamond" panose="02020404030301010803" pitchFamily="18" charset="0"/>
              </a:rPr>
              <a:t>Blessed John </a:t>
            </a:r>
            <a:r>
              <a:rPr lang="en-GB" altLang="en-US" sz="6600" dirty="0" err="1" smtClean="0">
                <a:solidFill>
                  <a:schemeClr val="accent4">
                    <a:lumMod val="75000"/>
                  </a:schemeClr>
                </a:solidFill>
                <a:latin typeface="Garamond" panose="02020404030301010803" pitchFamily="18" charset="0"/>
              </a:rPr>
              <a:t>Beche</a:t>
            </a:r>
            <a:r>
              <a:rPr lang="en-GB" altLang="en-US" sz="6600" dirty="0" smtClean="0">
                <a:solidFill>
                  <a:schemeClr val="accent4">
                    <a:lumMod val="75000"/>
                  </a:schemeClr>
                </a:solidFill>
                <a:latin typeface="Garamond" panose="02020404030301010803" pitchFamily="18" charset="0"/>
              </a:rPr>
              <a:t>:</a:t>
            </a:r>
            <a:endParaRPr lang="en-GB" altLang="en-US" sz="700" dirty="0">
              <a:solidFill>
                <a:schemeClr val="accent4">
                  <a:lumMod val="75000"/>
                </a:schemeClr>
              </a:solidFill>
              <a:latin typeface="Garamond" panose="02020404030301010803" pitchFamily="18" charset="0"/>
            </a:endParaRPr>
          </a:p>
          <a:p>
            <a:pPr algn="ctr"/>
            <a:r>
              <a:rPr lang="en-GB" altLang="en-US" sz="6600" dirty="0">
                <a:solidFill>
                  <a:schemeClr val="accent4">
                    <a:lumMod val="75000"/>
                  </a:schemeClr>
                </a:solidFill>
                <a:latin typeface="Garamond" panose="02020404030301010803" pitchFamily="18" charset="0"/>
              </a:rPr>
              <a:t>1</a:t>
            </a:r>
            <a:r>
              <a:rPr lang="en-GB" altLang="en-US" sz="6600" baseline="30000" dirty="0">
                <a:solidFill>
                  <a:schemeClr val="accent4">
                    <a:lumMod val="75000"/>
                  </a:schemeClr>
                </a:solidFill>
                <a:latin typeface="Garamond" panose="02020404030301010803" pitchFamily="18" charset="0"/>
              </a:rPr>
              <a:t>st</a:t>
            </a:r>
            <a:r>
              <a:rPr lang="en-GB" altLang="en-US" sz="6600" dirty="0">
                <a:solidFill>
                  <a:schemeClr val="accent4">
                    <a:lumMod val="75000"/>
                  </a:schemeClr>
                </a:solidFill>
                <a:latin typeface="Garamond" panose="02020404030301010803" pitchFamily="18" charset="0"/>
              </a:rPr>
              <a:t> December</a:t>
            </a:r>
            <a:endParaRPr lang="en-GB" sz="6600" dirty="0">
              <a:solidFill>
                <a:schemeClr val="accent4">
                  <a:lumMod val="75000"/>
                </a:schemeClr>
              </a:solidFill>
              <a:latin typeface="Garamond" panose="02020404030301010803" pitchFamily="18" charset="0"/>
            </a:endParaRPr>
          </a:p>
        </p:txBody>
      </p:sp>
      <p:sp>
        <p:nvSpPr>
          <p:cNvPr id="3" name="TextBox 2"/>
          <p:cNvSpPr txBox="1"/>
          <p:nvPr/>
        </p:nvSpPr>
        <p:spPr>
          <a:xfrm>
            <a:off x="4988461" y="2754850"/>
            <a:ext cx="6751893" cy="3785652"/>
          </a:xfrm>
          <a:prstGeom prst="rect">
            <a:avLst/>
          </a:prstGeom>
          <a:noFill/>
        </p:spPr>
        <p:txBody>
          <a:bodyPr wrap="square" rtlCol="0">
            <a:spAutoFit/>
          </a:bodyPr>
          <a:lstStyle/>
          <a:p>
            <a:pPr algn="just"/>
            <a:r>
              <a:rPr lang="en-US" sz="2400" dirty="0">
                <a:latin typeface="Garamond" panose="02020404030301010803" pitchFamily="18" charset="0"/>
              </a:rPr>
              <a:t>Blessed John </a:t>
            </a:r>
            <a:r>
              <a:rPr lang="en-US" sz="2400" dirty="0" err="1">
                <a:latin typeface="Garamond" panose="02020404030301010803" pitchFamily="18" charset="0"/>
              </a:rPr>
              <a:t>Beche</a:t>
            </a:r>
            <a:r>
              <a:rPr lang="en-US" sz="2400" dirty="0">
                <a:latin typeface="Garamond" panose="02020404030301010803" pitchFamily="18" charset="0"/>
              </a:rPr>
              <a:t> is a saint and martyr of the diocese of Brentwood, the last abbot of Colchester Abbey.  He opposed Henry VIII’s Act of Supremacy and claim to be supreme head of the Church in England, and denied the right of the king’s commissioners to confiscate his abbey.  He was charged with, and found guilty of treason and was hanged, drawn and quartered at Greenstead on 1</a:t>
            </a:r>
            <a:r>
              <a:rPr lang="en-US" sz="2400" baseline="30000" dirty="0">
                <a:latin typeface="Garamond" panose="02020404030301010803" pitchFamily="18" charset="0"/>
              </a:rPr>
              <a:t>st</a:t>
            </a:r>
            <a:r>
              <a:rPr lang="en-US" sz="2400" dirty="0">
                <a:latin typeface="Garamond" panose="02020404030301010803" pitchFamily="18" charset="0"/>
              </a:rPr>
              <a:t> December 1539.  His pectoral cross was rescued and is kept at Buckfast Abbey in Devon.  He was beatified in 1895.</a:t>
            </a:r>
            <a:endParaRPr lang="en-GB" sz="2400" dirty="0">
              <a:latin typeface="Garamond" panose="02020404030301010803" pitchFamily="18" charset="0"/>
            </a:endParaRP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40180" y="5849091"/>
            <a:ext cx="771525" cy="914400"/>
          </a:xfrm>
          <a:prstGeom prst="rect">
            <a:avLst/>
          </a:prstGeom>
        </p:spPr>
      </p:pic>
      <p:pic>
        <p:nvPicPr>
          <p:cNvPr id="5124" name="Picture 4">
            <a:extLst>
              <a:ext uri="{FF2B5EF4-FFF2-40B4-BE49-F238E27FC236}">
                <a16:creationId xmlns:a16="http://schemas.microsoft.com/office/drawing/2014/main" id="{C2C3C365-F6F3-4DB1-2AFF-833FF2EC0A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310" t="27792" r="39294" b="37580"/>
          <a:stretch/>
        </p:blipFill>
        <p:spPr bwMode="auto">
          <a:xfrm>
            <a:off x="308317" y="271332"/>
            <a:ext cx="4269369" cy="6269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32765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098064" y="6297976"/>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8" name="Title 1"/>
          <p:cNvSpPr txBox="1">
            <a:spLocks/>
          </p:cNvSpPr>
          <p:nvPr/>
        </p:nvSpPr>
        <p:spPr>
          <a:xfrm>
            <a:off x="432151" y="271531"/>
            <a:ext cx="7025924" cy="2852669"/>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6600" dirty="0">
                <a:solidFill>
                  <a:schemeClr val="accent4">
                    <a:lumMod val="75000"/>
                  </a:schemeClr>
                </a:solidFill>
                <a:latin typeface="Garamond" panose="02020404030301010803" pitchFamily="18" charset="0"/>
              </a:rPr>
              <a:t>St. Francis </a:t>
            </a:r>
            <a:r>
              <a:rPr lang="en-GB" altLang="en-US" sz="6600" dirty="0" smtClean="0">
                <a:solidFill>
                  <a:schemeClr val="accent4">
                    <a:lumMod val="75000"/>
                  </a:schemeClr>
                </a:solidFill>
                <a:latin typeface="Garamond" panose="02020404030301010803" pitchFamily="18" charset="0"/>
              </a:rPr>
              <a:t>Xavier: </a:t>
            </a:r>
            <a:endParaRPr lang="en-GB" altLang="en-US" sz="6600" dirty="0">
              <a:solidFill>
                <a:schemeClr val="accent4">
                  <a:lumMod val="75000"/>
                </a:schemeClr>
              </a:solidFill>
              <a:latin typeface="Garamond" panose="02020404030301010803" pitchFamily="18" charset="0"/>
            </a:endParaRPr>
          </a:p>
          <a:p>
            <a:pPr algn="ctr"/>
            <a:r>
              <a:rPr lang="en-GB" altLang="en-US" sz="6600" dirty="0">
                <a:solidFill>
                  <a:schemeClr val="accent4">
                    <a:lumMod val="75000"/>
                  </a:schemeClr>
                </a:solidFill>
                <a:latin typeface="Garamond" panose="02020404030301010803" pitchFamily="18" charset="0"/>
              </a:rPr>
              <a:t>3</a:t>
            </a:r>
            <a:r>
              <a:rPr lang="en-GB" altLang="en-US" sz="6600" baseline="30000" dirty="0">
                <a:solidFill>
                  <a:schemeClr val="accent4">
                    <a:lumMod val="75000"/>
                  </a:schemeClr>
                </a:solidFill>
                <a:latin typeface="Garamond" panose="02020404030301010803" pitchFamily="18" charset="0"/>
              </a:rPr>
              <a:t>rd</a:t>
            </a:r>
            <a:r>
              <a:rPr lang="en-GB" altLang="en-US" sz="6600" dirty="0">
                <a:solidFill>
                  <a:schemeClr val="accent4">
                    <a:lumMod val="75000"/>
                  </a:schemeClr>
                </a:solidFill>
                <a:latin typeface="Garamond" panose="02020404030301010803" pitchFamily="18" charset="0"/>
              </a:rPr>
              <a:t> December  </a:t>
            </a:r>
            <a:endParaRPr lang="en-GB" sz="6600" dirty="0">
              <a:solidFill>
                <a:schemeClr val="accent4">
                  <a:lumMod val="75000"/>
                </a:schemeClr>
              </a:solidFill>
              <a:latin typeface="Garamond" panose="02020404030301010803" pitchFamily="18" charset="0"/>
            </a:endParaRPr>
          </a:p>
        </p:txBody>
      </p:sp>
      <p:sp>
        <p:nvSpPr>
          <p:cNvPr id="3" name="TextBox 2"/>
          <p:cNvSpPr txBox="1"/>
          <p:nvPr/>
        </p:nvSpPr>
        <p:spPr>
          <a:xfrm>
            <a:off x="355951" y="3251955"/>
            <a:ext cx="7102124" cy="3139321"/>
          </a:xfrm>
          <a:prstGeom prst="rect">
            <a:avLst/>
          </a:prstGeom>
          <a:noFill/>
        </p:spPr>
        <p:txBody>
          <a:bodyPr wrap="square" rtlCol="0">
            <a:spAutoFit/>
          </a:bodyPr>
          <a:lstStyle/>
          <a:p>
            <a:pPr algn="just"/>
            <a:r>
              <a:rPr lang="en-US" sz="2200" dirty="0">
                <a:solidFill>
                  <a:srgbClr val="202122"/>
                </a:solidFill>
                <a:latin typeface="Garamond" panose="02020404030301010803" pitchFamily="18" charset="0"/>
              </a:rPr>
              <a:t>St Francis Xavier</a:t>
            </a:r>
            <a:r>
              <a:rPr lang="en-US" sz="2200" b="0" i="0" dirty="0">
                <a:solidFill>
                  <a:srgbClr val="202122"/>
                </a:solidFill>
                <a:effectLst/>
                <a:latin typeface="Garamond" panose="02020404030301010803" pitchFamily="18" charset="0"/>
              </a:rPr>
              <a:t> was a companion of Ignatius of Loyola and in 1534 one of the first seven Jesuits to take vows of poverty and chastity. He led a mission into Asia, </a:t>
            </a:r>
            <a:r>
              <a:rPr lang="en-US" sz="2200" b="0" i="0">
                <a:solidFill>
                  <a:srgbClr val="202122"/>
                </a:solidFill>
                <a:effectLst/>
                <a:latin typeface="Garamond" panose="02020404030301010803" pitchFamily="18" charset="0"/>
              </a:rPr>
              <a:t>evangelised</a:t>
            </a:r>
            <a:r>
              <a:rPr lang="en-US" sz="2200" b="0" i="0" dirty="0">
                <a:solidFill>
                  <a:srgbClr val="202122"/>
                </a:solidFill>
                <a:effectLst/>
                <a:latin typeface="Garamond" panose="02020404030301010803" pitchFamily="18" charset="0"/>
              </a:rPr>
              <a:t> in India, and was the first Christian missionary to enter Japan.  He learned the local languages but faced more opposition than he had in India. Francis planned to extend his missionary preaching to China when he died on the island of </a:t>
            </a:r>
            <a:r>
              <a:rPr lang="en-US" sz="2200" b="0" i="0" dirty="0" err="1">
                <a:solidFill>
                  <a:srgbClr val="202122"/>
                </a:solidFill>
                <a:effectLst/>
                <a:latin typeface="Garamond" panose="02020404030301010803" pitchFamily="18" charset="0"/>
              </a:rPr>
              <a:t>Shangchuan</a:t>
            </a:r>
            <a:r>
              <a:rPr lang="en-US" sz="2200" b="0" i="0" dirty="0">
                <a:solidFill>
                  <a:srgbClr val="202122"/>
                </a:solidFill>
                <a:effectLst/>
                <a:latin typeface="Garamond" panose="02020404030301010803" pitchFamily="18" charset="0"/>
              </a:rPr>
              <a:t> on 3</a:t>
            </a:r>
            <a:r>
              <a:rPr lang="en-US" sz="2200" b="0" i="0" baseline="30000" dirty="0">
                <a:solidFill>
                  <a:srgbClr val="202122"/>
                </a:solidFill>
                <a:effectLst/>
                <a:latin typeface="Garamond" panose="02020404030301010803" pitchFamily="18" charset="0"/>
              </a:rPr>
              <a:t>rd</a:t>
            </a:r>
            <a:r>
              <a:rPr lang="en-US" sz="2200" b="0" i="0" dirty="0">
                <a:solidFill>
                  <a:srgbClr val="202122"/>
                </a:solidFill>
                <a:effectLst/>
                <a:latin typeface="Garamond" panose="02020404030301010803" pitchFamily="18" charset="0"/>
              </a:rPr>
              <a:t> December 1552, aged 46. He was beatified by Pope Paul V in 1619 and </a:t>
            </a:r>
            <a:r>
              <a:rPr lang="en-US" sz="2200" b="0" i="0" dirty="0" err="1">
                <a:solidFill>
                  <a:srgbClr val="202122"/>
                </a:solidFill>
                <a:effectLst/>
                <a:latin typeface="Garamond" panose="02020404030301010803" pitchFamily="18" charset="0"/>
              </a:rPr>
              <a:t>canonised</a:t>
            </a:r>
            <a:r>
              <a:rPr lang="en-US" sz="2200" b="0" i="0" dirty="0">
                <a:solidFill>
                  <a:srgbClr val="202122"/>
                </a:solidFill>
                <a:effectLst/>
                <a:latin typeface="Garamond" panose="02020404030301010803" pitchFamily="18" charset="0"/>
              </a:rPr>
              <a:t> by Pope Gregory XV in 1622.</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4592" y="5906796"/>
            <a:ext cx="771525" cy="914400"/>
          </a:xfrm>
          <a:prstGeom prst="rect">
            <a:avLst/>
          </a:prstGeom>
        </p:spPr>
      </p:pic>
      <p:pic>
        <p:nvPicPr>
          <p:cNvPr id="4" name="Picture 3">
            <a:extLst>
              <a:ext uri="{FF2B5EF4-FFF2-40B4-BE49-F238E27FC236}">
                <a16:creationId xmlns:a16="http://schemas.microsoft.com/office/drawing/2014/main" id="{1C5B73FF-80C5-466C-9B30-A2256BBBFEF2}"/>
              </a:ext>
            </a:extLst>
          </p:cNvPr>
          <p:cNvPicPr>
            <a:picLocks noChangeAspect="1"/>
          </p:cNvPicPr>
          <p:nvPr/>
        </p:nvPicPr>
        <p:blipFill>
          <a:blip r:embed="rId3"/>
          <a:stretch>
            <a:fillRect/>
          </a:stretch>
        </p:blipFill>
        <p:spPr>
          <a:xfrm>
            <a:off x="7696200" y="257313"/>
            <a:ext cx="4277322" cy="5439534"/>
          </a:xfrm>
          <a:prstGeom prst="rect">
            <a:avLst/>
          </a:prstGeom>
        </p:spPr>
      </p:pic>
    </p:spTree>
    <p:extLst>
      <p:ext uri="{BB962C8B-B14F-4D97-AF65-F5344CB8AC3E}">
        <p14:creationId xmlns:p14="http://schemas.microsoft.com/office/powerpoint/2010/main" val="3810292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098064" y="6297976"/>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8" name="Title 1"/>
          <p:cNvSpPr txBox="1">
            <a:spLocks/>
          </p:cNvSpPr>
          <p:nvPr/>
        </p:nvSpPr>
        <p:spPr>
          <a:xfrm>
            <a:off x="217779" y="117427"/>
            <a:ext cx="11854616" cy="2099125"/>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6600" dirty="0">
                <a:solidFill>
                  <a:schemeClr val="accent4">
                    <a:lumMod val="75000"/>
                  </a:schemeClr>
                </a:solidFill>
                <a:latin typeface="Garamond" panose="02020404030301010803" pitchFamily="18" charset="0"/>
              </a:rPr>
              <a:t>St. </a:t>
            </a:r>
            <a:r>
              <a:rPr lang="en-GB" altLang="en-US" sz="6600" dirty="0" smtClean="0">
                <a:solidFill>
                  <a:schemeClr val="accent4">
                    <a:lumMod val="75000"/>
                  </a:schemeClr>
                </a:solidFill>
                <a:latin typeface="Garamond" panose="02020404030301010803" pitchFamily="18" charset="0"/>
              </a:rPr>
              <a:t>Nicholas: </a:t>
            </a:r>
            <a:r>
              <a:rPr lang="en-GB" altLang="en-US" sz="6600" dirty="0">
                <a:solidFill>
                  <a:schemeClr val="accent4">
                    <a:lumMod val="75000"/>
                  </a:schemeClr>
                </a:solidFill>
                <a:latin typeface="Garamond" panose="02020404030301010803" pitchFamily="18" charset="0"/>
              </a:rPr>
              <a:t>6</a:t>
            </a:r>
            <a:r>
              <a:rPr lang="en-GB" altLang="en-US" sz="6600" baseline="30000" dirty="0">
                <a:solidFill>
                  <a:schemeClr val="accent4">
                    <a:lumMod val="75000"/>
                  </a:schemeClr>
                </a:solidFill>
                <a:latin typeface="Garamond" panose="02020404030301010803" pitchFamily="18" charset="0"/>
              </a:rPr>
              <a:t>th</a:t>
            </a:r>
            <a:r>
              <a:rPr lang="en-GB" altLang="en-US" sz="6600" dirty="0">
                <a:solidFill>
                  <a:schemeClr val="accent4">
                    <a:lumMod val="75000"/>
                  </a:schemeClr>
                </a:solidFill>
                <a:latin typeface="Garamond" panose="02020404030301010803" pitchFamily="18" charset="0"/>
              </a:rPr>
              <a:t> December  </a:t>
            </a:r>
            <a:endParaRPr lang="en-GB" sz="6600" dirty="0">
              <a:solidFill>
                <a:schemeClr val="accent4">
                  <a:lumMod val="75000"/>
                </a:schemeClr>
              </a:solidFill>
              <a:latin typeface="Garamond" panose="02020404030301010803" pitchFamily="18" charset="0"/>
            </a:endParaRPr>
          </a:p>
        </p:txBody>
      </p:sp>
      <p:sp>
        <p:nvSpPr>
          <p:cNvPr id="3" name="TextBox 2"/>
          <p:cNvSpPr txBox="1"/>
          <p:nvPr/>
        </p:nvSpPr>
        <p:spPr>
          <a:xfrm>
            <a:off x="2355959" y="2359148"/>
            <a:ext cx="8947114" cy="3970318"/>
          </a:xfrm>
          <a:prstGeom prst="rect">
            <a:avLst/>
          </a:prstGeom>
          <a:noFill/>
        </p:spPr>
        <p:txBody>
          <a:bodyPr wrap="square" rtlCol="0">
            <a:spAutoFit/>
          </a:bodyPr>
          <a:lstStyle/>
          <a:p>
            <a:pPr algn="just"/>
            <a:r>
              <a:rPr lang="en-US" sz="2800" dirty="0">
                <a:solidFill>
                  <a:srgbClr val="202122"/>
                </a:solidFill>
                <a:latin typeface="Garamond" panose="02020404030301010803" pitchFamily="18" charset="0"/>
              </a:rPr>
              <a:t>St Nicholas was a 4</a:t>
            </a:r>
            <a:r>
              <a:rPr lang="en-US" sz="2800" baseline="30000" dirty="0">
                <a:solidFill>
                  <a:srgbClr val="202122"/>
                </a:solidFill>
                <a:latin typeface="Garamond" panose="02020404030301010803" pitchFamily="18" charset="0"/>
              </a:rPr>
              <a:t>th</a:t>
            </a:r>
            <a:r>
              <a:rPr lang="en-US" sz="2800" dirty="0">
                <a:solidFill>
                  <a:srgbClr val="202122"/>
                </a:solidFill>
                <a:latin typeface="Garamond" panose="02020404030301010803" pitchFamily="18" charset="0"/>
              </a:rPr>
              <a:t> century Bishop who is the patron saint of many groups including students. </a:t>
            </a:r>
          </a:p>
          <a:p>
            <a:pPr algn="just"/>
            <a:r>
              <a:rPr lang="en-US" sz="2800" dirty="0">
                <a:solidFill>
                  <a:srgbClr val="202122"/>
                </a:solidFill>
                <a:latin typeface="Garamond" panose="02020404030301010803" pitchFamily="18" charset="0"/>
              </a:rPr>
              <a:t>There were many miracles granted through his intervention. Due to the story of him calming a storm he is also the patron saint of seafarers, and there are many churches dedicated to him in seaports around the world.</a:t>
            </a:r>
          </a:p>
          <a:p>
            <a:pPr algn="just"/>
            <a:r>
              <a:rPr lang="en-US" sz="2800" dirty="0">
                <a:solidFill>
                  <a:srgbClr val="202122"/>
                </a:solidFill>
                <a:latin typeface="Garamond" panose="02020404030301010803" pitchFamily="18" charset="0"/>
              </a:rPr>
              <a:t>It is difficult to find historical records but the story of him providing gifts of money, in secret, to a poor family appears in many pictures across Europe. He is seen as a great gift giver.</a:t>
            </a:r>
            <a:endParaRPr lang="en-US" sz="2800" b="0" i="0" dirty="0">
              <a:solidFill>
                <a:srgbClr val="202122"/>
              </a:solidFill>
              <a:effectLst/>
              <a:latin typeface="Garamond" panose="02020404030301010803" pitchFamily="18" charset="0"/>
            </a:endParaRP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4592" y="5906796"/>
            <a:ext cx="771525" cy="914400"/>
          </a:xfrm>
          <a:prstGeom prst="rect">
            <a:avLst/>
          </a:prstGeom>
        </p:spPr>
      </p:pic>
      <p:pic>
        <p:nvPicPr>
          <p:cNvPr id="2" name="Picture 2">
            <a:extLst>
              <a:ext uri="{FF2B5EF4-FFF2-40B4-BE49-F238E27FC236}">
                <a16:creationId xmlns:a16="http://schemas.microsoft.com/office/drawing/2014/main" id="{BE3AA561-1525-40A7-B9DB-12D4670604C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17778" y="2359148"/>
            <a:ext cx="1947198" cy="4351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33721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sz="half" idx="1"/>
          </p:nvPr>
        </p:nvSpPr>
        <p:spPr>
          <a:xfrm>
            <a:off x="822960" y="2414916"/>
            <a:ext cx="9890396" cy="3816894"/>
          </a:xfrm>
        </p:spPr>
        <p:txBody>
          <a:bodyPr>
            <a:normAutofit/>
          </a:bodyPr>
          <a:lstStyle/>
          <a:p>
            <a:pPr eaLnBrk="1" hangingPunct="1">
              <a:lnSpc>
                <a:spcPct val="80000"/>
              </a:lnSpc>
              <a:buFontTx/>
              <a:buNone/>
              <a:defRPr/>
            </a:pPr>
            <a:r>
              <a:rPr lang="en-GB" altLang="en-US" sz="4000" dirty="0">
                <a:latin typeface="Garamond" panose="02020404030301010803" pitchFamily="18" charset="0"/>
              </a:rPr>
              <a:t> </a:t>
            </a:r>
          </a:p>
        </p:txBody>
      </p:sp>
      <p:sp>
        <p:nvSpPr>
          <p:cNvPr id="6" name="TextBox 5"/>
          <p:cNvSpPr txBox="1"/>
          <p:nvPr/>
        </p:nvSpPr>
        <p:spPr>
          <a:xfrm>
            <a:off x="9944100" y="6050290"/>
            <a:ext cx="1544637" cy="523220"/>
          </a:xfrm>
          <a:prstGeom prst="rect">
            <a:avLst/>
          </a:prstGeom>
          <a:noFill/>
        </p:spPr>
        <p:txBody>
          <a:bodyPr wrap="square" rtlCol="0">
            <a:spAutoFit/>
          </a:bodyPr>
          <a:lstStyle/>
          <a:p>
            <a:r>
              <a:rPr lang="en-GB" sz="2800" b="1" dirty="0" smtClean="0">
                <a:solidFill>
                  <a:schemeClr val="accent1">
                    <a:lumMod val="50000"/>
                  </a:schemeClr>
                </a:solidFill>
              </a:rPr>
              <a:t>BDES</a:t>
            </a:r>
            <a:endParaRPr lang="en-GB" sz="2800" b="1" dirty="0">
              <a:solidFill>
                <a:schemeClr val="accent1">
                  <a:lumMod val="50000"/>
                </a:schemeClr>
              </a:solidFill>
            </a:endParaRP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8" name="Title 1"/>
          <p:cNvSpPr txBox="1">
            <a:spLocks/>
          </p:cNvSpPr>
          <p:nvPr/>
        </p:nvSpPr>
        <p:spPr>
          <a:xfrm>
            <a:off x="5383798" y="277689"/>
            <a:ext cx="6355763" cy="2361028"/>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8000" dirty="0" smtClean="0">
                <a:solidFill>
                  <a:schemeClr val="accent4">
                    <a:lumMod val="75000"/>
                  </a:schemeClr>
                </a:solidFill>
                <a:latin typeface="Garamond" panose="02020404030301010803" pitchFamily="18" charset="0"/>
              </a:rPr>
              <a:t>ST MARIA GUISEPPE ROSELLO: </a:t>
            </a:r>
          </a:p>
          <a:p>
            <a:pPr algn="ctr"/>
            <a:endParaRPr lang="en-GB" altLang="en-US" sz="1800" dirty="0" smtClean="0">
              <a:solidFill>
                <a:schemeClr val="accent4">
                  <a:lumMod val="75000"/>
                </a:schemeClr>
              </a:solidFill>
              <a:latin typeface="Garamond" panose="02020404030301010803" pitchFamily="18" charset="0"/>
            </a:endParaRPr>
          </a:p>
          <a:p>
            <a:pPr algn="ctr"/>
            <a:endParaRPr lang="en-GB" altLang="en-US" sz="1700" dirty="0">
              <a:solidFill>
                <a:schemeClr val="accent4">
                  <a:lumMod val="75000"/>
                </a:schemeClr>
              </a:solidFill>
              <a:latin typeface="Garamond" panose="02020404030301010803" pitchFamily="18" charset="0"/>
            </a:endParaRPr>
          </a:p>
          <a:p>
            <a:pPr algn="ctr"/>
            <a:r>
              <a:rPr lang="en-GB" altLang="en-US" sz="6500" dirty="0" smtClean="0">
                <a:solidFill>
                  <a:schemeClr val="accent4">
                    <a:lumMod val="75000"/>
                  </a:schemeClr>
                </a:solidFill>
                <a:latin typeface="Garamond" panose="02020404030301010803" pitchFamily="18" charset="0"/>
              </a:rPr>
              <a:t> </a:t>
            </a:r>
            <a:r>
              <a:rPr lang="en-GB" altLang="en-US" sz="8000" dirty="0" smtClean="0">
                <a:solidFill>
                  <a:schemeClr val="accent4">
                    <a:lumMod val="75000"/>
                  </a:schemeClr>
                </a:solidFill>
                <a:latin typeface="Garamond" panose="02020404030301010803" pitchFamily="18" charset="0"/>
              </a:rPr>
              <a:t>7</a:t>
            </a:r>
            <a:r>
              <a:rPr lang="en-GB" altLang="en-US" sz="8000" baseline="30000" dirty="0" smtClean="0">
                <a:solidFill>
                  <a:schemeClr val="accent4">
                    <a:lumMod val="75000"/>
                  </a:schemeClr>
                </a:solidFill>
                <a:latin typeface="Garamond" panose="02020404030301010803" pitchFamily="18" charset="0"/>
              </a:rPr>
              <a:t>th</a:t>
            </a:r>
            <a:r>
              <a:rPr lang="en-GB" altLang="en-US" sz="8000" dirty="0" smtClean="0">
                <a:solidFill>
                  <a:schemeClr val="accent4">
                    <a:lumMod val="75000"/>
                  </a:schemeClr>
                </a:solidFill>
                <a:latin typeface="Garamond" panose="02020404030301010803" pitchFamily="18" charset="0"/>
              </a:rPr>
              <a:t> December </a:t>
            </a:r>
            <a:endParaRPr lang="en-GB" sz="8000" dirty="0">
              <a:solidFill>
                <a:schemeClr val="accent4">
                  <a:lumMod val="75000"/>
                </a:schemeClr>
              </a:solidFill>
              <a:latin typeface="Garamond" panose="02020404030301010803" pitchFamily="18" charset="0"/>
            </a:endParaRPr>
          </a:p>
        </p:txBody>
      </p:sp>
      <p:sp>
        <p:nvSpPr>
          <p:cNvPr id="9" name="Rectangle 3"/>
          <p:cNvSpPr txBox="1">
            <a:spLocks noChangeArrowheads="1"/>
          </p:cNvSpPr>
          <p:nvPr/>
        </p:nvSpPr>
        <p:spPr>
          <a:xfrm>
            <a:off x="1700791" y="5934100"/>
            <a:ext cx="4201907" cy="7443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altLang="en-US" dirty="0" smtClean="0">
              <a:latin typeface="Garamond" panose="02020404030301010803" pitchFamily="18" charset="0"/>
            </a:endParaRPr>
          </a:p>
          <a:p>
            <a:pPr marL="0" indent="0">
              <a:buFont typeface="Arial" panose="020B0604020202020204" pitchFamily="34" charset="0"/>
              <a:buNone/>
            </a:pPr>
            <a:endParaRPr lang="en-GB" altLang="en-US" dirty="0" smtClean="0">
              <a:latin typeface="Garamond" panose="02020404030301010803" pitchFamily="18" charset="0"/>
            </a:endParaRPr>
          </a:p>
        </p:txBody>
      </p:sp>
      <p:sp>
        <p:nvSpPr>
          <p:cNvPr id="3" name="TextBox 2"/>
          <p:cNvSpPr txBox="1"/>
          <p:nvPr/>
        </p:nvSpPr>
        <p:spPr>
          <a:xfrm>
            <a:off x="5445946" y="2638717"/>
            <a:ext cx="5724162" cy="3816429"/>
          </a:xfrm>
          <a:prstGeom prst="rect">
            <a:avLst/>
          </a:prstGeom>
          <a:noFill/>
        </p:spPr>
        <p:txBody>
          <a:bodyPr wrap="square" rtlCol="0">
            <a:spAutoFit/>
          </a:bodyPr>
          <a:lstStyle/>
          <a:p>
            <a:pPr algn="just"/>
            <a:r>
              <a:rPr lang="en-GB" sz="2200" dirty="0" smtClean="0">
                <a:latin typeface="Garamond" panose="02020404030301010803" pitchFamily="18" charset="0"/>
              </a:rPr>
              <a:t>She was a saint who believed in doing practical things to prepare a way for the Lord. </a:t>
            </a:r>
            <a:r>
              <a:rPr lang="en-GB" sz="2200" dirty="0">
                <a:latin typeface="Garamond" panose="02020404030301010803" pitchFamily="18" charset="0"/>
              </a:rPr>
              <a:t>At the age of 26 in 1837, she and three companions, </a:t>
            </a:r>
            <a:r>
              <a:rPr lang="en-GB" sz="2200" dirty="0" smtClean="0">
                <a:latin typeface="Garamond" panose="02020404030301010803" pitchFamily="18" charset="0"/>
              </a:rPr>
              <a:t>founded a the </a:t>
            </a:r>
            <a:r>
              <a:rPr lang="en-GB" sz="2200" dirty="0">
                <a:latin typeface="Garamond" panose="02020404030301010803" pitchFamily="18" charset="0"/>
              </a:rPr>
              <a:t>Daughters of Our Lady of Mercy. </a:t>
            </a:r>
            <a:endParaRPr lang="en-GB" sz="2200" dirty="0" smtClean="0">
              <a:latin typeface="Garamond" panose="02020404030301010803" pitchFamily="18" charset="0"/>
            </a:endParaRPr>
          </a:p>
          <a:p>
            <a:pPr algn="just"/>
            <a:endParaRPr lang="en-GB" sz="2200" dirty="0" smtClean="0">
              <a:latin typeface="Garamond" panose="02020404030301010803" pitchFamily="18" charset="0"/>
            </a:endParaRPr>
          </a:p>
          <a:p>
            <a:pPr algn="just"/>
            <a:r>
              <a:rPr lang="en-GB" sz="2200" dirty="0" smtClean="0">
                <a:latin typeface="Garamond" panose="02020404030301010803" pitchFamily="18" charset="0"/>
              </a:rPr>
              <a:t>The </a:t>
            </a:r>
            <a:r>
              <a:rPr lang="en-GB" sz="2200" dirty="0">
                <a:latin typeface="Garamond" panose="02020404030301010803" pitchFamily="18" charset="0"/>
              </a:rPr>
              <a:t>congregation was devoted to charitable works, hospitals, and educating poor young women. In 1840, Maria Giuseppe, </a:t>
            </a:r>
            <a:r>
              <a:rPr lang="en-GB" sz="2200" dirty="0" smtClean="0">
                <a:latin typeface="Garamond" panose="02020404030301010803" pitchFamily="18" charset="0"/>
              </a:rPr>
              <a:t>was </a:t>
            </a:r>
            <a:r>
              <a:rPr lang="en-GB" sz="2200" dirty="0">
                <a:latin typeface="Garamond" panose="02020404030301010803" pitchFamily="18" charset="0"/>
              </a:rPr>
              <a:t>made </a:t>
            </a:r>
            <a:r>
              <a:rPr lang="en-GB" sz="2200" dirty="0" smtClean="0">
                <a:latin typeface="Garamond" panose="02020404030301010803" pitchFamily="18" charset="0"/>
              </a:rPr>
              <a:t>superior and put in charge. </a:t>
            </a:r>
            <a:r>
              <a:rPr lang="en-GB" sz="2200" dirty="0">
                <a:latin typeface="Garamond" panose="02020404030301010803" pitchFamily="18" charset="0"/>
              </a:rPr>
              <a:t>By the time she died on December 7, 1888, she had </a:t>
            </a:r>
            <a:r>
              <a:rPr lang="en-GB" sz="2200" dirty="0" smtClean="0">
                <a:latin typeface="Garamond" panose="02020404030301010803" pitchFamily="18" charset="0"/>
              </a:rPr>
              <a:t>set up </a:t>
            </a:r>
            <a:r>
              <a:rPr lang="en-GB" sz="2200" dirty="0">
                <a:latin typeface="Garamond" panose="02020404030301010803" pitchFamily="18" charset="0"/>
              </a:rPr>
              <a:t>sixty-eight foundations. She was canonized in </a:t>
            </a:r>
            <a:r>
              <a:rPr lang="en-GB" sz="2200" dirty="0" smtClean="0">
                <a:latin typeface="Garamond" panose="02020404030301010803" pitchFamily="18" charset="0"/>
              </a:rPr>
              <a:t>1949.</a:t>
            </a:r>
            <a:endParaRPr lang="en-GB" sz="2200" dirty="0">
              <a:latin typeface="Garamond" panose="02020404030301010803" pitchFamily="18" charset="0"/>
            </a:endParaRPr>
          </a:p>
        </p:txBody>
      </p:sp>
      <p:pic>
        <p:nvPicPr>
          <p:cNvPr id="1026" name="Picture 2" descr="Image of St. Maria Giuseppe Rossel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279" y="452260"/>
            <a:ext cx="4560839" cy="5035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237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098064" y="6297976"/>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8" name="Title 1"/>
          <p:cNvSpPr txBox="1">
            <a:spLocks/>
          </p:cNvSpPr>
          <p:nvPr/>
        </p:nvSpPr>
        <p:spPr>
          <a:xfrm>
            <a:off x="1152343" y="268022"/>
            <a:ext cx="9887313" cy="1589589"/>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dirty="0">
                <a:solidFill>
                  <a:schemeClr val="accent4">
                    <a:lumMod val="75000"/>
                  </a:schemeClr>
                </a:solidFill>
                <a:latin typeface="Garamond" panose="02020404030301010803" pitchFamily="18" charset="0"/>
              </a:rPr>
              <a:t>Saint Ambrose: </a:t>
            </a:r>
          </a:p>
          <a:p>
            <a:pPr algn="ctr"/>
            <a:r>
              <a:rPr lang="en-GB" sz="5400" dirty="0">
                <a:solidFill>
                  <a:schemeClr val="accent4">
                    <a:lumMod val="75000"/>
                  </a:schemeClr>
                </a:solidFill>
                <a:latin typeface="Garamond" panose="02020404030301010803" pitchFamily="18" charset="0"/>
              </a:rPr>
              <a:t>7</a:t>
            </a:r>
            <a:r>
              <a:rPr lang="en-GB" sz="5400" baseline="30000" dirty="0">
                <a:solidFill>
                  <a:schemeClr val="accent4">
                    <a:lumMod val="75000"/>
                  </a:schemeClr>
                </a:solidFill>
                <a:latin typeface="Garamond" panose="02020404030301010803" pitchFamily="18" charset="0"/>
              </a:rPr>
              <a:t>th</a:t>
            </a:r>
            <a:r>
              <a:rPr lang="en-GB" sz="5400" dirty="0">
                <a:solidFill>
                  <a:schemeClr val="accent4">
                    <a:lumMod val="75000"/>
                  </a:schemeClr>
                </a:solidFill>
                <a:latin typeface="Garamond" panose="02020404030301010803" pitchFamily="18" charset="0"/>
              </a:rPr>
              <a:t> December</a:t>
            </a:r>
          </a:p>
        </p:txBody>
      </p:sp>
      <p:sp>
        <p:nvSpPr>
          <p:cNvPr id="3" name="TextBox 2"/>
          <p:cNvSpPr txBox="1"/>
          <p:nvPr/>
        </p:nvSpPr>
        <p:spPr>
          <a:xfrm>
            <a:off x="3588151" y="2359148"/>
            <a:ext cx="7714921" cy="523220"/>
          </a:xfrm>
          <a:prstGeom prst="rect">
            <a:avLst/>
          </a:prstGeom>
          <a:noFill/>
        </p:spPr>
        <p:txBody>
          <a:bodyPr wrap="square" rtlCol="0">
            <a:spAutoFit/>
          </a:bodyPr>
          <a:lstStyle/>
          <a:p>
            <a:pPr algn="just"/>
            <a:endParaRPr lang="en-US" sz="2800" b="0" i="0" dirty="0">
              <a:solidFill>
                <a:srgbClr val="202122"/>
              </a:solidFill>
              <a:effectLst/>
              <a:latin typeface="Garamond" panose="02020404030301010803" pitchFamily="18" charset="0"/>
            </a:endParaRPr>
          </a:p>
        </p:txBody>
      </p:sp>
      <p:sp>
        <p:nvSpPr>
          <p:cNvPr id="4" name="TextBox 3"/>
          <p:cNvSpPr txBox="1"/>
          <p:nvPr/>
        </p:nvSpPr>
        <p:spPr>
          <a:xfrm>
            <a:off x="5758405" y="2359148"/>
            <a:ext cx="6313990" cy="430887"/>
          </a:xfrm>
          <a:prstGeom prst="rect">
            <a:avLst/>
          </a:prstGeom>
          <a:noFill/>
        </p:spPr>
        <p:txBody>
          <a:bodyPr wrap="square" rtlCol="0">
            <a:spAutoFit/>
          </a:bodyPr>
          <a:lstStyle/>
          <a:p>
            <a:pPr algn="just"/>
            <a:endParaRPr lang="en-GB" sz="2200" dirty="0"/>
          </a:p>
        </p:txBody>
      </p:sp>
      <p:pic>
        <p:nvPicPr>
          <p:cNvPr id="2050" name="Picture 2">
            <a:extLst>
              <a:ext uri="{FF2B5EF4-FFF2-40B4-BE49-F238E27FC236}">
                <a16:creationId xmlns:a16="http://schemas.microsoft.com/office/drawing/2014/main" id="{A3C2D049-F447-B932-BDA9-F720E8B1342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44635" y="1963147"/>
            <a:ext cx="4558454" cy="4626831"/>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4592" y="5906796"/>
            <a:ext cx="771525" cy="914400"/>
          </a:xfrm>
          <a:prstGeom prst="rect">
            <a:avLst/>
          </a:prstGeom>
        </p:spPr>
      </p:pic>
      <p:sp>
        <p:nvSpPr>
          <p:cNvPr id="10" name="TextBox 9"/>
          <p:cNvSpPr txBox="1"/>
          <p:nvPr/>
        </p:nvSpPr>
        <p:spPr>
          <a:xfrm>
            <a:off x="4025433" y="1963147"/>
            <a:ext cx="7714921" cy="369332"/>
          </a:xfrm>
          <a:prstGeom prst="rect">
            <a:avLst/>
          </a:prstGeom>
          <a:noFill/>
        </p:spPr>
        <p:txBody>
          <a:bodyPr wrap="square" rtlCol="0">
            <a:spAutoFit/>
          </a:bodyPr>
          <a:lstStyle/>
          <a:p>
            <a:endParaRPr lang="en-GB" dirty="0"/>
          </a:p>
        </p:txBody>
      </p:sp>
      <p:sp>
        <p:nvSpPr>
          <p:cNvPr id="2" name="TextBox 1"/>
          <p:cNvSpPr txBox="1"/>
          <p:nvPr/>
        </p:nvSpPr>
        <p:spPr>
          <a:xfrm>
            <a:off x="5041696" y="1990962"/>
            <a:ext cx="6209818" cy="4524315"/>
          </a:xfrm>
          <a:prstGeom prst="rect">
            <a:avLst/>
          </a:prstGeom>
          <a:noFill/>
        </p:spPr>
        <p:txBody>
          <a:bodyPr wrap="square" rtlCol="0">
            <a:spAutoFit/>
          </a:bodyPr>
          <a:lstStyle/>
          <a:p>
            <a:pPr algn="just"/>
            <a:r>
              <a:rPr lang="en-GB" sz="2400" dirty="0">
                <a:latin typeface="Garamond" panose="02020404030301010803" pitchFamily="18" charset="0"/>
              </a:rPr>
              <a:t>St Ambrose was a 4</a:t>
            </a:r>
            <a:r>
              <a:rPr lang="en-GB" sz="2400" baseline="30000" dirty="0">
                <a:latin typeface="Garamond" panose="02020404030301010803" pitchFamily="18" charset="0"/>
              </a:rPr>
              <a:t>th</a:t>
            </a:r>
            <a:r>
              <a:rPr lang="en-GB" sz="2400" dirty="0">
                <a:latin typeface="Garamond" panose="02020404030301010803" pitchFamily="18" charset="0"/>
              </a:rPr>
              <a:t>-century Bishop of Milan.</a:t>
            </a:r>
          </a:p>
          <a:p>
            <a:pPr algn="just"/>
            <a:r>
              <a:rPr lang="en-GB" sz="2400" dirty="0">
                <a:latin typeface="Garamond" panose="02020404030301010803" pitchFamily="18" charset="0"/>
              </a:rPr>
              <a:t>He was a theologian who also produced hymns and was famous as a preacher.</a:t>
            </a:r>
          </a:p>
          <a:p>
            <a:pPr algn="just"/>
            <a:r>
              <a:rPr lang="en-GB" sz="2400" dirty="0">
                <a:latin typeface="Garamond" panose="02020404030301010803" pitchFamily="18" charset="0"/>
              </a:rPr>
              <a:t>He is considered to be one of the four doctors of the Church as a result of his works.</a:t>
            </a:r>
          </a:p>
          <a:p>
            <a:pPr algn="just"/>
            <a:r>
              <a:rPr lang="en-GB" sz="2400" dirty="0">
                <a:latin typeface="Garamond" panose="02020404030301010803" pitchFamily="18" charset="0"/>
              </a:rPr>
              <a:t>He was very concerned about the need of the rich to look after the poor.</a:t>
            </a:r>
          </a:p>
          <a:p>
            <a:pPr algn="just"/>
            <a:r>
              <a:rPr lang="en-GB" sz="2400" dirty="0">
                <a:latin typeface="Garamond" panose="02020404030301010803" pitchFamily="18" charset="0"/>
              </a:rPr>
              <a:t>Due to an event in his childhood, when a legend has it that a swarm of bees landed on his face whilst he lay in his cradle, he is the patron saint of beekeepers, as well as of the patron of Milan. </a:t>
            </a:r>
          </a:p>
          <a:p>
            <a:pPr algn="just"/>
            <a:r>
              <a:rPr lang="en-GB" sz="2400" dirty="0">
                <a:latin typeface="Garamond" panose="02020404030301010803" pitchFamily="18" charset="0"/>
              </a:rPr>
              <a:t>His feast day is celebrated on 7</a:t>
            </a:r>
            <a:r>
              <a:rPr lang="en-GB" sz="2400" baseline="30000" dirty="0">
                <a:latin typeface="Garamond" panose="02020404030301010803" pitchFamily="18" charset="0"/>
              </a:rPr>
              <a:t>th</a:t>
            </a:r>
            <a:r>
              <a:rPr lang="en-GB" sz="2400" dirty="0">
                <a:latin typeface="Garamond" panose="02020404030301010803" pitchFamily="18" charset="0"/>
              </a:rPr>
              <a:t> December.</a:t>
            </a:r>
          </a:p>
        </p:txBody>
      </p:sp>
    </p:spTree>
    <p:extLst>
      <p:ext uri="{BB962C8B-B14F-4D97-AF65-F5344CB8AC3E}">
        <p14:creationId xmlns:p14="http://schemas.microsoft.com/office/powerpoint/2010/main" val="2895707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195718" y="6306291"/>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8" name="Title 1"/>
          <p:cNvSpPr txBox="1">
            <a:spLocks/>
          </p:cNvSpPr>
          <p:nvPr/>
        </p:nvSpPr>
        <p:spPr>
          <a:xfrm>
            <a:off x="4270159" y="271332"/>
            <a:ext cx="7470196" cy="2374760"/>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6600" dirty="0">
                <a:solidFill>
                  <a:schemeClr val="accent4">
                    <a:lumMod val="75000"/>
                  </a:schemeClr>
                </a:solidFill>
                <a:latin typeface="Garamond" panose="02020404030301010803" pitchFamily="18" charset="0"/>
              </a:rPr>
              <a:t>Our Lady of </a:t>
            </a:r>
            <a:r>
              <a:rPr lang="en-GB" altLang="en-US" sz="6600" dirty="0" smtClean="0">
                <a:solidFill>
                  <a:schemeClr val="accent4">
                    <a:lumMod val="75000"/>
                  </a:schemeClr>
                </a:solidFill>
                <a:latin typeface="Garamond" panose="02020404030301010803" pitchFamily="18" charset="0"/>
              </a:rPr>
              <a:t>Guadalupe:</a:t>
            </a:r>
            <a:endParaRPr lang="en-GB" altLang="en-US" sz="700" dirty="0">
              <a:solidFill>
                <a:schemeClr val="accent4">
                  <a:lumMod val="75000"/>
                </a:schemeClr>
              </a:solidFill>
              <a:latin typeface="Garamond" panose="02020404030301010803" pitchFamily="18" charset="0"/>
            </a:endParaRPr>
          </a:p>
          <a:p>
            <a:pPr algn="ctr"/>
            <a:r>
              <a:rPr lang="en-GB" altLang="en-US" sz="6600" dirty="0">
                <a:solidFill>
                  <a:schemeClr val="accent4">
                    <a:lumMod val="75000"/>
                  </a:schemeClr>
                </a:solidFill>
                <a:latin typeface="Garamond" panose="02020404030301010803" pitchFamily="18" charset="0"/>
              </a:rPr>
              <a:t>12</a:t>
            </a:r>
            <a:r>
              <a:rPr lang="en-GB" altLang="en-US" sz="6600" baseline="30000" dirty="0">
                <a:solidFill>
                  <a:schemeClr val="accent4">
                    <a:lumMod val="75000"/>
                  </a:schemeClr>
                </a:solidFill>
                <a:latin typeface="Garamond" panose="02020404030301010803" pitchFamily="18" charset="0"/>
              </a:rPr>
              <a:t>th</a:t>
            </a:r>
            <a:r>
              <a:rPr lang="en-GB" altLang="en-US" sz="6600" dirty="0">
                <a:solidFill>
                  <a:schemeClr val="accent4">
                    <a:lumMod val="75000"/>
                  </a:schemeClr>
                </a:solidFill>
                <a:latin typeface="Garamond" panose="02020404030301010803" pitchFamily="18" charset="0"/>
              </a:rPr>
              <a:t> December</a:t>
            </a:r>
            <a:endParaRPr lang="en-GB" sz="6600" dirty="0">
              <a:solidFill>
                <a:schemeClr val="accent4">
                  <a:lumMod val="75000"/>
                </a:schemeClr>
              </a:solidFill>
              <a:latin typeface="Garamond" panose="02020404030301010803" pitchFamily="18" charset="0"/>
            </a:endParaRPr>
          </a:p>
        </p:txBody>
      </p:sp>
      <p:sp>
        <p:nvSpPr>
          <p:cNvPr id="3" name="TextBox 2"/>
          <p:cNvSpPr txBox="1"/>
          <p:nvPr/>
        </p:nvSpPr>
        <p:spPr>
          <a:xfrm>
            <a:off x="4421081" y="2754850"/>
            <a:ext cx="7319274" cy="3785652"/>
          </a:xfrm>
          <a:prstGeom prst="rect">
            <a:avLst/>
          </a:prstGeom>
          <a:noFill/>
        </p:spPr>
        <p:txBody>
          <a:bodyPr wrap="square" rtlCol="0">
            <a:spAutoFit/>
          </a:bodyPr>
          <a:lstStyle/>
          <a:p>
            <a:pPr algn="just"/>
            <a:r>
              <a:rPr lang="en-US" sz="2400" b="0" i="0" dirty="0">
                <a:solidFill>
                  <a:srgbClr val="333333"/>
                </a:solidFill>
                <a:effectLst/>
                <a:latin typeface="Garamond" panose="02020404030301010803" pitchFamily="18" charset="0"/>
              </a:rPr>
              <a:t>12</a:t>
            </a:r>
            <a:r>
              <a:rPr lang="en-US" sz="2400" b="0" i="0" baseline="30000" dirty="0">
                <a:solidFill>
                  <a:srgbClr val="333333"/>
                </a:solidFill>
                <a:effectLst/>
                <a:latin typeface="Garamond" panose="02020404030301010803" pitchFamily="18" charset="0"/>
              </a:rPr>
              <a:t>th</a:t>
            </a:r>
            <a:r>
              <a:rPr lang="en-US" sz="2400" b="0" i="0" dirty="0">
                <a:solidFill>
                  <a:srgbClr val="333333"/>
                </a:solidFill>
                <a:effectLst/>
                <a:latin typeface="Garamond" panose="02020404030301010803" pitchFamily="18" charset="0"/>
              </a:rPr>
              <a:t> December is the Feast of Our Lady of Guadalupe. The day commemorates her apparition to Saint Juan Diego in the hills of Tepeyac in 1531. She asked him to go to the bishop and tell him that the Ever Virgin Mary, Mother of God, sent him to ask for a church to be built on top of the </a:t>
            </a:r>
            <a:r>
              <a:rPr lang="en-US" sz="2400" b="0" i="0" dirty="0" err="1">
                <a:solidFill>
                  <a:srgbClr val="333333"/>
                </a:solidFill>
                <a:effectLst/>
                <a:latin typeface="Garamond" panose="02020404030301010803" pitchFamily="18" charset="0"/>
              </a:rPr>
              <a:t>Tepayachill</a:t>
            </a:r>
            <a:r>
              <a:rPr lang="en-US" sz="2400" b="0" i="0" dirty="0">
                <a:solidFill>
                  <a:srgbClr val="333333"/>
                </a:solidFill>
                <a:effectLst/>
                <a:latin typeface="Garamond" panose="02020404030301010803" pitchFamily="18" charset="0"/>
              </a:rPr>
              <a:t>. Our Lady of Guadalupe is the patron saint of the Americas. The bishops of the United States affirm that “Mary embraces God’s will and freely chooses to cooperate with God’s grace, thereby fulfilling a crucial role in xxx God’s plan of salvation.”</a:t>
            </a:r>
            <a:endParaRPr lang="en-GB" sz="2400" dirty="0">
              <a:latin typeface="Garamond" panose="02020404030301010803" pitchFamily="18" charset="0"/>
            </a:endParaRP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40180" y="5849091"/>
            <a:ext cx="771525" cy="914400"/>
          </a:xfrm>
          <a:prstGeom prst="rect">
            <a:avLst/>
          </a:prstGeom>
        </p:spPr>
      </p:pic>
      <p:pic>
        <p:nvPicPr>
          <p:cNvPr id="5122" name="Picture 2">
            <a:extLst>
              <a:ext uri="{FF2B5EF4-FFF2-40B4-BE49-F238E27FC236}">
                <a16:creationId xmlns:a16="http://schemas.microsoft.com/office/drawing/2014/main" id="{9B293F47-ED7D-B6C3-673F-DB0A351FC3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996" y="0"/>
            <a:ext cx="44084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5666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195718" y="6306291"/>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8" name="Title 1"/>
          <p:cNvSpPr txBox="1">
            <a:spLocks/>
          </p:cNvSpPr>
          <p:nvPr/>
        </p:nvSpPr>
        <p:spPr>
          <a:xfrm>
            <a:off x="4855135" y="281396"/>
            <a:ext cx="6770808" cy="2766928"/>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6600" dirty="0">
                <a:solidFill>
                  <a:schemeClr val="accent4">
                    <a:lumMod val="75000"/>
                  </a:schemeClr>
                </a:solidFill>
                <a:latin typeface="Garamond" panose="02020404030301010803" pitchFamily="18" charset="0"/>
              </a:rPr>
              <a:t>St. Margaret </a:t>
            </a:r>
            <a:r>
              <a:rPr lang="en-GB" altLang="en-US" sz="6600" dirty="0" smtClean="0">
                <a:solidFill>
                  <a:schemeClr val="accent4">
                    <a:lumMod val="75000"/>
                  </a:schemeClr>
                </a:solidFill>
                <a:latin typeface="Garamond" panose="02020404030301010803" pitchFamily="18" charset="0"/>
              </a:rPr>
              <a:t>Ward:    30</a:t>
            </a:r>
            <a:r>
              <a:rPr lang="en-GB" altLang="en-US" sz="6600" baseline="30000" dirty="0" smtClean="0">
                <a:solidFill>
                  <a:schemeClr val="accent4">
                    <a:lumMod val="75000"/>
                  </a:schemeClr>
                </a:solidFill>
                <a:latin typeface="Garamond" panose="02020404030301010803" pitchFamily="18" charset="0"/>
              </a:rPr>
              <a:t>th</a:t>
            </a:r>
            <a:r>
              <a:rPr lang="en-GB" altLang="en-US" sz="6600" dirty="0" smtClean="0">
                <a:solidFill>
                  <a:schemeClr val="accent4">
                    <a:lumMod val="75000"/>
                  </a:schemeClr>
                </a:solidFill>
                <a:latin typeface="Garamond" panose="02020404030301010803" pitchFamily="18" charset="0"/>
              </a:rPr>
              <a:t> </a:t>
            </a:r>
            <a:r>
              <a:rPr lang="en-GB" altLang="en-US" sz="6600" dirty="0">
                <a:solidFill>
                  <a:schemeClr val="accent4">
                    <a:lumMod val="75000"/>
                  </a:schemeClr>
                </a:solidFill>
                <a:latin typeface="Garamond" panose="02020404030301010803" pitchFamily="18" charset="0"/>
              </a:rPr>
              <a:t>August  </a:t>
            </a:r>
            <a:endParaRPr lang="en-GB" sz="6600" dirty="0">
              <a:solidFill>
                <a:schemeClr val="accent4">
                  <a:lumMod val="75000"/>
                </a:schemeClr>
              </a:solidFill>
              <a:latin typeface="Garamond" panose="02020404030301010803" pitchFamily="18" charset="0"/>
            </a:endParaRPr>
          </a:p>
        </p:txBody>
      </p:sp>
      <p:sp>
        <p:nvSpPr>
          <p:cNvPr id="3" name="TextBox 2"/>
          <p:cNvSpPr txBox="1"/>
          <p:nvPr/>
        </p:nvSpPr>
        <p:spPr>
          <a:xfrm>
            <a:off x="4855135" y="3098729"/>
            <a:ext cx="6770808" cy="3416320"/>
          </a:xfrm>
          <a:prstGeom prst="rect">
            <a:avLst/>
          </a:prstGeom>
          <a:noFill/>
        </p:spPr>
        <p:txBody>
          <a:bodyPr wrap="square" rtlCol="0">
            <a:spAutoFit/>
          </a:bodyPr>
          <a:lstStyle/>
          <a:p>
            <a:pPr algn="just"/>
            <a:r>
              <a:rPr lang="en-US" sz="2400" b="0" i="0" dirty="0">
                <a:solidFill>
                  <a:srgbClr val="202122"/>
                </a:solidFill>
                <a:effectLst/>
                <a:latin typeface="Garamond" panose="02020404030301010803" pitchFamily="18" charset="0"/>
              </a:rPr>
              <a:t>Margaret Ward lived in London in the service of a lady when she learned of the severe maltreatment of Father Richard Watson in the Bridewell Prison. She visited him and she managed to smuggle him a rope with which he escaped. She was a logical suspect and was arrested and tortured, but refused to disclose the priest's whereabouts. She was hanged at </a:t>
            </a:r>
            <a:r>
              <a:rPr lang="en-US" sz="2400" b="0" i="0" dirty="0" err="1">
                <a:solidFill>
                  <a:srgbClr val="202122"/>
                </a:solidFill>
                <a:effectLst/>
                <a:latin typeface="Garamond" panose="02020404030301010803" pitchFamily="18" charset="0"/>
              </a:rPr>
              <a:t>Tyburn</a:t>
            </a:r>
            <a:r>
              <a:rPr lang="en-US" sz="2400" b="0" i="0" dirty="0">
                <a:solidFill>
                  <a:srgbClr val="202122"/>
                </a:solidFill>
                <a:effectLst/>
                <a:latin typeface="Garamond" panose="02020404030301010803" pitchFamily="18" charset="0"/>
              </a:rPr>
              <a:t> on 30</a:t>
            </a:r>
            <a:r>
              <a:rPr lang="en-US" sz="2400" b="0" i="0" baseline="30000" dirty="0">
                <a:solidFill>
                  <a:srgbClr val="202122"/>
                </a:solidFill>
                <a:effectLst/>
                <a:latin typeface="Garamond" panose="02020404030301010803" pitchFamily="18" charset="0"/>
              </a:rPr>
              <a:t>th</a:t>
            </a:r>
            <a:r>
              <a:rPr lang="en-US" sz="2400" b="0" i="0" dirty="0">
                <a:solidFill>
                  <a:srgbClr val="202122"/>
                </a:solidFill>
                <a:effectLst/>
                <a:latin typeface="Garamond" panose="02020404030301010803" pitchFamily="18" charset="0"/>
              </a:rPr>
              <a:t>  August 1588, and declared one of the Forty Martyrs … of England and Wales by Pope Paul VI in 1970.</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3936" y="5849091"/>
            <a:ext cx="771525" cy="914400"/>
          </a:xfrm>
          <a:prstGeom prst="rect">
            <a:avLst/>
          </a:prstGeom>
        </p:spPr>
      </p:pic>
      <p:pic>
        <p:nvPicPr>
          <p:cNvPr id="3074" name="Picture 2" descr="Our Saints | St Margaret Ward Catholic Academy">
            <a:extLst>
              <a:ext uri="{FF2B5EF4-FFF2-40B4-BE49-F238E27FC236}">
                <a16:creationId xmlns:a16="http://schemas.microsoft.com/office/drawing/2014/main" id="{C3E98F10-9DD2-4CF1-86BB-07446A71F6D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397" t="6058" r="11531" b="7121"/>
          <a:stretch/>
        </p:blipFill>
        <p:spPr bwMode="auto">
          <a:xfrm>
            <a:off x="236539" y="281395"/>
            <a:ext cx="4376928" cy="6199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653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098064" y="6297976"/>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8" name="Title 1"/>
          <p:cNvSpPr txBox="1">
            <a:spLocks/>
          </p:cNvSpPr>
          <p:nvPr/>
        </p:nvSpPr>
        <p:spPr>
          <a:xfrm>
            <a:off x="432151" y="271531"/>
            <a:ext cx="7025924" cy="2852669"/>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6600" dirty="0">
                <a:solidFill>
                  <a:schemeClr val="accent4">
                    <a:lumMod val="75000"/>
                  </a:schemeClr>
                </a:solidFill>
                <a:latin typeface="Garamond" panose="02020404030301010803" pitchFamily="18" charset="0"/>
              </a:rPr>
              <a:t>St. </a:t>
            </a:r>
            <a:r>
              <a:rPr lang="en-GB" altLang="en-US" sz="6600" dirty="0" smtClean="0">
                <a:solidFill>
                  <a:schemeClr val="accent4">
                    <a:lumMod val="75000"/>
                  </a:schemeClr>
                </a:solidFill>
                <a:latin typeface="Garamond" panose="02020404030301010803" pitchFamily="18" charset="0"/>
              </a:rPr>
              <a:t>Lucy: </a:t>
            </a:r>
            <a:endParaRPr lang="en-GB" altLang="en-US" sz="6600" dirty="0">
              <a:solidFill>
                <a:schemeClr val="accent4">
                  <a:lumMod val="75000"/>
                </a:schemeClr>
              </a:solidFill>
              <a:latin typeface="Garamond" panose="02020404030301010803" pitchFamily="18" charset="0"/>
            </a:endParaRPr>
          </a:p>
          <a:p>
            <a:pPr algn="ctr"/>
            <a:r>
              <a:rPr lang="en-GB" altLang="en-US" sz="6600" dirty="0">
                <a:solidFill>
                  <a:schemeClr val="accent4">
                    <a:lumMod val="75000"/>
                  </a:schemeClr>
                </a:solidFill>
                <a:latin typeface="Garamond" panose="02020404030301010803" pitchFamily="18" charset="0"/>
              </a:rPr>
              <a:t>13</a:t>
            </a:r>
            <a:r>
              <a:rPr lang="en-GB" altLang="en-US" sz="6600" baseline="30000" dirty="0">
                <a:solidFill>
                  <a:schemeClr val="accent4">
                    <a:lumMod val="75000"/>
                  </a:schemeClr>
                </a:solidFill>
                <a:latin typeface="Garamond" panose="02020404030301010803" pitchFamily="18" charset="0"/>
              </a:rPr>
              <a:t>th</a:t>
            </a:r>
            <a:r>
              <a:rPr lang="en-GB" altLang="en-US" sz="6600" dirty="0">
                <a:solidFill>
                  <a:schemeClr val="accent4">
                    <a:lumMod val="75000"/>
                  </a:schemeClr>
                </a:solidFill>
                <a:latin typeface="Garamond" panose="02020404030301010803" pitchFamily="18" charset="0"/>
              </a:rPr>
              <a:t> December  </a:t>
            </a:r>
            <a:endParaRPr lang="en-GB" sz="6600" dirty="0">
              <a:solidFill>
                <a:schemeClr val="accent4">
                  <a:lumMod val="75000"/>
                </a:schemeClr>
              </a:solidFill>
              <a:latin typeface="Garamond" panose="02020404030301010803" pitchFamily="18" charset="0"/>
            </a:endParaRPr>
          </a:p>
        </p:txBody>
      </p:sp>
      <p:sp>
        <p:nvSpPr>
          <p:cNvPr id="3" name="TextBox 2"/>
          <p:cNvSpPr txBox="1"/>
          <p:nvPr/>
        </p:nvSpPr>
        <p:spPr>
          <a:xfrm>
            <a:off x="7753350" y="271531"/>
            <a:ext cx="4210050" cy="5847755"/>
          </a:xfrm>
          <a:prstGeom prst="rect">
            <a:avLst/>
          </a:prstGeom>
          <a:noFill/>
        </p:spPr>
        <p:txBody>
          <a:bodyPr wrap="square" rtlCol="0">
            <a:spAutoFit/>
          </a:bodyPr>
          <a:lstStyle/>
          <a:p>
            <a:pPr algn="just"/>
            <a:r>
              <a:rPr lang="en-US" sz="2200" b="0" i="0" dirty="0">
                <a:solidFill>
                  <a:srgbClr val="212529"/>
                </a:solidFill>
                <a:effectLst/>
                <a:latin typeface="Garamond" panose="02020404030301010803" pitchFamily="18" charset="0"/>
              </a:rPr>
              <a:t>Born in Sicily, St. Lucy converted to Christianity after her blind mother recovered her eyesight. She was martyred at a young age under the persecution of the Emperor Diocletian. The exact reason is uncertain, but tradition holds that a spurned suitor reported her to the governor, who had her killed for her faith. Another tradition holds that, as part of her torture, she was blinded, but her eyesight was miraculously restored. For this reason, she is the patron saint for eyesight. Her feast day marks the beginning of the  Christmas season in Scandinavian countries.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4592" y="5906796"/>
            <a:ext cx="771525" cy="914400"/>
          </a:xfrm>
          <a:prstGeom prst="rect">
            <a:avLst/>
          </a:prstGeom>
        </p:spPr>
      </p:pic>
      <p:pic>
        <p:nvPicPr>
          <p:cNvPr id="4098" name="Picture 2" descr="Saint Lucy Chapel">
            <a:extLst>
              <a:ext uri="{FF2B5EF4-FFF2-40B4-BE49-F238E27FC236}">
                <a16:creationId xmlns:a16="http://schemas.microsoft.com/office/drawing/2014/main" id="{7E0DB889-87D8-4791-9CE0-134FD1B008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2" t="-1092" r="1598"/>
          <a:stretch/>
        </p:blipFill>
        <p:spPr bwMode="auto">
          <a:xfrm>
            <a:off x="432150" y="3162762"/>
            <a:ext cx="7035181" cy="3658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5427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sz="half" idx="1"/>
          </p:nvPr>
        </p:nvSpPr>
        <p:spPr>
          <a:xfrm>
            <a:off x="822960" y="2414916"/>
            <a:ext cx="9890396" cy="3816894"/>
          </a:xfrm>
        </p:spPr>
        <p:txBody>
          <a:bodyPr>
            <a:normAutofit/>
          </a:bodyPr>
          <a:lstStyle/>
          <a:p>
            <a:pPr eaLnBrk="1" hangingPunct="1">
              <a:lnSpc>
                <a:spcPct val="80000"/>
              </a:lnSpc>
              <a:buFontTx/>
              <a:buNone/>
              <a:defRPr/>
            </a:pPr>
            <a:r>
              <a:rPr lang="en-GB" altLang="en-US" sz="4000" dirty="0">
                <a:latin typeface="Garamond" panose="02020404030301010803" pitchFamily="18" charset="0"/>
              </a:rPr>
              <a:t> </a:t>
            </a:r>
          </a:p>
        </p:txBody>
      </p:sp>
      <p:sp>
        <p:nvSpPr>
          <p:cNvPr id="6" name="TextBox 5"/>
          <p:cNvSpPr txBox="1"/>
          <p:nvPr/>
        </p:nvSpPr>
        <p:spPr>
          <a:xfrm>
            <a:off x="9944100" y="6050290"/>
            <a:ext cx="1544637" cy="523220"/>
          </a:xfrm>
          <a:prstGeom prst="rect">
            <a:avLst/>
          </a:prstGeom>
          <a:noFill/>
        </p:spPr>
        <p:txBody>
          <a:bodyPr wrap="square" rtlCol="0">
            <a:spAutoFit/>
          </a:bodyPr>
          <a:lstStyle/>
          <a:p>
            <a:r>
              <a:rPr lang="en-GB" sz="2800" b="1" dirty="0" smtClean="0">
                <a:solidFill>
                  <a:schemeClr val="accent1">
                    <a:lumMod val="50000"/>
                  </a:schemeClr>
                </a:solidFill>
              </a:rPr>
              <a:t>BDES</a:t>
            </a:r>
            <a:endParaRPr lang="en-GB" sz="2800" b="1" dirty="0">
              <a:solidFill>
                <a:schemeClr val="accent1">
                  <a:lumMod val="50000"/>
                </a:schemeClr>
              </a:solidFill>
            </a:endParaRP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8" name="Title 1"/>
          <p:cNvSpPr txBox="1">
            <a:spLocks/>
          </p:cNvSpPr>
          <p:nvPr/>
        </p:nvSpPr>
        <p:spPr>
          <a:xfrm>
            <a:off x="4639235" y="231243"/>
            <a:ext cx="6633555" cy="2700216"/>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6600" dirty="0" smtClean="0">
                <a:solidFill>
                  <a:schemeClr val="accent4">
                    <a:lumMod val="75000"/>
                  </a:schemeClr>
                </a:solidFill>
                <a:latin typeface="Garamond" panose="02020404030301010803" pitchFamily="18" charset="0"/>
              </a:rPr>
              <a:t>St John of the Cross:</a:t>
            </a:r>
          </a:p>
          <a:p>
            <a:pPr algn="ctr"/>
            <a:endParaRPr lang="en-GB" altLang="en-US" sz="400" dirty="0" smtClean="0">
              <a:solidFill>
                <a:schemeClr val="accent4">
                  <a:lumMod val="75000"/>
                </a:schemeClr>
              </a:solidFill>
              <a:latin typeface="Garamond" panose="02020404030301010803" pitchFamily="18" charset="0"/>
            </a:endParaRPr>
          </a:p>
          <a:p>
            <a:pPr algn="ctr"/>
            <a:endParaRPr lang="en-GB" altLang="en-US" sz="400" dirty="0" smtClean="0">
              <a:solidFill>
                <a:schemeClr val="accent4">
                  <a:lumMod val="75000"/>
                </a:schemeClr>
              </a:solidFill>
              <a:latin typeface="Garamond" panose="02020404030301010803" pitchFamily="18" charset="0"/>
            </a:endParaRPr>
          </a:p>
          <a:p>
            <a:pPr algn="ctr"/>
            <a:r>
              <a:rPr lang="en-GB" altLang="en-US" sz="6600" dirty="0" smtClean="0">
                <a:solidFill>
                  <a:schemeClr val="accent4">
                    <a:lumMod val="75000"/>
                  </a:schemeClr>
                </a:solidFill>
                <a:latin typeface="Garamond" panose="02020404030301010803" pitchFamily="18" charset="0"/>
              </a:rPr>
              <a:t>14</a:t>
            </a:r>
            <a:r>
              <a:rPr lang="en-GB" altLang="en-US" sz="6600" baseline="30000" dirty="0" smtClean="0">
                <a:solidFill>
                  <a:schemeClr val="accent4">
                    <a:lumMod val="75000"/>
                  </a:schemeClr>
                </a:solidFill>
                <a:latin typeface="Garamond" panose="02020404030301010803" pitchFamily="18" charset="0"/>
              </a:rPr>
              <a:t>th</a:t>
            </a:r>
            <a:r>
              <a:rPr lang="en-GB" altLang="en-US" sz="6600" dirty="0" smtClean="0">
                <a:solidFill>
                  <a:schemeClr val="accent4">
                    <a:lumMod val="75000"/>
                  </a:schemeClr>
                </a:solidFill>
                <a:latin typeface="Garamond" panose="02020404030301010803" pitchFamily="18" charset="0"/>
              </a:rPr>
              <a:t> December </a:t>
            </a:r>
            <a:endParaRPr lang="en-GB" sz="6600" dirty="0">
              <a:solidFill>
                <a:schemeClr val="accent4">
                  <a:lumMod val="75000"/>
                </a:schemeClr>
              </a:solidFill>
              <a:latin typeface="Garamond" panose="02020404030301010803" pitchFamily="18" charset="0"/>
            </a:endParaRPr>
          </a:p>
        </p:txBody>
      </p:sp>
      <p:sp>
        <p:nvSpPr>
          <p:cNvPr id="9" name="Rectangle 3"/>
          <p:cNvSpPr txBox="1">
            <a:spLocks noChangeArrowheads="1"/>
          </p:cNvSpPr>
          <p:nvPr/>
        </p:nvSpPr>
        <p:spPr>
          <a:xfrm>
            <a:off x="1700791" y="5934100"/>
            <a:ext cx="4201907" cy="7443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altLang="en-US" dirty="0" smtClean="0">
              <a:latin typeface="Garamond" panose="02020404030301010803" pitchFamily="18" charset="0"/>
            </a:endParaRPr>
          </a:p>
          <a:p>
            <a:pPr marL="0" indent="0">
              <a:buFont typeface="Arial" panose="020B0604020202020204" pitchFamily="34" charset="0"/>
              <a:buNone/>
            </a:pPr>
            <a:endParaRPr lang="en-GB" altLang="en-US" dirty="0" smtClean="0">
              <a:latin typeface="Garamond" panose="02020404030301010803" pitchFamily="18" charset="0"/>
            </a:endParaRPr>
          </a:p>
        </p:txBody>
      </p:sp>
      <p:sp>
        <p:nvSpPr>
          <p:cNvPr id="3" name="TextBox 2"/>
          <p:cNvSpPr txBox="1"/>
          <p:nvPr/>
        </p:nvSpPr>
        <p:spPr>
          <a:xfrm>
            <a:off x="5243875" y="3313291"/>
            <a:ext cx="5724162" cy="2677656"/>
          </a:xfrm>
          <a:prstGeom prst="rect">
            <a:avLst/>
          </a:prstGeom>
          <a:noFill/>
        </p:spPr>
        <p:txBody>
          <a:bodyPr wrap="square" rtlCol="0">
            <a:spAutoFit/>
          </a:bodyPr>
          <a:lstStyle/>
          <a:p>
            <a:pPr algn="just"/>
            <a:r>
              <a:rPr lang="en-GB" sz="2400" dirty="0">
                <a:latin typeface="Garamond" panose="02020404030301010803" pitchFamily="18" charset="0"/>
              </a:rPr>
              <a:t>You might well have seen a print of the popular painting of </a:t>
            </a:r>
            <a:r>
              <a:rPr lang="en-GB" sz="2400" i="1" dirty="0">
                <a:latin typeface="Garamond" panose="02020404030301010803" pitchFamily="18" charset="0"/>
              </a:rPr>
              <a:t>Christ of St John of the Cross</a:t>
            </a:r>
            <a:r>
              <a:rPr lang="en-GB" sz="2400" dirty="0">
                <a:latin typeface="Garamond" panose="02020404030301010803" pitchFamily="18" charset="0"/>
              </a:rPr>
              <a:t> by Salvador </a:t>
            </a:r>
            <a:r>
              <a:rPr lang="en-GB" sz="2400" dirty="0" err="1">
                <a:latin typeface="Garamond" panose="02020404030301010803" pitchFamily="18" charset="0"/>
              </a:rPr>
              <a:t>Dalí</a:t>
            </a:r>
            <a:r>
              <a:rPr lang="en-GB" sz="2400" dirty="0">
                <a:latin typeface="Garamond" panose="02020404030301010803" pitchFamily="18" charset="0"/>
              </a:rPr>
              <a:t>, and wondered at the unusual perspective.  St John (1542-1591) sketched a vision he received of Christ on the Cross as though from above, from a heavenly perspective. </a:t>
            </a:r>
          </a:p>
        </p:txBody>
      </p:sp>
      <p:sp>
        <p:nvSpPr>
          <p:cNvPr id="4" name="Rectangle 3"/>
          <p:cNvSpPr/>
          <p:nvPr/>
        </p:nvSpPr>
        <p:spPr>
          <a:xfrm>
            <a:off x="228600" y="6298445"/>
            <a:ext cx="5405271" cy="369332"/>
          </a:xfrm>
          <a:prstGeom prst="rect">
            <a:avLst/>
          </a:prstGeom>
        </p:spPr>
        <p:txBody>
          <a:bodyPr wrap="square">
            <a:spAutoFit/>
          </a:bodyPr>
          <a:lstStyle/>
          <a:p>
            <a:r>
              <a:rPr lang="en-GB" i="1" dirty="0">
                <a:latin typeface="Garamond" panose="02020404030301010803" pitchFamily="18" charset="0"/>
                <a:ea typeface="Calibri" panose="020F0502020204030204" pitchFamily="34" charset="0"/>
                <a:cs typeface="Times New Roman" panose="02020603050405020304" pitchFamily="18" charset="0"/>
              </a:rPr>
              <a:t>Detail of </a:t>
            </a:r>
            <a:r>
              <a:rPr lang="en-GB" i="1" dirty="0" smtClean="0">
                <a:latin typeface="Garamond" panose="02020404030301010803" pitchFamily="18" charset="0"/>
                <a:ea typeface="Calibri" panose="020F0502020204030204" pitchFamily="34" charset="0"/>
                <a:cs typeface="Times New Roman" panose="02020603050405020304" pitchFamily="18" charset="0"/>
              </a:rPr>
              <a:t>“Christ of St John of the Cross” </a:t>
            </a:r>
            <a:r>
              <a:rPr lang="en-GB" i="1" dirty="0">
                <a:latin typeface="Garamond" panose="02020404030301010803" pitchFamily="18" charset="0"/>
                <a:ea typeface="Calibri" panose="020F0502020204030204" pitchFamily="34" charset="0"/>
                <a:cs typeface="Times New Roman" panose="02020603050405020304" pitchFamily="18" charset="0"/>
              </a:rPr>
              <a:t>by </a:t>
            </a:r>
            <a:r>
              <a:rPr lang="en-GB" i="1" dirty="0" smtClean="0">
                <a:latin typeface="Garamond" panose="02020404030301010803" pitchFamily="18" charset="0"/>
                <a:ea typeface="Calibri" panose="020F0502020204030204" pitchFamily="34" charset="0"/>
                <a:cs typeface="Times New Roman" panose="02020603050405020304" pitchFamily="18" charset="0"/>
              </a:rPr>
              <a:t>Salvador </a:t>
            </a:r>
            <a:r>
              <a:rPr lang="en-GB" i="1" dirty="0" err="1" smtClean="0">
                <a:latin typeface="Garamond" panose="02020404030301010803" pitchFamily="18" charset="0"/>
                <a:ea typeface="Calibri" panose="020F0502020204030204" pitchFamily="34" charset="0"/>
                <a:cs typeface="Times New Roman" panose="02020603050405020304" pitchFamily="18" charset="0"/>
              </a:rPr>
              <a:t>Dalí</a:t>
            </a:r>
            <a:endParaRPr lang="en-GB" dirty="0"/>
          </a:p>
        </p:txBody>
      </p:sp>
      <p:pic>
        <p:nvPicPr>
          <p:cNvPr id="1026" name="Picture 2" descr="Christ of Saint John of the Cro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529" y="207075"/>
            <a:ext cx="3347075" cy="6024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694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098064" y="6297976"/>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8" name="Title 1"/>
          <p:cNvSpPr txBox="1">
            <a:spLocks/>
          </p:cNvSpPr>
          <p:nvPr/>
        </p:nvSpPr>
        <p:spPr>
          <a:xfrm>
            <a:off x="1152343" y="268022"/>
            <a:ext cx="9887313" cy="1099139"/>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dirty="0">
                <a:solidFill>
                  <a:schemeClr val="accent4">
                    <a:lumMod val="75000"/>
                  </a:schemeClr>
                </a:solidFill>
                <a:latin typeface="Garamond" panose="02020404030301010803" pitchFamily="18" charset="0"/>
              </a:rPr>
              <a:t>Saint John </a:t>
            </a:r>
            <a:r>
              <a:rPr lang="en-GB" sz="5400" dirty="0" err="1">
                <a:solidFill>
                  <a:schemeClr val="accent4">
                    <a:lumMod val="75000"/>
                  </a:schemeClr>
                </a:solidFill>
                <a:latin typeface="Garamond" panose="02020404030301010803" pitchFamily="18" charset="0"/>
              </a:rPr>
              <a:t>Kanty</a:t>
            </a:r>
            <a:r>
              <a:rPr lang="en-GB" sz="5400" dirty="0">
                <a:solidFill>
                  <a:schemeClr val="accent4">
                    <a:lumMod val="75000"/>
                  </a:schemeClr>
                </a:solidFill>
                <a:latin typeface="Garamond" panose="02020404030301010803" pitchFamily="18" charset="0"/>
              </a:rPr>
              <a:t>: 23</a:t>
            </a:r>
            <a:r>
              <a:rPr lang="en-GB" sz="5400" baseline="30000" dirty="0">
                <a:solidFill>
                  <a:schemeClr val="accent4">
                    <a:lumMod val="75000"/>
                  </a:schemeClr>
                </a:solidFill>
                <a:latin typeface="Garamond" panose="02020404030301010803" pitchFamily="18" charset="0"/>
              </a:rPr>
              <a:t>rd</a:t>
            </a:r>
            <a:r>
              <a:rPr lang="en-GB" sz="5400" dirty="0">
                <a:solidFill>
                  <a:schemeClr val="accent4">
                    <a:lumMod val="75000"/>
                  </a:schemeClr>
                </a:solidFill>
                <a:latin typeface="Garamond" panose="02020404030301010803" pitchFamily="18" charset="0"/>
              </a:rPr>
              <a:t> December</a:t>
            </a:r>
          </a:p>
        </p:txBody>
      </p:sp>
      <p:sp>
        <p:nvSpPr>
          <p:cNvPr id="3" name="TextBox 2"/>
          <p:cNvSpPr txBox="1"/>
          <p:nvPr/>
        </p:nvSpPr>
        <p:spPr>
          <a:xfrm>
            <a:off x="3588151" y="2359148"/>
            <a:ext cx="7714921" cy="523220"/>
          </a:xfrm>
          <a:prstGeom prst="rect">
            <a:avLst/>
          </a:prstGeom>
          <a:noFill/>
        </p:spPr>
        <p:txBody>
          <a:bodyPr wrap="square" rtlCol="0">
            <a:spAutoFit/>
          </a:bodyPr>
          <a:lstStyle/>
          <a:p>
            <a:pPr algn="just"/>
            <a:endParaRPr lang="en-US" sz="2800" b="0" i="0" dirty="0">
              <a:solidFill>
                <a:srgbClr val="202122"/>
              </a:solidFill>
              <a:effectLst/>
              <a:latin typeface="Garamond" panose="02020404030301010803" pitchFamily="18" charset="0"/>
            </a:endParaRPr>
          </a:p>
        </p:txBody>
      </p:sp>
      <p:sp>
        <p:nvSpPr>
          <p:cNvPr id="4" name="TextBox 3"/>
          <p:cNvSpPr txBox="1"/>
          <p:nvPr/>
        </p:nvSpPr>
        <p:spPr>
          <a:xfrm>
            <a:off x="5758405" y="2359148"/>
            <a:ext cx="6313990" cy="430887"/>
          </a:xfrm>
          <a:prstGeom prst="rect">
            <a:avLst/>
          </a:prstGeom>
          <a:noFill/>
        </p:spPr>
        <p:txBody>
          <a:bodyPr wrap="square" rtlCol="0">
            <a:spAutoFit/>
          </a:bodyPr>
          <a:lstStyle/>
          <a:p>
            <a:pPr algn="just"/>
            <a:endParaRPr lang="en-GB" sz="2200" dirty="0"/>
          </a:p>
        </p:txBody>
      </p:sp>
      <p:pic>
        <p:nvPicPr>
          <p:cNvPr id="2050" name="Picture 2">
            <a:extLst>
              <a:ext uri="{FF2B5EF4-FFF2-40B4-BE49-F238E27FC236}">
                <a16:creationId xmlns:a16="http://schemas.microsoft.com/office/drawing/2014/main" id="{A3C2D049-F447-B932-BDA9-F720E8B1342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92864" y="1367161"/>
            <a:ext cx="3051627" cy="506915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4592" y="5906796"/>
            <a:ext cx="771525" cy="914400"/>
          </a:xfrm>
          <a:prstGeom prst="rect">
            <a:avLst/>
          </a:prstGeom>
        </p:spPr>
      </p:pic>
      <p:sp>
        <p:nvSpPr>
          <p:cNvPr id="10" name="TextBox 9"/>
          <p:cNvSpPr txBox="1"/>
          <p:nvPr/>
        </p:nvSpPr>
        <p:spPr>
          <a:xfrm>
            <a:off x="4025433" y="1963147"/>
            <a:ext cx="7714921" cy="369332"/>
          </a:xfrm>
          <a:prstGeom prst="rect">
            <a:avLst/>
          </a:prstGeom>
          <a:noFill/>
        </p:spPr>
        <p:txBody>
          <a:bodyPr wrap="square" rtlCol="0">
            <a:spAutoFit/>
          </a:bodyPr>
          <a:lstStyle/>
          <a:p>
            <a:endParaRPr lang="en-GB" dirty="0"/>
          </a:p>
        </p:txBody>
      </p:sp>
      <p:sp>
        <p:nvSpPr>
          <p:cNvPr id="2" name="TextBox 1"/>
          <p:cNvSpPr txBox="1"/>
          <p:nvPr/>
        </p:nvSpPr>
        <p:spPr>
          <a:xfrm>
            <a:off x="3873107" y="1519264"/>
            <a:ext cx="7610907" cy="4970591"/>
          </a:xfrm>
          <a:prstGeom prst="rect">
            <a:avLst/>
          </a:prstGeom>
          <a:noFill/>
        </p:spPr>
        <p:txBody>
          <a:bodyPr wrap="square" rtlCol="0">
            <a:spAutoFit/>
          </a:bodyPr>
          <a:lstStyle/>
          <a:p>
            <a:pPr algn="just"/>
            <a:r>
              <a:rPr lang="en-GB" sz="2200" dirty="0">
                <a:latin typeface="Garamond" panose="02020404030301010803" pitchFamily="18" charset="0"/>
              </a:rPr>
              <a:t>John was from the country. After brilliant studies he became a professor of theology at the university of </a:t>
            </a:r>
            <a:r>
              <a:rPr lang="en-GB" sz="2200" dirty="0" err="1">
                <a:latin typeface="Garamond" panose="02020404030301010803" pitchFamily="18" charset="0"/>
              </a:rPr>
              <a:t>Kraków</a:t>
            </a:r>
            <a:r>
              <a:rPr lang="en-GB" sz="2200" dirty="0">
                <a:latin typeface="Garamond" panose="02020404030301010803" pitchFamily="18" charset="0"/>
              </a:rPr>
              <a:t>, Poland and was ordained a priest. He was then unjustly accused and sent away in disgrace to be a parish priest at </a:t>
            </a:r>
            <a:r>
              <a:rPr lang="en-GB" sz="2200" dirty="0" err="1">
                <a:latin typeface="Garamond" panose="02020404030301010803" pitchFamily="18" charset="0"/>
              </a:rPr>
              <a:t>Olkusz</a:t>
            </a:r>
            <a:r>
              <a:rPr lang="en-GB" sz="2200" dirty="0">
                <a:latin typeface="Garamond" panose="02020404030301010803" pitchFamily="18" charset="0"/>
              </a:rPr>
              <a:t>. </a:t>
            </a:r>
            <a:endParaRPr lang="en-GB" dirty="0">
              <a:latin typeface="Garamond" panose="02020404030301010803" pitchFamily="18" charset="0"/>
            </a:endParaRPr>
          </a:p>
          <a:p>
            <a:pPr algn="just"/>
            <a:endParaRPr lang="en-GB" sz="1100" dirty="0">
              <a:latin typeface="Garamond" panose="02020404030301010803" pitchFamily="18" charset="0"/>
            </a:endParaRPr>
          </a:p>
          <a:p>
            <a:pPr algn="just"/>
            <a:r>
              <a:rPr lang="en-GB" sz="2200" dirty="0">
                <a:latin typeface="Garamond" panose="02020404030301010803" pitchFamily="18" charset="0"/>
              </a:rPr>
              <a:t>An extremely humble man, he did his best and in the end he won his people’s hearts. After some time he returned to Kraków and taught Scripture for the remainder of his life.</a:t>
            </a:r>
          </a:p>
          <a:p>
            <a:pPr algn="just"/>
            <a:endParaRPr lang="en-GB" sz="1100" dirty="0">
              <a:latin typeface="Garamond" panose="02020404030301010803" pitchFamily="18" charset="0"/>
            </a:endParaRPr>
          </a:p>
          <a:p>
            <a:pPr algn="just"/>
            <a:r>
              <a:rPr lang="en-GB" sz="2200" dirty="0">
                <a:latin typeface="Garamond" panose="02020404030301010803" pitchFamily="18" charset="0"/>
              </a:rPr>
              <a:t>John was a serious man, and humble, but known to all the poor of </a:t>
            </a:r>
            <a:r>
              <a:rPr lang="en-GB" sz="2200" dirty="0" err="1">
                <a:latin typeface="Garamond" panose="02020404030301010803" pitchFamily="18" charset="0"/>
              </a:rPr>
              <a:t>Kraków</a:t>
            </a:r>
            <a:r>
              <a:rPr lang="en-GB" sz="2200" dirty="0">
                <a:latin typeface="Garamond" panose="02020404030301010803" pitchFamily="18" charset="0"/>
              </a:rPr>
              <a:t> for his kindness. His goods and his money were always at their disposal, and time and again they took advantage of him. He kept only the money and clothes absolutely needed to support himself. He slept little, ate sparingly, and took no meat. </a:t>
            </a:r>
          </a:p>
          <a:p>
            <a:pPr algn="just"/>
            <a:endParaRPr lang="en-GB" sz="1100" dirty="0">
              <a:latin typeface="Garamond" panose="02020404030301010803" pitchFamily="18" charset="0"/>
            </a:endParaRPr>
          </a:p>
          <a:p>
            <a:pPr algn="just"/>
            <a:r>
              <a:rPr lang="en-GB" sz="2200" dirty="0">
                <a:latin typeface="Garamond" panose="02020404030301010803" pitchFamily="18" charset="0"/>
              </a:rPr>
              <a:t>His feast day is celebrated on 23</a:t>
            </a:r>
            <a:r>
              <a:rPr lang="en-GB" sz="2200" baseline="30000" dirty="0">
                <a:latin typeface="Garamond" panose="02020404030301010803" pitchFamily="18" charset="0"/>
              </a:rPr>
              <a:t>rd</a:t>
            </a:r>
            <a:r>
              <a:rPr lang="en-GB" sz="2200" dirty="0">
                <a:latin typeface="Garamond" panose="02020404030301010803" pitchFamily="18" charset="0"/>
              </a:rPr>
              <a:t> December.</a:t>
            </a:r>
          </a:p>
        </p:txBody>
      </p:sp>
    </p:spTree>
    <p:extLst>
      <p:ext uri="{BB962C8B-B14F-4D97-AF65-F5344CB8AC3E}">
        <p14:creationId xmlns:p14="http://schemas.microsoft.com/office/powerpoint/2010/main" val="543289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50290"/>
            <a:ext cx="1544637" cy="523220"/>
          </a:xfrm>
          <a:prstGeom prst="rect">
            <a:avLst/>
          </a:prstGeom>
          <a:noFill/>
        </p:spPr>
        <p:txBody>
          <a:bodyPr wrap="square" rtlCol="0">
            <a:spAutoFit/>
          </a:bodyPr>
          <a:lstStyle/>
          <a:p>
            <a:r>
              <a:rPr lang="en-GB" sz="2800" b="1" dirty="0" smtClean="0">
                <a:solidFill>
                  <a:schemeClr val="accent1">
                    <a:lumMod val="50000"/>
                  </a:schemeClr>
                </a:solidFill>
              </a:rPr>
              <a:t>BDES</a:t>
            </a:r>
            <a:endParaRPr lang="en-GB" sz="2800" b="1" dirty="0">
              <a:solidFill>
                <a:schemeClr val="accent1">
                  <a:lumMod val="50000"/>
                </a:schemeClr>
              </a:solidFill>
            </a:endParaRP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8" name="Title 1"/>
          <p:cNvSpPr txBox="1">
            <a:spLocks/>
          </p:cNvSpPr>
          <p:nvPr/>
        </p:nvSpPr>
        <p:spPr>
          <a:xfrm>
            <a:off x="4639235" y="231243"/>
            <a:ext cx="6633555" cy="2700216"/>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6600" dirty="0" smtClean="0">
                <a:solidFill>
                  <a:schemeClr val="accent4">
                    <a:lumMod val="75000"/>
                  </a:schemeClr>
                </a:solidFill>
                <a:latin typeface="Garamond" panose="02020404030301010803" pitchFamily="18" charset="0"/>
              </a:rPr>
              <a:t>St Elizabeth Ann Seton:</a:t>
            </a:r>
          </a:p>
          <a:p>
            <a:pPr algn="ctr"/>
            <a:endParaRPr lang="en-GB" altLang="en-US" sz="400" dirty="0" smtClean="0">
              <a:solidFill>
                <a:schemeClr val="accent4">
                  <a:lumMod val="75000"/>
                </a:schemeClr>
              </a:solidFill>
              <a:latin typeface="Garamond" panose="02020404030301010803" pitchFamily="18" charset="0"/>
            </a:endParaRPr>
          </a:p>
          <a:p>
            <a:pPr algn="ctr"/>
            <a:endParaRPr lang="en-GB" altLang="en-US" sz="400" dirty="0" smtClean="0">
              <a:solidFill>
                <a:schemeClr val="accent4">
                  <a:lumMod val="75000"/>
                </a:schemeClr>
              </a:solidFill>
              <a:latin typeface="Garamond" panose="02020404030301010803" pitchFamily="18" charset="0"/>
            </a:endParaRPr>
          </a:p>
          <a:p>
            <a:pPr algn="ctr"/>
            <a:r>
              <a:rPr lang="en-GB" altLang="en-US" sz="6600" dirty="0" smtClean="0">
                <a:solidFill>
                  <a:schemeClr val="accent4">
                    <a:lumMod val="75000"/>
                  </a:schemeClr>
                </a:solidFill>
                <a:latin typeface="Garamond" panose="02020404030301010803" pitchFamily="18" charset="0"/>
              </a:rPr>
              <a:t>4</a:t>
            </a:r>
            <a:r>
              <a:rPr lang="en-GB" altLang="en-US" sz="6600" baseline="30000" dirty="0" smtClean="0">
                <a:solidFill>
                  <a:schemeClr val="accent4">
                    <a:lumMod val="75000"/>
                  </a:schemeClr>
                </a:solidFill>
                <a:latin typeface="Garamond" panose="02020404030301010803" pitchFamily="18" charset="0"/>
              </a:rPr>
              <a:t>th</a:t>
            </a:r>
            <a:r>
              <a:rPr lang="en-GB" altLang="en-US" sz="6600" dirty="0" smtClean="0">
                <a:solidFill>
                  <a:schemeClr val="accent4">
                    <a:lumMod val="75000"/>
                  </a:schemeClr>
                </a:solidFill>
                <a:latin typeface="Garamond" panose="02020404030301010803" pitchFamily="18" charset="0"/>
              </a:rPr>
              <a:t> January </a:t>
            </a:r>
            <a:endParaRPr lang="en-GB" sz="6600" dirty="0">
              <a:solidFill>
                <a:schemeClr val="accent4">
                  <a:lumMod val="75000"/>
                </a:schemeClr>
              </a:solidFill>
              <a:latin typeface="Garamond" panose="02020404030301010803" pitchFamily="18" charset="0"/>
            </a:endParaRPr>
          </a:p>
        </p:txBody>
      </p:sp>
      <p:sp>
        <p:nvSpPr>
          <p:cNvPr id="9" name="Rectangle 3"/>
          <p:cNvSpPr txBox="1">
            <a:spLocks noChangeArrowheads="1"/>
          </p:cNvSpPr>
          <p:nvPr/>
        </p:nvSpPr>
        <p:spPr>
          <a:xfrm>
            <a:off x="1700791" y="5934100"/>
            <a:ext cx="4201907" cy="7443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altLang="en-US" dirty="0" smtClean="0">
              <a:latin typeface="Garamond" panose="02020404030301010803" pitchFamily="18" charset="0"/>
            </a:endParaRPr>
          </a:p>
          <a:p>
            <a:pPr marL="0" indent="0">
              <a:buFont typeface="Arial" panose="020B0604020202020204" pitchFamily="34" charset="0"/>
              <a:buNone/>
            </a:pPr>
            <a:endParaRPr lang="en-GB" altLang="en-US" dirty="0" smtClean="0">
              <a:latin typeface="Garamond" panose="02020404030301010803" pitchFamily="18" charset="0"/>
            </a:endParaRPr>
          </a:p>
        </p:txBody>
      </p:sp>
      <p:sp>
        <p:nvSpPr>
          <p:cNvPr id="3" name="TextBox 2"/>
          <p:cNvSpPr txBox="1"/>
          <p:nvPr/>
        </p:nvSpPr>
        <p:spPr>
          <a:xfrm>
            <a:off x="4639235" y="2983448"/>
            <a:ext cx="6328801" cy="3816429"/>
          </a:xfrm>
          <a:prstGeom prst="rect">
            <a:avLst/>
          </a:prstGeom>
          <a:noFill/>
        </p:spPr>
        <p:txBody>
          <a:bodyPr wrap="square" rtlCol="0">
            <a:spAutoFit/>
          </a:bodyPr>
          <a:lstStyle/>
          <a:p>
            <a:pPr algn="just"/>
            <a:r>
              <a:rPr lang="en-GB" sz="2200" dirty="0" smtClean="0">
                <a:latin typeface="Garamond" panose="02020404030301010803" pitchFamily="18" charset="0"/>
              </a:rPr>
              <a:t>She was the first person born in the Americas to be made a saint.</a:t>
            </a:r>
          </a:p>
          <a:p>
            <a:pPr algn="just"/>
            <a:r>
              <a:rPr lang="en-GB" sz="2200" dirty="0" smtClean="0">
                <a:latin typeface="Garamond" panose="02020404030301010803" pitchFamily="18" charset="0"/>
              </a:rPr>
              <a:t>She wasn’t born a Catholic but, following her conversion to Catholicism on a trip to Rome, she founded a religious congregation which followed </a:t>
            </a:r>
            <a:r>
              <a:rPr lang="en-GB" sz="2200" dirty="0">
                <a:latin typeface="Garamond" panose="02020404030301010803" pitchFamily="18" charset="0"/>
              </a:rPr>
              <a:t>the rules of the Sisters of </a:t>
            </a:r>
            <a:r>
              <a:rPr lang="en-GB" sz="2200" dirty="0" smtClean="0">
                <a:latin typeface="Garamond" panose="02020404030301010803" pitchFamily="18" charset="0"/>
              </a:rPr>
              <a:t>Charity. Following the death of her husband this became her new life’s new work. </a:t>
            </a:r>
          </a:p>
          <a:p>
            <a:pPr algn="just"/>
            <a:r>
              <a:rPr lang="en-GB" sz="2200" dirty="0" smtClean="0">
                <a:latin typeface="Garamond" panose="02020404030301010803" pitchFamily="18" charset="0"/>
              </a:rPr>
              <a:t>She passed on the joy of her new work : the congregation specialised in running schools for the education of young girls.  One of her own </a:t>
            </a:r>
            <a:r>
              <a:rPr lang="en-GB" sz="2200" dirty="0" smtClean="0">
                <a:solidFill>
                  <a:schemeClr val="bg1"/>
                </a:solidFill>
                <a:latin typeface="Garamond" panose="02020404030301010803" pitchFamily="18" charset="0"/>
              </a:rPr>
              <a:t>XXXXXX</a:t>
            </a:r>
            <a:r>
              <a:rPr lang="en-GB" sz="2200" dirty="0" smtClean="0">
                <a:latin typeface="Garamond" panose="02020404030301010803" pitchFamily="18" charset="0"/>
              </a:rPr>
              <a:t>       daughters was inspired to become a nun.</a:t>
            </a:r>
          </a:p>
        </p:txBody>
      </p:sp>
      <p:pic>
        <p:nvPicPr>
          <p:cNvPr id="5" name="Picture 4"/>
          <p:cNvPicPr>
            <a:picLocks noChangeAspect="1"/>
          </p:cNvPicPr>
          <p:nvPr/>
        </p:nvPicPr>
        <p:blipFill>
          <a:blip r:embed="rId3"/>
          <a:stretch>
            <a:fillRect/>
          </a:stretch>
        </p:blipFill>
        <p:spPr>
          <a:xfrm>
            <a:off x="233251" y="680998"/>
            <a:ext cx="4211715" cy="5253102"/>
          </a:xfrm>
          <a:prstGeom prst="rect">
            <a:avLst/>
          </a:prstGeom>
        </p:spPr>
      </p:pic>
    </p:spTree>
    <p:extLst>
      <p:ext uri="{BB962C8B-B14F-4D97-AF65-F5344CB8AC3E}">
        <p14:creationId xmlns:p14="http://schemas.microsoft.com/office/powerpoint/2010/main" val="3860253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098064" y="6297976"/>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8" name="Title 1"/>
          <p:cNvSpPr txBox="1">
            <a:spLocks/>
          </p:cNvSpPr>
          <p:nvPr/>
        </p:nvSpPr>
        <p:spPr>
          <a:xfrm>
            <a:off x="217779" y="117427"/>
            <a:ext cx="11854616" cy="2099125"/>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6600" dirty="0" smtClean="0">
                <a:solidFill>
                  <a:schemeClr val="accent4">
                    <a:lumMod val="75000"/>
                  </a:schemeClr>
                </a:solidFill>
                <a:latin typeface="Garamond" panose="02020404030301010803" pitchFamily="18" charset="0"/>
              </a:rPr>
              <a:t>Epiphany </a:t>
            </a:r>
            <a:r>
              <a:rPr lang="en-GB" altLang="en-US" sz="6600" dirty="0">
                <a:solidFill>
                  <a:schemeClr val="accent4">
                    <a:lumMod val="75000"/>
                  </a:schemeClr>
                </a:solidFill>
                <a:latin typeface="Garamond" panose="02020404030301010803" pitchFamily="18" charset="0"/>
              </a:rPr>
              <a:t>: </a:t>
            </a:r>
            <a:r>
              <a:rPr lang="en-GB" altLang="en-US" sz="6600" dirty="0" smtClean="0">
                <a:solidFill>
                  <a:schemeClr val="accent4">
                    <a:lumMod val="75000"/>
                  </a:schemeClr>
                </a:solidFill>
                <a:latin typeface="Garamond" panose="02020404030301010803" pitchFamily="18" charset="0"/>
              </a:rPr>
              <a:t>6</a:t>
            </a:r>
            <a:r>
              <a:rPr lang="en-GB" altLang="en-US" sz="6600" baseline="30000" dirty="0" smtClean="0">
                <a:solidFill>
                  <a:schemeClr val="accent4">
                    <a:lumMod val="75000"/>
                  </a:schemeClr>
                </a:solidFill>
                <a:latin typeface="Garamond" panose="02020404030301010803" pitchFamily="18" charset="0"/>
              </a:rPr>
              <a:t>th</a:t>
            </a:r>
            <a:r>
              <a:rPr lang="en-GB" altLang="en-US" sz="6600" dirty="0" smtClean="0">
                <a:solidFill>
                  <a:schemeClr val="accent4">
                    <a:lumMod val="75000"/>
                  </a:schemeClr>
                </a:solidFill>
                <a:latin typeface="Garamond" panose="02020404030301010803" pitchFamily="18" charset="0"/>
              </a:rPr>
              <a:t> January</a:t>
            </a:r>
            <a:endParaRPr lang="en-GB" sz="6600" dirty="0">
              <a:solidFill>
                <a:schemeClr val="accent4">
                  <a:lumMod val="75000"/>
                </a:schemeClr>
              </a:solidFill>
              <a:latin typeface="Garamond" panose="02020404030301010803" pitchFamily="18" charset="0"/>
            </a:endParaRPr>
          </a:p>
        </p:txBody>
      </p:sp>
      <p:sp>
        <p:nvSpPr>
          <p:cNvPr id="3" name="TextBox 2"/>
          <p:cNvSpPr txBox="1"/>
          <p:nvPr/>
        </p:nvSpPr>
        <p:spPr>
          <a:xfrm>
            <a:off x="3588151" y="2359148"/>
            <a:ext cx="7714921" cy="523220"/>
          </a:xfrm>
          <a:prstGeom prst="rect">
            <a:avLst/>
          </a:prstGeom>
          <a:noFill/>
        </p:spPr>
        <p:txBody>
          <a:bodyPr wrap="square" rtlCol="0">
            <a:spAutoFit/>
          </a:bodyPr>
          <a:lstStyle/>
          <a:p>
            <a:pPr algn="just"/>
            <a:endParaRPr lang="en-US" sz="2800" b="0" i="0" dirty="0">
              <a:solidFill>
                <a:srgbClr val="202122"/>
              </a:solidFill>
              <a:effectLst/>
              <a:latin typeface="Garamond" panose="02020404030301010803" pitchFamily="18" charset="0"/>
            </a:endParaRP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4592" y="5906796"/>
            <a:ext cx="771525" cy="914400"/>
          </a:xfrm>
          <a:prstGeom prst="rect">
            <a:avLst/>
          </a:prstGeom>
        </p:spPr>
      </p:pic>
      <p:pic>
        <p:nvPicPr>
          <p:cNvPr id="2" name="Picture 2">
            <a:extLst>
              <a:ext uri="{FF2B5EF4-FFF2-40B4-BE49-F238E27FC236}">
                <a16:creationId xmlns:a16="http://schemas.microsoft.com/office/drawing/2014/main" id="{BE3AA561-1525-40A7-B9DB-12D4670604C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7778" y="3100451"/>
            <a:ext cx="3688677" cy="27590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010628" y="2465408"/>
            <a:ext cx="7957595" cy="3816429"/>
          </a:xfrm>
          <a:prstGeom prst="rect">
            <a:avLst/>
          </a:prstGeom>
          <a:noFill/>
        </p:spPr>
        <p:txBody>
          <a:bodyPr wrap="square" rtlCol="0">
            <a:spAutoFit/>
          </a:bodyPr>
          <a:lstStyle/>
          <a:p>
            <a:r>
              <a:rPr lang="en-GB" sz="2200" dirty="0" smtClean="0">
                <a:latin typeface="Garamond" panose="02020404030301010803" pitchFamily="18" charset="0"/>
              </a:rPr>
              <a:t>The feast of the Epiphany is celebrated on 6</a:t>
            </a:r>
            <a:r>
              <a:rPr lang="en-GB" sz="2200" baseline="30000" dirty="0" smtClean="0">
                <a:latin typeface="Garamond" panose="02020404030301010803" pitchFamily="18" charset="0"/>
              </a:rPr>
              <a:t>th</a:t>
            </a:r>
            <a:r>
              <a:rPr lang="en-GB" sz="2200" dirty="0" smtClean="0">
                <a:latin typeface="Garamond" panose="02020404030301010803" pitchFamily="18" charset="0"/>
              </a:rPr>
              <a:t> January and marks the end of the twelve days of Christmas.</a:t>
            </a:r>
          </a:p>
          <a:p>
            <a:r>
              <a:rPr lang="en-GB" sz="2200" dirty="0" smtClean="0">
                <a:latin typeface="Garamond" panose="02020404030301010803" pitchFamily="18" charset="0"/>
              </a:rPr>
              <a:t>It celebrates the revelation that Jesus Christ was the Son of God, focussing on the fact that this was revealed to the Three Wise Men. </a:t>
            </a:r>
          </a:p>
          <a:p>
            <a:r>
              <a:rPr lang="en-GB" sz="2200" dirty="0" smtClean="0">
                <a:latin typeface="Garamond" panose="02020404030301010803" pitchFamily="18" charset="0"/>
              </a:rPr>
              <a:t>The gifts they brought of Gold, Frankincense and Myrrh were deeply symbolic. Gold was the sign of kingship, showing Jesus reigns forever, Frankincense was used in worship showing Jesus was God and Myrrh was a herb used to anoint the dead which foreshadowed Jesus’ death and resurrection. </a:t>
            </a:r>
          </a:p>
          <a:p>
            <a:r>
              <a:rPr lang="en-GB" sz="2200" dirty="0" smtClean="0">
                <a:latin typeface="Garamond" panose="02020404030301010803" pitchFamily="18" charset="0"/>
              </a:rPr>
              <a:t>In many cultures Epiphany is celebrated with gift giving and other ceremonies</a:t>
            </a:r>
            <a:r>
              <a:rPr lang="en-GB" dirty="0" smtClean="0"/>
              <a:t>.</a:t>
            </a:r>
            <a:endParaRPr lang="en-GB" dirty="0"/>
          </a:p>
        </p:txBody>
      </p:sp>
    </p:spTree>
    <p:extLst>
      <p:ext uri="{BB962C8B-B14F-4D97-AF65-F5344CB8AC3E}">
        <p14:creationId xmlns:p14="http://schemas.microsoft.com/office/powerpoint/2010/main" val="3155890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098064" y="6297976"/>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8" name="Title 1"/>
          <p:cNvSpPr txBox="1">
            <a:spLocks/>
          </p:cNvSpPr>
          <p:nvPr/>
        </p:nvSpPr>
        <p:spPr>
          <a:xfrm>
            <a:off x="1152343" y="268022"/>
            <a:ext cx="9887313" cy="1589589"/>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900" dirty="0">
                <a:solidFill>
                  <a:schemeClr val="accent4">
                    <a:lumMod val="75000"/>
                  </a:schemeClr>
                </a:solidFill>
                <a:latin typeface="Garamond" panose="02020404030301010803" pitchFamily="18" charset="0"/>
              </a:rPr>
              <a:t>Blessed Ana of the Angels </a:t>
            </a:r>
            <a:r>
              <a:rPr lang="en-GB" sz="4900" dirty="0" err="1" smtClean="0">
                <a:solidFill>
                  <a:schemeClr val="accent4">
                    <a:lumMod val="75000"/>
                  </a:schemeClr>
                </a:solidFill>
                <a:latin typeface="Garamond" panose="02020404030301010803" pitchFamily="18" charset="0"/>
              </a:rPr>
              <a:t>Monteagudo</a:t>
            </a:r>
            <a:r>
              <a:rPr lang="en-GB" sz="4900" dirty="0" smtClean="0">
                <a:solidFill>
                  <a:schemeClr val="accent4">
                    <a:lumMod val="75000"/>
                  </a:schemeClr>
                </a:solidFill>
                <a:latin typeface="Garamond" panose="02020404030301010803" pitchFamily="18" charset="0"/>
              </a:rPr>
              <a:t>:</a:t>
            </a:r>
            <a:endParaRPr lang="en-GB" sz="4900" dirty="0">
              <a:solidFill>
                <a:schemeClr val="accent4">
                  <a:lumMod val="75000"/>
                </a:schemeClr>
              </a:solidFill>
              <a:latin typeface="Garamond" panose="02020404030301010803" pitchFamily="18" charset="0"/>
            </a:endParaRPr>
          </a:p>
          <a:p>
            <a:pPr algn="ctr"/>
            <a:r>
              <a:rPr lang="en-GB" sz="5400" dirty="0">
                <a:solidFill>
                  <a:schemeClr val="accent4">
                    <a:lumMod val="75000"/>
                  </a:schemeClr>
                </a:solidFill>
                <a:latin typeface="Garamond" panose="02020404030301010803" pitchFamily="18" charset="0"/>
              </a:rPr>
              <a:t>10</a:t>
            </a:r>
            <a:r>
              <a:rPr lang="en-GB" sz="5400" baseline="30000" dirty="0">
                <a:solidFill>
                  <a:schemeClr val="accent4">
                    <a:lumMod val="75000"/>
                  </a:schemeClr>
                </a:solidFill>
                <a:latin typeface="Garamond" panose="02020404030301010803" pitchFamily="18" charset="0"/>
              </a:rPr>
              <a:t>th</a:t>
            </a:r>
            <a:r>
              <a:rPr lang="en-GB" sz="5400" dirty="0">
                <a:solidFill>
                  <a:schemeClr val="accent4">
                    <a:lumMod val="75000"/>
                  </a:schemeClr>
                </a:solidFill>
                <a:latin typeface="Garamond" panose="02020404030301010803" pitchFamily="18" charset="0"/>
              </a:rPr>
              <a:t> January </a:t>
            </a:r>
          </a:p>
        </p:txBody>
      </p:sp>
      <p:sp>
        <p:nvSpPr>
          <p:cNvPr id="3" name="TextBox 2"/>
          <p:cNvSpPr txBox="1"/>
          <p:nvPr/>
        </p:nvSpPr>
        <p:spPr>
          <a:xfrm>
            <a:off x="3588151" y="2359148"/>
            <a:ext cx="7714921" cy="523220"/>
          </a:xfrm>
          <a:prstGeom prst="rect">
            <a:avLst/>
          </a:prstGeom>
          <a:noFill/>
        </p:spPr>
        <p:txBody>
          <a:bodyPr wrap="square" rtlCol="0">
            <a:spAutoFit/>
          </a:bodyPr>
          <a:lstStyle/>
          <a:p>
            <a:pPr algn="just"/>
            <a:endParaRPr lang="en-US" sz="2800" b="0" i="0" dirty="0">
              <a:solidFill>
                <a:srgbClr val="202122"/>
              </a:solidFill>
              <a:effectLst/>
              <a:latin typeface="Garamond" panose="02020404030301010803" pitchFamily="18" charset="0"/>
            </a:endParaRPr>
          </a:p>
        </p:txBody>
      </p:sp>
      <p:sp>
        <p:nvSpPr>
          <p:cNvPr id="4" name="TextBox 3"/>
          <p:cNvSpPr txBox="1"/>
          <p:nvPr/>
        </p:nvSpPr>
        <p:spPr>
          <a:xfrm>
            <a:off x="5758405" y="2359148"/>
            <a:ext cx="6313990" cy="430887"/>
          </a:xfrm>
          <a:prstGeom prst="rect">
            <a:avLst/>
          </a:prstGeom>
          <a:noFill/>
        </p:spPr>
        <p:txBody>
          <a:bodyPr wrap="square" rtlCol="0">
            <a:spAutoFit/>
          </a:bodyPr>
          <a:lstStyle/>
          <a:p>
            <a:pPr algn="just"/>
            <a:endParaRPr lang="en-GB" sz="2200" dirty="0"/>
          </a:p>
        </p:txBody>
      </p:sp>
      <p:pic>
        <p:nvPicPr>
          <p:cNvPr id="2050" name="Picture 2">
            <a:extLst>
              <a:ext uri="{FF2B5EF4-FFF2-40B4-BE49-F238E27FC236}">
                <a16:creationId xmlns:a16="http://schemas.microsoft.com/office/drawing/2014/main" id="{A3C2D049-F447-B932-BDA9-F720E8B1342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83511" y="2045297"/>
            <a:ext cx="2667965" cy="3801259"/>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4592" y="5906796"/>
            <a:ext cx="771525" cy="914400"/>
          </a:xfrm>
          <a:prstGeom prst="rect">
            <a:avLst/>
          </a:prstGeom>
        </p:spPr>
      </p:pic>
      <p:sp>
        <p:nvSpPr>
          <p:cNvPr id="10" name="TextBox 9"/>
          <p:cNvSpPr txBox="1"/>
          <p:nvPr/>
        </p:nvSpPr>
        <p:spPr>
          <a:xfrm>
            <a:off x="4025433" y="1963147"/>
            <a:ext cx="7714921" cy="369332"/>
          </a:xfrm>
          <a:prstGeom prst="rect">
            <a:avLst/>
          </a:prstGeom>
          <a:noFill/>
        </p:spPr>
        <p:txBody>
          <a:bodyPr wrap="square" rtlCol="0">
            <a:spAutoFit/>
          </a:bodyPr>
          <a:lstStyle/>
          <a:p>
            <a:endParaRPr lang="en-GB" dirty="0"/>
          </a:p>
        </p:txBody>
      </p:sp>
      <p:sp>
        <p:nvSpPr>
          <p:cNvPr id="2" name="TextBox 1"/>
          <p:cNvSpPr txBox="1"/>
          <p:nvPr/>
        </p:nvSpPr>
        <p:spPr>
          <a:xfrm>
            <a:off x="3842795" y="1963147"/>
            <a:ext cx="7145007" cy="4401205"/>
          </a:xfrm>
          <a:prstGeom prst="rect">
            <a:avLst/>
          </a:prstGeom>
          <a:noFill/>
        </p:spPr>
        <p:txBody>
          <a:bodyPr wrap="square" rtlCol="0">
            <a:spAutoFit/>
          </a:bodyPr>
          <a:lstStyle/>
          <a:p>
            <a:pPr algn="just"/>
            <a:r>
              <a:rPr lang="en-GB" sz="2000" dirty="0">
                <a:latin typeface="Garamond" panose="02020404030301010803" pitchFamily="18" charset="0"/>
              </a:rPr>
              <a:t>Blessed Ana of the Angels </a:t>
            </a:r>
            <a:r>
              <a:rPr lang="en-GB" sz="2000" dirty="0" err="1">
                <a:latin typeface="Garamond" panose="02020404030301010803" pitchFamily="18" charset="0"/>
              </a:rPr>
              <a:t>Monteagudo</a:t>
            </a:r>
            <a:r>
              <a:rPr lang="en-GB" sz="2000" dirty="0">
                <a:latin typeface="Garamond" panose="02020404030301010803" pitchFamily="18" charset="0"/>
              </a:rPr>
              <a:t> was a Peruvian Dominican Nun who was born in 1602 and died in 1686.</a:t>
            </a:r>
          </a:p>
          <a:p>
            <a:pPr algn="just"/>
            <a:r>
              <a:rPr lang="en-GB" sz="2000" dirty="0">
                <a:latin typeface="Garamond" panose="02020404030301010803" pitchFamily="18" charset="0"/>
              </a:rPr>
              <a:t>In her childhood she was taught by the nuns and decided to become one following a vision she had of Saint Catherine of Siena showing her in the Dominican habit. </a:t>
            </a:r>
          </a:p>
          <a:p>
            <a:pPr algn="just"/>
            <a:r>
              <a:rPr lang="en-GB" sz="2000" dirty="0">
                <a:latin typeface="Garamond" panose="02020404030301010803" pitchFamily="18" charset="0"/>
              </a:rPr>
              <a:t>Her parents tried to dissuade her from this but she continued to pursue that path until she became a member of the order of Dominican Nuns. </a:t>
            </a:r>
          </a:p>
          <a:p>
            <a:pPr algn="just"/>
            <a:r>
              <a:rPr lang="en-GB" sz="2000" dirty="0">
                <a:latin typeface="Garamond" panose="02020404030301010803" pitchFamily="18" charset="0"/>
              </a:rPr>
              <a:t>She became noted for her holiness and held leadership positions because of her wisdom and the esteem that others had for her.</a:t>
            </a:r>
          </a:p>
          <a:p>
            <a:pPr algn="just"/>
            <a:endParaRPr lang="en-GB" sz="2000" dirty="0">
              <a:latin typeface="Garamond" panose="02020404030301010803" pitchFamily="18" charset="0"/>
            </a:endParaRPr>
          </a:p>
          <a:p>
            <a:pPr algn="just"/>
            <a:r>
              <a:rPr lang="en-GB" sz="2000" dirty="0">
                <a:latin typeface="Garamond" panose="02020404030301010803" pitchFamily="18" charset="0"/>
              </a:rPr>
              <a:t>When Pope John Paul II made an apostolic trip to Peru in 1985  he beatified Blessed Ana of the Angels </a:t>
            </a:r>
            <a:r>
              <a:rPr lang="en-GB" sz="2000" dirty="0" err="1">
                <a:latin typeface="Garamond" panose="02020404030301010803" pitchFamily="18" charset="0"/>
              </a:rPr>
              <a:t>Monteagudo</a:t>
            </a:r>
            <a:r>
              <a:rPr lang="en-GB" sz="2000" dirty="0">
                <a:latin typeface="Garamond" panose="02020404030301010803" pitchFamily="18" charset="0"/>
              </a:rPr>
              <a:t>.</a:t>
            </a:r>
          </a:p>
          <a:p>
            <a:endParaRPr lang="en-GB" sz="2000" dirty="0">
              <a:latin typeface="Garamond" panose="02020404030301010803" pitchFamily="18" charset="0"/>
            </a:endParaRPr>
          </a:p>
        </p:txBody>
      </p:sp>
    </p:spTree>
    <p:extLst>
      <p:ext uri="{BB962C8B-B14F-4D97-AF65-F5344CB8AC3E}">
        <p14:creationId xmlns:p14="http://schemas.microsoft.com/office/powerpoint/2010/main" val="4087860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50290"/>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8" name="Title 1"/>
          <p:cNvSpPr txBox="1">
            <a:spLocks/>
          </p:cNvSpPr>
          <p:nvPr/>
        </p:nvSpPr>
        <p:spPr>
          <a:xfrm>
            <a:off x="5562601" y="281396"/>
            <a:ext cx="5405436" cy="2819606"/>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6600" dirty="0">
                <a:solidFill>
                  <a:schemeClr val="accent4">
                    <a:lumMod val="75000"/>
                  </a:schemeClr>
                </a:solidFill>
                <a:latin typeface="Garamond" panose="02020404030301010803" pitchFamily="18" charset="0"/>
              </a:rPr>
              <a:t>Blessed  </a:t>
            </a:r>
            <a:r>
              <a:rPr lang="en-GB" altLang="en-US" sz="6600" dirty="0" smtClean="0">
                <a:solidFill>
                  <a:schemeClr val="accent4">
                    <a:lumMod val="75000"/>
                  </a:schemeClr>
                </a:solidFill>
                <a:latin typeface="Garamond" panose="02020404030301010803" pitchFamily="18" charset="0"/>
              </a:rPr>
              <a:t>    </a:t>
            </a:r>
            <a:r>
              <a:rPr lang="en-GB" altLang="en-US" sz="6600" dirty="0">
                <a:solidFill>
                  <a:schemeClr val="accent4">
                    <a:lumMod val="75000"/>
                  </a:schemeClr>
                </a:solidFill>
                <a:latin typeface="Garamond" panose="02020404030301010803" pitchFamily="18" charset="0"/>
              </a:rPr>
              <a:t>William </a:t>
            </a:r>
            <a:r>
              <a:rPr lang="en-GB" altLang="en-US" sz="6600" dirty="0" smtClean="0">
                <a:solidFill>
                  <a:schemeClr val="accent4">
                    <a:lumMod val="75000"/>
                  </a:schemeClr>
                </a:solidFill>
                <a:latin typeface="Garamond" panose="02020404030301010803" pitchFamily="18" charset="0"/>
              </a:rPr>
              <a:t>Carter:</a:t>
            </a:r>
            <a:endParaRPr lang="en-GB" altLang="en-US" sz="6600" dirty="0">
              <a:solidFill>
                <a:schemeClr val="accent4">
                  <a:lumMod val="75000"/>
                </a:schemeClr>
              </a:solidFill>
              <a:latin typeface="Garamond" panose="02020404030301010803" pitchFamily="18" charset="0"/>
            </a:endParaRPr>
          </a:p>
          <a:p>
            <a:pPr algn="ctr"/>
            <a:endParaRPr lang="en-GB" altLang="en-US" sz="400" dirty="0">
              <a:solidFill>
                <a:schemeClr val="accent4">
                  <a:lumMod val="75000"/>
                </a:schemeClr>
              </a:solidFill>
              <a:latin typeface="Garamond" panose="02020404030301010803" pitchFamily="18" charset="0"/>
            </a:endParaRPr>
          </a:p>
          <a:p>
            <a:pPr algn="ctr"/>
            <a:endParaRPr lang="en-GB" altLang="en-US" sz="400" dirty="0">
              <a:solidFill>
                <a:schemeClr val="accent4">
                  <a:lumMod val="75000"/>
                </a:schemeClr>
              </a:solidFill>
              <a:latin typeface="Garamond" panose="02020404030301010803" pitchFamily="18" charset="0"/>
            </a:endParaRPr>
          </a:p>
          <a:p>
            <a:pPr algn="ctr"/>
            <a:r>
              <a:rPr lang="en-GB" altLang="en-US" sz="6600" dirty="0">
                <a:solidFill>
                  <a:schemeClr val="accent4">
                    <a:lumMod val="75000"/>
                  </a:schemeClr>
                </a:solidFill>
                <a:latin typeface="Garamond" panose="02020404030301010803" pitchFamily="18" charset="0"/>
              </a:rPr>
              <a:t>11</a:t>
            </a:r>
            <a:r>
              <a:rPr lang="en-GB" altLang="en-US" sz="6600" baseline="30000" dirty="0">
                <a:solidFill>
                  <a:schemeClr val="accent4">
                    <a:lumMod val="75000"/>
                  </a:schemeClr>
                </a:solidFill>
                <a:latin typeface="Garamond" panose="02020404030301010803" pitchFamily="18" charset="0"/>
              </a:rPr>
              <a:t>th</a:t>
            </a:r>
            <a:r>
              <a:rPr lang="en-GB" altLang="en-US" sz="6600" dirty="0">
                <a:solidFill>
                  <a:schemeClr val="accent4">
                    <a:lumMod val="75000"/>
                  </a:schemeClr>
                </a:solidFill>
                <a:latin typeface="Garamond" panose="02020404030301010803" pitchFamily="18" charset="0"/>
              </a:rPr>
              <a:t> January </a:t>
            </a:r>
            <a:endParaRPr lang="en-GB" sz="6600" dirty="0">
              <a:solidFill>
                <a:schemeClr val="accent4">
                  <a:lumMod val="75000"/>
                </a:schemeClr>
              </a:solidFill>
              <a:latin typeface="Garamond" panose="02020404030301010803" pitchFamily="18" charset="0"/>
            </a:endParaRPr>
          </a:p>
        </p:txBody>
      </p:sp>
      <p:sp>
        <p:nvSpPr>
          <p:cNvPr id="9" name="Rectangle 3"/>
          <p:cNvSpPr txBox="1">
            <a:spLocks noChangeArrowheads="1"/>
          </p:cNvSpPr>
          <p:nvPr/>
        </p:nvSpPr>
        <p:spPr>
          <a:xfrm>
            <a:off x="1700791" y="5934100"/>
            <a:ext cx="4201907" cy="7443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altLang="en-US" dirty="0">
              <a:latin typeface="Garamond" panose="02020404030301010803" pitchFamily="18" charset="0"/>
            </a:endParaRPr>
          </a:p>
          <a:p>
            <a:pPr marL="0" indent="0">
              <a:buFont typeface="Arial" panose="020B0604020202020204" pitchFamily="34" charset="0"/>
              <a:buNone/>
            </a:pPr>
            <a:endParaRPr lang="en-GB" altLang="en-US" dirty="0">
              <a:latin typeface="Garamond" panose="02020404030301010803" pitchFamily="18" charset="0"/>
            </a:endParaRPr>
          </a:p>
        </p:txBody>
      </p:sp>
      <p:sp>
        <p:nvSpPr>
          <p:cNvPr id="3" name="TextBox 2"/>
          <p:cNvSpPr txBox="1"/>
          <p:nvPr/>
        </p:nvSpPr>
        <p:spPr>
          <a:xfrm>
            <a:off x="4855135" y="3213556"/>
            <a:ext cx="6328801" cy="1785104"/>
          </a:xfrm>
          <a:prstGeom prst="rect">
            <a:avLst/>
          </a:prstGeom>
          <a:noFill/>
        </p:spPr>
        <p:txBody>
          <a:bodyPr wrap="square" rtlCol="0">
            <a:spAutoFit/>
          </a:bodyPr>
          <a:lstStyle/>
          <a:p>
            <a:pPr algn="just"/>
            <a:r>
              <a:rPr lang="en-GB" sz="2200" dirty="0">
                <a:latin typeface="Garamond" panose="02020404030301010803" pitchFamily="18" charset="0"/>
              </a:rPr>
              <a:t>William was a printer and bookseller who was arrested several times during the reign of Queen Elizabeth I for printing Catholic pamphlets and failing to attend Anglican services.  On the final occasion, in 1581, he was accused of treason because of a publication.</a:t>
            </a:r>
          </a:p>
        </p:txBody>
      </p:sp>
      <p:pic>
        <p:nvPicPr>
          <p:cNvPr id="3074" name="Picture 2">
            <a:extLst>
              <a:ext uri="{FF2B5EF4-FFF2-40B4-BE49-F238E27FC236}">
                <a16:creationId xmlns:a16="http://schemas.microsoft.com/office/drawing/2014/main" id="{1A24385F-AE97-40D0-B976-B2F99DBD0A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702" t="-666" r="22632"/>
          <a:stretch/>
        </p:blipFill>
        <p:spPr bwMode="auto">
          <a:xfrm>
            <a:off x="266700" y="292379"/>
            <a:ext cx="4419600" cy="464879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45D88D1-45CF-4125-AE88-04F51A0DE44B}"/>
              </a:ext>
            </a:extLst>
          </p:cNvPr>
          <p:cNvSpPr txBox="1"/>
          <p:nvPr/>
        </p:nvSpPr>
        <p:spPr>
          <a:xfrm>
            <a:off x="266700" y="4998660"/>
            <a:ext cx="10917236" cy="1446550"/>
          </a:xfrm>
          <a:prstGeom prst="rect">
            <a:avLst/>
          </a:prstGeom>
          <a:noFill/>
        </p:spPr>
        <p:txBody>
          <a:bodyPr wrap="square" rtlCol="0">
            <a:spAutoFit/>
          </a:bodyPr>
          <a:lstStyle/>
          <a:p>
            <a:pPr algn="just"/>
            <a:r>
              <a:rPr lang="en-GB" sz="2200" dirty="0">
                <a:latin typeface="Garamond" panose="02020404030301010803" pitchFamily="18" charset="0"/>
              </a:rPr>
              <a:t>During his 18 months imprisoned in the Tower of London, his wife died.  He was tortured on the rack in an attempt to gain the names of further Catholic sympathisers.  At his trial, while the jurors deliberated for only 15 minutes, he made his final confession to the priest who was on trial with him.  William was hanged, drawn and quartered on 11</a:t>
            </a:r>
            <a:r>
              <a:rPr lang="en-GB" sz="2200" baseline="30000" dirty="0">
                <a:latin typeface="Garamond" panose="02020404030301010803" pitchFamily="18" charset="0"/>
              </a:rPr>
              <a:t>th</a:t>
            </a:r>
            <a:r>
              <a:rPr lang="en-GB" sz="2200" dirty="0">
                <a:latin typeface="Garamond" panose="02020404030301010803" pitchFamily="18" charset="0"/>
              </a:rPr>
              <a:t> January 1584.</a:t>
            </a:r>
          </a:p>
        </p:txBody>
      </p:sp>
    </p:spTree>
    <p:extLst>
      <p:ext uri="{BB962C8B-B14F-4D97-AF65-F5344CB8AC3E}">
        <p14:creationId xmlns:p14="http://schemas.microsoft.com/office/powerpoint/2010/main" val="1354468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098064" y="6297976"/>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8" name="Title 1"/>
          <p:cNvSpPr txBox="1">
            <a:spLocks/>
          </p:cNvSpPr>
          <p:nvPr/>
        </p:nvSpPr>
        <p:spPr>
          <a:xfrm>
            <a:off x="432151" y="271531"/>
            <a:ext cx="7025924" cy="2852669"/>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6600" dirty="0">
                <a:solidFill>
                  <a:schemeClr val="accent4">
                    <a:lumMod val="75000"/>
                  </a:schemeClr>
                </a:solidFill>
                <a:latin typeface="Garamond" panose="02020404030301010803" pitchFamily="18" charset="0"/>
              </a:rPr>
              <a:t>St. Aelred of </a:t>
            </a:r>
            <a:r>
              <a:rPr lang="en-GB" altLang="en-US" sz="6600" dirty="0" err="1" smtClean="0">
                <a:solidFill>
                  <a:schemeClr val="accent4">
                    <a:lumMod val="75000"/>
                  </a:schemeClr>
                </a:solidFill>
                <a:latin typeface="Garamond" panose="02020404030301010803" pitchFamily="18" charset="0"/>
              </a:rPr>
              <a:t>Rievaulx</a:t>
            </a:r>
            <a:r>
              <a:rPr lang="en-GB" altLang="en-US" sz="6600" dirty="0" smtClean="0">
                <a:solidFill>
                  <a:schemeClr val="accent4">
                    <a:lumMod val="75000"/>
                  </a:schemeClr>
                </a:solidFill>
                <a:latin typeface="Garamond" panose="02020404030301010803" pitchFamily="18" charset="0"/>
              </a:rPr>
              <a:t>: </a:t>
            </a:r>
            <a:endParaRPr lang="en-GB" altLang="en-US" sz="6600" dirty="0">
              <a:solidFill>
                <a:schemeClr val="accent4">
                  <a:lumMod val="75000"/>
                </a:schemeClr>
              </a:solidFill>
              <a:latin typeface="Garamond" panose="02020404030301010803" pitchFamily="18" charset="0"/>
            </a:endParaRPr>
          </a:p>
          <a:p>
            <a:pPr algn="ctr"/>
            <a:r>
              <a:rPr lang="en-GB" altLang="en-US" sz="6600" dirty="0">
                <a:solidFill>
                  <a:schemeClr val="accent4">
                    <a:lumMod val="75000"/>
                  </a:schemeClr>
                </a:solidFill>
                <a:latin typeface="Garamond" panose="02020404030301010803" pitchFamily="18" charset="0"/>
              </a:rPr>
              <a:t>12</a:t>
            </a:r>
            <a:r>
              <a:rPr lang="en-GB" altLang="en-US" sz="6600" baseline="30000" dirty="0">
                <a:solidFill>
                  <a:schemeClr val="accent4">
                    <a:lumMod val="75000"/>
                  </a:schemeClr>
                </a:solidFill>
                <a:latin typeface="Garamond" panose="02020404030301010803" pitchFamily="18" charset="0"/>
              </a:rPr>
              <a:t>th</a:t>
            </a:r>
            <a:r>
              <a:rPr lang="en-GB" altLang="en-US" sz="6600" dirty="0">
                <a:solidFill>
                  <a:schemeClr val="accent4">
                    <a:lumMod val="75000"/>
                  </a:schemeClr>
                </a:solidFill>
                <a:latin typeface="Garamond" panose="02020404030301010803" pitchFamily="18" charset="0"/>
              </a:rPr>
              <a:t> January </a:t>
            </a:r>
            <a:endParaRPr lang="en-GB" sz="6600" dirty="0">
              <a:solidFill>
                <a:schemeClr val="accent4">
                  <a:lumMod val="75000"/>
                </a:schemeClr>
              </a:solidFill>
              <a:latin typeface="Garamond" panose="02020404030301010803" pitchFamily="18" charset="0"/>
            </a:endParaRPr>
          </a:p>
        </p:txBody>
      </p:sp>
      <p:sp>
        <p:nvSpPr>
          <p:cNvPr id="3" name="TextBox 2"/>
          <p:cNvSpPr txBox="1"/>
          <p:nvPr/>
        </p:nvSpPr>
        <p:spPr>
          <a:xfrm>
            <a:off x="432151" y="3204401"/>
            <a:ext cx="7025924" cy="3477875"/>
          </a:xfrm>
          <a:prstGeom prst="rect">
            <a:avLst/>
          </a:prstGeom>
          <a:noFill/>
        </p:spPr>
        <p:txBody>
          <a:bodyPr wrap="square" rtlCol="0">
            <a:spAutoFit/>
          </a:bodyPr>
          <a:lstStyle/>
          <a:p>
            <a:pPr algn="just"/>
            <a:r>
              <a:rPr lang="en-US" sz="2200" b="0" i="0" dirty="0">
                <a:solidFill>
                  <a:srgbClr val="212529"/>
                </a:solidFill>
                <a:effectLst/>
                <a:latin typeface="Garamond" panose="02020404030301010803" pitchFamily="18" charset="0"/>
              </a:rPr>
              <a:t>Aelred (1109 – 1167) was born in Hexham and eventually became abbot of the Cistercian abbey of Rievaulx</a:t>
            </a:r>
            <a:r>
              <a:rPr lang="en-US" sz="2200" dirty="0">
                <a:solidFill>
                  <a:srgbClr val="212529"/>
                </a:solidFill>
                <a:latin typeface="Garamond" panose="02020404030301010803" pitchFamily="18" charset="0"/>
              </a:rPr>
              <a:t>, the imposing ruins of which can still be visited in North Yorkshire.  He is the patron saint of friendship.</a:t>
            </a:r>
            <a:r>
              <a:rPr lang="en-US" sz="2200" b="0" i="0" dirty="0">
                <a:solidFill>
                  <a:srgbClr val="212529"/>
                </a:solidFill>
                <a:effectLst/>
                <a:latin typeface="Garamond" panose="02020404030301010803" pitchFamily="18" charset="0"/>
              </a:rPr>
              <a:t> In one of his many writings, the treatise </a:t>
            </a:r>
            <a:r>
              <a:rPr lang="en-US" sz="2200" b="0" i="1" dirty="0">
                <a:solidFill>
                  <a:srgbClr val="212529"/>
                </a:solidFill>
                <a:effectLst/>
                <a:latin typeface="Garamond" panose="02020404030301010803" pitchFamily="18" charset="0"/>
              </a:rPr>
              <a:t>On Spiritual Friendship</a:t>
            </a:r>
            <a:r>
              <a:rPr lang="en-US" sz="2200" b="0" i="0" dirty="0">
                <a:solidFill>
                  <a:srgbClr val="212529"/>
                </a:solidFill>
                <a:effectLst/>
                <a:latin typeface="Garamond" panose="02020404030301010803" pitchFamily="18" charset="0"/>
              </a:rPr>
              <a:t>, he wrote that “God is friendship … he who lives in friendship, lives in God, and God in him”  - in this he consciously echoes John 4 : 16, where </a:t>
            </a:r>
            <a:r>
              <a:rPr lang="en-US" sz="2200" dirty="0">
                <a:solidFill>
                  <a:srgbClr val="212529"/>
                </a:solidFill>
                <a:latin typeface="Garamond" panose="02020404030301010803" pitchFamily="18" charset="0"/>
              </a:rPr>
              <a:t>Jesus says “</a:t>
            </a:r>
            <a:r>
              <a:rPr lang="en-US" sz="2200" b="0" i="0" dirty="0">
                <a:solidFill>
                  <a:srgbClr val="000000"/>
                </a:solidFill>
                <a:effectLst/>
                <a:latin typeface="Garamond" panose="02020404030301010803" pitchFamily="18" charset="0"/>
              </a:rPr>
              <a:t>God is love. Whoever lives in love, lives in God, and God in them.” </a:t>
            </a:r>
            <a:r>
              <a:rPr lang="en-US" sz="2200" b="0" i="0" dirty="0">
                <a:solidFill>
                  <a:srgbClr val="212529"/>
                </a:solidFill>
                <a:effectLst/>
                <a:latin typeface="Garamond" panose="02020404030301010803" pitchFamily="18" charset="0"/>
              </a:rPr>
              <a:t>Aelred viewed Christ as the source of spiritual friendship. Today is a good day to celebrate friendship!</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4592" y="5906796"/>
            <a:ext cx="771525" cy="914400"/>
          </a:xfrm>
          <a:prstGeom prst="rect">
            <a:avLst/>
          </a:prstGeom>
        </p:spPr>
      </p:pic>
      <p:pic>
        <p:nvPicPr>
          <p:cNvPr id="2" name="Picture 2" descr="Saint. Aelred of Rievaulx by Brother Robert Lentz gay saint">
            <a:extLst>
              <a:ext uri="{FF2B5EF4-FFF2-40B4-BE49-F238E27FC236}">
                <a16:creationId xmlns:a16="http://schemas.microsoft.com/office/drawing/2014/main" id="{B5464617-C38C-45FA-AE25-35E830D3CC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0674" y="271531"/>
            <a:ext cx="4210049" cy="538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839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50290"/>
            <a:ext cx="1544637" cy="523220"/>
          </a:xfrm>
          <a:prstGeom prst="rect">
            <a:avLst/>
          </a:prstGeom>
          <a:noFill/>
        </p:spPr>
        <p:txBody>
          <a:bodyPr wrap="square" rtlCol="0">
            <a:spAutoFit/>
          </a:bodyPr>
          <a:lstStyle/>
          <a:p>
            <a:r>
              <a:rPr lang="en-GB" sz="2800" b="1" dirty="0" smtClean="0">
                <a:solidFill>
                  <a:schemeClr val="accent1">
                    <a:lumMod val="50000"/>
                  </a:schemeClr>
                </a:solidFill>
              </a:rPr>
              <a:t>BDES</a:t>
            </a:r>
            <a:endParaRPr lang="en-GB" sz="2800" b="1" dirty="0">
              <a:solidFill>
                <a:schemeClr val="accent1">
                  <a:lumMod val="50000"/>
                </a:schemeClr>
              </a:solidFill>
            </a:endParaRP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8" name="Title 1"/>
          <p:cNvSpPr txBox="1">
            <a:spLocks/>
          </p:cNvSpPr>
          <p:nvPr/>
        </p:nvSpPr>
        <p:spPr>
          <a:xfrm>
            <a:off x="5106007" y="180481"/>
            <a:ext cx="6633555" cy="2700216"/>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6600" dirty="0" smtClean="0">
                <a:solidFill>
                  <a:schemeClr val="accent4">
                    <a:lumMod val="75000"/>
                  </a:schemeClr>
                </a:solidFill>
                <a:latin typeface="Garamond" panose="02020404030301010803" pitchFamily="18" charset="0"/>
              </a:rPr>
              <a:t>St Margaret of Hungary:</a:t>
            </a:r>
          </a:p>
          <a:p>
            <a:pPr algn="ctr"/>
            <a:endParaRPr lang="en-GB" altLang="en-US" sz="400" dirty="0" smtClean="0">
              <a:solidFill>
                <a:schemeClr val="accent4">
                  <a:lumMod val="75000"/>
                </a:schemeClr>
              </a:solidFill>
              <a:latin typeface="Garamond" panose="02020404030301010803" pitchFamily="18" charset="0"/>
            </a:endParaRPr>
          </a:p>
          <a:p>
            <a:pPr algn="ctr"/>
            <a:endParaRPr lang="en-GB" altLang="en-US" sz="400" dirty="0" smtClean="0">
              <a:solidFill>
                <a:schemeClr val="accent4">
                  <a:lumMod val="75000"/>
                </a:schemeClr>
              </a:solidFill>
              <a:latin typeface="Garamond" panose="02020404030301010803" pitchFamily="18" charset="0"/>
            </a:endParaRPr>
          </a:p>
          <a:p>
            <a:pPr algn="ctr"/>
            <a:r>
              <a:rPr lang="en-GB" altLang="en-US" sz="6600" dirty="0" smtClean="0">
                <a:solidFill>
                  <a:schemeClr val="accent4">
                    <a:lumMod val="75000"/>
                  </a:schemeClr>
                </a:solidFill>
                <a:latin typeface="Garamond" panose="02020404030301010803" pitchFamily="18" charset="0"/>
              </a:rPr>
              <a:t>18</a:t>
            </a:r>
            <a:r>
              <a:rPr lang="en-GB" altLang="en-US" sz="6600" baseline="30000" dirty="0" smtClean="0">
                <a:solidFill>
                  <a:schemeClr val="accent4">
                    <a:lumMod val="75000"/>
                  </a:schemeClr>
                </a:solidFill>
                <a:latin typeface="Garamond" panose="02020404030301010803" pitchFamily="18" charset="0"/>
              </a:rPr>
              <a:t>th</a:t>
            </a:r>
            <a:r>
              <a:rPr lang="en-GB" altLang="en-US" sz="6600" dirty="0" smtClean="0">
                <a:solidFill>
                  <a:schemeClr val="accent4">
                    <a:lumMod val="75000"/>
                  </a:schemeClr>
                </a:solidFill>
                <a:latin typeface="Garamond" panose="02020404030301010803" pitchFamily="18" charset="0"/>
              </a:rPr>
              <a:t> January </a:t>
            </a:r>
            <a:endParaRPr lang="en-GB" sz="6600" dirty="0">
              <a:solidFill>
                <a:schemeClr val="accent4">
                  <a:lumMod val="75000"/>
                </a:schemeClr>
              </a:solidFill>
              <a:latin typeface="Garamond" panose="02020404030301010803" pitchFamily="18" charset="0"/>
            </a:endParaRPr>
          </a:p>
        </p:txBody>
      </p:sp>
      <p:sp>
        <p:nvSpPr>
          <p:cNvPr id="9" name="Rectangle 3"/>
          <p:cNvSpPr txBox="1">
            <a:spLocks noChangeArrowheads="1"/>
          </p:cNvSpPr>
          <p:nvPr/>
        </p:nvSpPr>
        <p:spPr>
          <a:xfrm>
            <a:off x="1700791" y="5934100"/>
            <a:ext cx="4201907" cy="7443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altLang="en-US" dirty="0" smtClean="0">
              <a:latin typeface="Garamond" panose="02020404030301010803" pitchFamily="18" charset="0"/>
            </a:endParaRPr>
          </a:p>
          <a:p>
            <a:pPr marL="0" indent="0">
              <a:buFont typeface="Arial" panose="020B0604020202020204" pitchFamily="34" charset="0"/>
              <a:buNone/>
            </a:pPr>
            <a:endParaRPr lang="en-GB" altLang="en-US" dirty="0" smtClean="0">
              <a:latin typeface="Garamond" panose="02020404030301010803" pitchFamily="18" charset="0"/>
            </a:endParaRPr>
          </a:p>
        </p:txBody>
      </p:sp>
      <p:sp>
        <p:nvSpPr>
          <p:cNvPr id="3" name="TextBox 2"/>
          <p:cNvSpPr txBox="1"/>
          <p:nvPr/>
        </p:nvSpPr>
        <p:spPr>
          <a:xfrm>
            <a:off x="5089787" y="3100493"/>
            <a:ext cx="6645900" cy="2723823"/>
          </a:xfrm>
          <a:prstGeom prst="rect">
            <a:avLst/>
          </a:prstGeom>
          <a:noFill/>
        </p:spPr>
        <p:txBody>
          <a:bodyPr wrap="square" rtlCol="0">
            <a:spAutoFit/>
          </a:bodyPr>
          <a:lstStyle/>
          <a:p>
            <a:pPr algn="just"/>
            <a:r>
              <a:rPr lang="en-GB" sz="1900" dirty="0" smtClean="0">
                <a:latin typeface="Garamond" panose="02020404030301010803" pitchFamily="18" charset="0"/>
              </a:rPr>
              <a:t>From </a:t>
            </a:r>
            <a:r>
              <a:rPr lang="en-GB" sz="1900" dirty="0">
                <a:latin typeface="Garamond" panose="02020404030301010803" pitchFamily="18" charset="0"/>
              </a:rPr>
              <a:t>a young </a:t>
            </a:r>
            <a:r>
              <a:rPr lang="en-GB" sz="1900" dirty="0" smtClean="0">
                <a:latin typeface="Garamond" panose="02020404030301010803" pitchFamily="18" charset="0"/>
              </a:rPr>
              <a:t>age, St</a:t>
            </a:r>
            <a:r>
              <a:rPr lang="en-GB" sz="1900" dirty="0">
                <a:latin typeface="Garamond" panose="02020404030301010803" pitchFamily="18" charset="0"/>
              </a:rPr>
              <a:t>. Margaret </a:t>
            </a:r>
            <a:r>
              <a:rPr lang="en-GB" sz="1900" dirty="0" smtClean="0">
                <a:latin typeface="Garamond" panose="02020404030301010803" pitchFamily="18" charset="0"/>
              </a:rPr>
              <a:t>was called by God to </a:t>
            </a:r>
            <a:r>
              <a:rPr lang="en-GB" sz="1900" dirty="0">
                <a:latin typeface="Garamond" panose="02020404030301010803" pitchFamily="18" charset="0"/>
              </a:rPr>
              <a:t>serve </a:t>
            </a:r>
            <a:r>
              <a:rPr lang="en-GB" sz="1900" dirty="0" smtClean="0">
                <a:latin typeface="Garamond" panose="02020404030301010803" pitchFamily="18" charset="0"/>
              </a:rPr>
              <a:t>in </a:t>
            </a:r>
            <a:r>
              <a:rPr lang="en-GB" sz="1900" dirty="0">
                <a:latin typeface="Garamond" panose="02020404030301010803" pitchFamily="18" charset="0"/>
              </a:rPr>
              <a:t>the religious life. </a:t>
            </a:r>
            <a:r>
              <a:rPr lang="en-GB" sz="1900" dirty="0" smtClean="0">
                <a:latin typeface="Garamond" panose="02020404030301010803" pitchFamily="18" charset="0"/>
              </a:rPr>
              <a:t> Though </a:t>
            </a:r>
            <a:r>
              <a:rPr lang="en-GB" sz="1900" dirty="0">
                <a:latin typeface="Garamond" panose="02020404030301010803" pitchFamily="18" charset="0"/>
              </a:rPr>
              <a:t>she was born a princess, she refused to </a:t>
            </a:r>
            <a:r>
              <a:rPr lang="en-GB" sz="1900" dirty="0" smtClean="0">
                <a:latin typeface="Garamond" panose="02020404030301010803" pitchFamily="18" charset="0"/>
              </a:rPr>
              <a:t>marry; as </a:t>
            </a:r>
            <a:r>
              <a:rPr lang="en-GB" sz="1900" dirty="0">
                <a:latin typeface="Garamond" panose="02020404030301010803" pitchFamily="18" charset="0"/>
              </a:rPr>
              <a:t>a pretty child who grew into a beautiful woman, she sought to counter the temptation to vanity by neglecting her appearance and concentrating on the poor. </a:t>
            </a:r>
            <a:endParaRPr lang="en-GB" sz="1900" dirty="0" smtClean="0">
              <a:latin typeface="Garamond" panose="02020404030301010803" pitchFamily="18" charset="0"/>
            </a:endParaRPr>
          </a:p>
          <a:p>
            <a:pPr algn="just"/>
            <a:r>
              <a:rPr lang="en-GB" sz="1900" dirty="0" smtClean="0">
                <a:latin typeface="Garamond" panose="02020404030301010803" pitchFamily="18" charset="0"/>
              </a:rPr>
              <a:t>She was </a:t>
            </a:r>
            <a:r>
              <a:rPr lang="en-GB" sz="1900" dirty="0">
                <a:latin typeface="Garamond" panose="02020404030301010803" pitchFamily="18" charset="0"/>
              </a:rPr>
              <a:t>born </a:t>
            </a:r>
            <a:r>
              <a:rPr lang="en-GB" sz="1900" dirty="0" smtClean="0">
                <a:latin typeface="Garamond" panose="02020404030301010803" pitchFamily="18" charset="0"/>
              </a:rPr>
              <a:t>noble but </a:t>
            </a:r>
            <a:r>
              <a:rPr lang="en-GB" sz="1900" dirty="0">
                <a:latin typeface="Garamond" panose="02020404030301010803" pitchFamily="18" charset="0"/>
              </a:rPr>
              <a:t>she took on the most </a:t>
            </a:r>
            <a:r>
              <a:rPr lang="en-GB" sz="1900" dirty="0" smtClean="0">
                <a:latin typeface="Garamond" panose="02020404030301010803" pitchFamily="18" charset="0"/>
              </a:rPr>
              <a:t>lowly </a:t>
            </a:r>
            <a:r>
              <a:rPr lang="en-GB" sz="1900" dirty="0">
                <a:latin typeface="Garamond" panose="02020404030301010803" pitchFamily="18" charset="0"/>
              </a:rPr>
              <a:t>tasks in the convent. </a:t>
            </a:r>
            <a:r>
              <a:rPr lang="en-GB" sz="1900" dirty="0" smtClean="0">
                <a:latin typeface="Garamond" panose="02020404030301010803" pitchFamily="18" charset="0"/>
              </a:rPr>
              <a:t>She </a:t>
            </a:r>
            <a:r>
              <a:rPr lang="en-GB" sz="1900" dirty="0">
                <a:latin typeface="Garamond" panose="02020404030301010803" pitchFamily="18" charset="0"/>
              </a:rPr>
              <a:t>was considered a Saint even while she lived, and after her death at the young age of twenty-eight, many miracles were attributed to her intercession.</a:t>
            </a:r>
          </a:p>
        </p:txBody>
      </p:sp>
      <p:pic>
        <p:nvPicPr>
          <p:cNvPr id="2050" name="Picture 2" descr="Saint Margaret of Hungary | The Order of Preachers, Independ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329" y="231242"/>
            <a:ext cx="4544370" cy="5593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30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195718" y="6306291"/>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3" name="TextBox 2"/>
          <p:cNvSpPr txBox="1"/>
          <p:nvPr/>
        </p:nvSpPr>
        <p:spPr>
          <a:xfrm>
            <a:off x="3994951" y="1706011"/>
            <a:ext cx="8016754" cy="4370427"/>
          </a:xfrm>
          <a:prstGeom prst="rect">
            <a:avLst/>
          </a:prstGeom>
          <a:noFill/>
        </p:spPr>
        <p:txBody>
          <a:bodyPr wrap="square" rtlCol="0">
            <a:spAutoFit/>
          </a:bodyPr>
          <a:lstStyle/>
          <a:p>
            <a:pPr algn="just" fontAlgn="base"/>
            <a:r>
              <a:rPr lang="en-US" sz="2000" dirty="0">
                <a:latin typeface="Garamond" panose="02020404030301010803" pitchFamily="18" charset="0"/>
              </a:rPr>
              <a:t>St Vincentia Maria Lopez y Vicuna was the founder of the Daughters of Mary Immaculate, a religious order dedicated to ministering to the needs of young women in domestic employment.  She was a social activist on behalf of women workers during the trying times of the Industrial Revolution, founding homes, hostels, technical schools and canteens. </a:t>
            </a:r>
          </a:p>
          <a:p>
            <a:pPr algn="just" fontAlgn="base"/>
            <a:endParaRPr lang="en-US" sz="600" dirty="0">
              <a:latin typeface="Garamond" panose="02020404030301010803" pitchFamily="18" charset="0"/>
            </a:endParaRPr>
          </a:p>
          <a:p>
            <a:pPr algn="just" fontAlgn="base"/>
            <a:r>
              <a:rPr lang="en-US" sz="2000" dirty="0">
                <a:latin typeface="Garamond" panose="02020404030301010803" pitchFamily="18" charset="0"/>
              </a:rPr>
              <a:t>Of her work, she said : “I count myself happier in the service of these my sisters than the great ones of this world in the service of their lords and kings.”</a:t>
            </a:r>
          </a:p>
          <a:p>
            <a:pPr algn="just" fontAlgn="base"/>
            <a:endParaRPr lang="en-US" sz="600" dirty="0">
              <a:latin typeface="Garamond" panose="02020404030301010803" pitchFamily="18" charset="0"/>
            </a:endParaRPr>
          </a:p>
          <a:p>
            <a:pPr algn="just" fontAlgn="base"/>
            <a:r>
              <a:rPr lang="en-US" sz="2000" dirty="0">
                <a:latin typeface="Garamond" panose="02020404030301010803" pitchFamily="18" charset="0"/>
              </a:rPr>
              <a:t>Her work spread throughout Spain, across Europe and in South America.</a:t>
            </a:r>
          </a:p>
          <a:p>
            <a:pPr algn="just" fontAlgn="base"/>
            <a:endParaRPr lang="en-US" sz="600" dirty="0">
              <a:latin typeface="Garamond" panose="02020404030301010803" pitchFamily="18" charset="0"/>
            </a:endParaRPr>
          </a:p>
          <a:p>
            <a:pPr fontAlgn="base"/>
            <a:r>
              <a:rPr lang="en-US" sz="2000" dirty="0">
                <a:latin typeface="Garamond" panose="02020404030301010803" pitchFamily="18" charset="0"/>
              </a:rPr>
              <a:t>Never in perfect health, she died at the age of only 43 on 26</a:t>
            </a:r>
            <a:r>
              <a:rPr lang="en-US" sz="2000" baseline="30000" dirty="0">
                <a:latin typeface="Garamond" panose="02020404030301010803" pitchFamily="18" charset="0"/>
              </a:rPr>
              <a:t>th</a:t>
            </a:r>
            <a:r>
              <a:rPr lang="en-US" sz="2000" dirty="0">
                <a:latin typeface="Garamond" panose="02020404030301010803" pitchFamily="18" charset="0"/>
              </a:rPr>
              <a:t> December 1896 in Madrid and was canonized by Pope Paul VI in 1975.    </a:t>
            </a:r>
            <a:r>
              <a:rPr lang="en-US" sz="2000" dirty="0"/>
              <a:t/>
            </a:r>
            <a:br>
              <a:rPr lang="en-US" sz="2000" dirty="0"/>
            </a:br>
            <a:endParaRPr lang="en-US" sz="2000" b="0" i="0" dirty="0">
              <a:solidFill>
                <a:srgbClr val="555555"/>
              </a:solidFill>
              <a:effectLst/>
              <a:latin typeface="Lucida Sans Unicode" panose="020B0602030504020204" pitchFamily="34" charset="0"/>
            </a:endParaRPr>
          </a:p>
          <a:p>
            <a:pPr algn="l" fontAlgn="base"/>
            <a:endParaRPr lang="en-US" sz="2000" b="0" i="0" dirty="0">
              <a:solidFill>
                <a:srgbClr val="555555"/>
              </a:solidFill>
              <a:effectLst/>
              <a:latin typeface="Lucida Sans Unicode" panose="020B0602030504020204" pitchFamily="34" charset="0"/>
            </a:endParaRPr>
          </a:p>
          <a:p>
            <a:pPr algn="just"/>
            <a:endParaRPr lang="en-GB" sz="2000" dirty="0">
              <a:latin typeface="Garamond" panose="02020404030301010803" pitchFamily="18" charset="0"/>
            </a:endParaRP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40180" y="5849091"/>
            <a:ext cx="771525" cy="914400"/>
          </a:xfrm>
          <a:prstGeom prst="rect">
            <a:avLst/>
          </a:prstGeom>
        </p:spPr>
      </p:pic>
      <p:sp>
        <p:nvSpPr>
          <p:cNvPr id="8" name="Title 1"/>
          <p:cNvSpPr txBox="1">
            <a:spLocks/>
          </p:cNvSpPr>
          <p:nvPr/>
        </p:nvSpPr>
        <p:spPr>
          <a:xfrm>
            <a:off x="180294" y="151646"/>
            <a:ext cx="11751293" cy="1388792"/>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000" dirty="0">
                <a:solidFill>
                  <a:schemeClr val="accent4">
                    <a:lumMod val="75000"/>
                  </a:schemeClr>
                </a:solidFill>
                <a:effectLst/>
                <a:latin typeface="Garamond" panose="02020404030301010803" pitchFamily="18" charset="0"/>
                <a:ea typeface="Calibri" panose="020F0502020204030204" pitchFamily="34" charset="0"/>
                <a:cs typeface="Times New Roman" panose="02020603050405020304" pitchFamily="18" charset="0"/>
              </a:rPr>
              <a:t>St. Vincenza Mary Lopez y Vicuna </a:t>
            </a:r>
            <a:endParaRPr lang="en-GB" sz="6000" dirty="0">
              <a:solidFill>
                <a:schemeClr val="accent4">
                  <a:lumMod val="75000"/>
                </a:schemeClr>
              </a:solidFill>
              <a:latin typeface="Garamond" panose="02020404030301010803" pitchFamily="18" charset="0"/>
            </a:endParaRPr>
          </a:p>
        </p:txBody>
      </p:sp>
      <p:pic>
        <p:nvPicPr>
          <p:cNvPr id="8194" name="Picture 2">
            <a:extLst>
              <a:ext uri="{FF2B5EF4-FFF2-40B4-BE49-F238E27FC236}">
                <a16:creationId xmlns:a16="http://schemas.microsoft.com/office/drawing/2014/main" id="{19FD8D34-E97C-5A7D-E93C-BB66301B87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378"/>
          <a:stretch/>
        </p:blipFill>
        <p:spPr bwMode="auto">
          <a:xfrm>
            <a:off x="180294" y="1648873"/>
            <a:ext cx="3581776" cy="505748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1EFFD40-B621-6CCC-72DD-A72A94D36602}"/>
              </a:ext>
            </a:extLst>
          </p:cNvPr>
          <p:cNvSpPr txBox="1">
            <a:spLocks/>
          </p:cNvSpPr>
          <p:nvPr/>
        </p:nvSpPr>
        <p:spPr>
          <a:xfrm>
            <a:off x="3994951" y="5291091"/>
            <a:ext cx="5868463" cy="1415263"/>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900" dirty="0">
                <a:solidFill>
                  <a:schemeClr val="accent4">
                    <a:lumMod val="75000"/>
                  </a:schemeClr>
                </a:solidFill>
                <a:effectLst/>
                <a:latin typeface="Garamond" panose="02020404030301010803" pitchFamily="18" charset="0"/>
                <a:ea typeface="Calibri" panose="020F0502020204030204" pitchFamily="34" charset="0"/>
                <a:cs typeface="Times New Roman" panose="02020603050405020304" pitchFamily="18" charset="0"/>
              </a:rPr>
              <a:t>18</a:t>
            </a:r>
            <a:r>
              <a:rPr lang="en-US" sz="5900" baseline="30000" dirty="0">
                <a:solidFill>
                  <a:schemeClr val="accent4">
                    <a:lumMod val="75000"/>
                  </a:schemeClr>
                </a:solidFill>
                <a:effectLst/>
                <a:latin typeface="Garamond" panose="02020404030301010803" pitchFamily="18" charset="0"/>
                <a:ea typeface="Calibri" panose="020F0502020204030204" pitchFamily="34" charset="0"/>
                <a:cs typeface="Times New Roman" panose="02020603050405020304" pitchFamily="18" charset="0"/>
              </a:rPr>
              <a:t>th</a:t>
            </a:r>
            <a:r>
              <a:rPr lang="en-US" sz="5900" dirty="0">
                <a:solidFill>
                  <a:schemeClr val="accent4">
                    <a:lumMod val="75000"/>
                  </a:schemeClr>
                </a:solidFill>
                <a:effectLst/>
                <a:latin typeface="Garamond" panose="02020404030301010803" pitchFamily="18" charset="0"/>
                <a:ea typeface="Calibri" panose="020F0502020204030204" pitchFamily="34" charset="0"/>
                <a:cs typeface="Times New Roman" panose="02020603050405020304" pitchFamily="18" charset="0"/>
              </a:rPr>
              <a:t> January</a:t>
            </a:r>
            <a:endParaRPr lang="en-GB" sz="5900"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62447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195718" y="6306291"/>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8" name="Title 1"/>
          <p:cNvSpPr txBox="1">
            <a:spLocks/>
          </p:cNvSpPr>
          <p:nvPr/>
        </p:nvSpPr>
        <p:spPr>
          <a:xfrm>
            <a:off x="4855135" y="281396"/>
            <a:ext cx="6770808" cy="2766928"/>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6600" dirty="0">
                <a:solidFill>
                  <a:schemeClr val="accent4">
                    <a:lumMod val="75000"/>
                  </a:schemeClr>
                </a:solidFill>
                <a:latin typeface="Garamond" panose="02020404030301010803" pitchFamily="18" charset="0"/>
              </a:rPr>
              <a:t>Blessed Eugenia </a:t>
            </a:r>
            <a:r>
              <a:rPr lang="en-GB" altLang="en-US" sz="6600" dirty="0" err="1" smtClean="0">
                <a:solidFill>
                  <a:schemeClr val="accent4">
                    <a:lumMod val="75000"/>
                  </a:schemeClr>
                </a:solidFill>
                <a:latin typeface="Garamond" panose="02020404030301010803" pitchFamily="18" charset="0"/>
              </a:rPr>
              <a:t>Picco</a:t>
            </a:r>
            <a:r>
              <a:rPr lang="en-GB" altLang="en-US" sz="6600" dirty="0" smtClean="0">
                <a:solidFill>
                  <a:schemeClr val="accent4">
                    <a:lumMod val="75000"/>
                  </a:schemeClr>
                </a:solidFill>
                <a:latin typeface="Garamond" panose="02020404030301010803" pitchFamily="18" charset="0"/>
              </a:rPr>
              <a:t>:   </a:t>
            </a:r>
          </a:p>
          <a:p>
            <a:pPr algn="ctr"/>
            <a:r>
              <a:rPr lang="en-GB" altLang="en-US" sz="6600" dirty="0" smtClean="0">
                <a:solidFill>
                  <a:schemeClr val="accent4">
                    <a:lumMod val="75000"/>
                  </a:schemeClr>
                </a:solidFill>
                <a:latin typeface="Garamond" panose="02020404030301010803" pitchFamily="18" charset="0"/>
              </a:rPr>
              <a:t>7</a:t>
            </a:r>
            <a:r>
              <a:rPr lang="en-GB" altLang="en-US" sz="6600" baseline="30000" dirty="0" smtClean="0">
                <a:solidFill>
                  <a:schemeClr val="accent4">
                    <a:lumMod val="75000"/>
                  </a:schemeClr>
                </a:solidFill>
                <a:latin typeface="Garamond" panose="02020404030301010803" pitchFamily="18" charset="0"/>
              </a:rPr>
              <a:t>th</a:t>
            </a:r>
            <a:r>
              <a:rPr lang="en-GB" altLang="en-US" sz="6600" dirty="0" smtClean="0">
                <a:solidFill>
                  <a:schemeClr val="accent4">
                    <a:lumMod val="75000"/>
                  </a:schemeClr>
                </a:solidFill>
                <a:latin typeface="Garamond" panose="02020404030301010803" pitchFamily="18" charset="0"/>
              </a:rPr>
              <a:t> </a:t>
            </a:r>
            <a:r>
              <a:rPr lang="en-GB" altLang="en-US" sz="6600" dirty="0">
                <a:solidFill>
                  <a:schemeClr val="accent4">
                    <a:lumMod val="75000"/>
                  </a:schemeClr>
                </a:solidFill>
                <a:latin typeface="Garamond" panose="02020404030301010803" pitchFamily="18" charset="0"/>
              </a:rPr>
              <a:t>September  </a:t>
            </a:r>
            <a:endParaRPr lang="en-GB" sz="6600" dirty="0">
              <a:solidFill>
                <a:schemeClr val="accent4">
                  <a:lumMod val="75000"/>
                </a:schemeClr>
              </a:solidFill>
              <a:latin typeface="Garamond" panose="02020404030301010803" pitchFamily="18" charset="0"/>
            </a:endParaRPr>
          </a:p>
        </p:txBody>
      </p:sp>
      <p:sp>
        <p:nvSpPr>
          <p:cNvPr id="3" name="TextBox 2"/>
          <p:cNvSpPr txBox="1"/>
          <p:nvPr/>
        </p:nvSpPr>
        <p:spPr>
          <a:xfrm>
            <a:off x="4855135" y="3098729"/>
            <a:ext cx="6770808" cy="3477875"/>
          </a:xfrm>
          <a:prstGeom prst="rect">
            <a:avLst/>
          </a:prstGeom>
          <a:noFill/>
        </p:spPr>
        <p:txBody>
          <a:bodyPr wrap="square" rtlCol="0">
            <a:spAutoFit/>
          </a:bodyPr>
          <a:lstStyle/>
          <a:p>
            <a:pPr algn="just"/>
            <a:r>
              <a:rPr lang="en-GB" sz="2200" dirty="0">
                <a:latin typeface="Garamond" panose="02020404030301010803" pitchFamily="18" charset="0"/>
              </a:rPr>
              <a:t>She was born in the district of Milan called </a:t>
            </a:r>
            <a:r>
              <a:rPr lang="en-GB" sz="2200" dirty="0" err="1">
                <a:latin typeface="Garamond" panose="02020404030301010803" pitchFamily="18" charset="0"/>
              </a:rPr>
              <a:t>Crescenzaga</a:t>
            </a:r>
            <a:r>
              <a:rPr lang="en-GB" sz="2200" dirty="0">
                <a:latin typeface="Garamond" panose="02020404030301010803" pitchFamily="18" charset="0"/>
              </a:rPr>
              <a:t> in 1867. Her father was a famous musician and she was left with her grandparents while her parents were away, then her father disappeared and her home life was difficult. She ran away from home at the age of 20 and joined the Congregation of the Little Daughters of the Sacred Hearts of Jesus and Mary. She became their Superior General in 1911 and was a kind mother to all she met.  She suffered ill health patiently, dying in 1921. Blessed Eugenia is  is remembered as a model of virtue and a wise teacher. </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3936" y="5849091"/>
            <a:ext cx="771525" cy="9144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528" y="394206"/>
            <a:ext cx="4202501" cy="5816261"/>
          </a:xfrm>
          <a:prstGeom prst="rect">
            <a:avLst/>
          </a:prstGeom>
        </p:spPr>
      </p:pic>
    </p:spTree>
    <p:extLst>
      <p:ext uri="{BB962C8B-B14F-4D97-AF65-F5344CB8AC3E}">
        <p14:creationId xmlns:p14="http://schemas.microsoft.com/office/powerpoint/2010/main" val="1949329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098064" y="6297976"/>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8" name="Title 1"/>
          <p:cNvSpPr txBox="1">
            <a:spLocks/>
          </p:cNvSpPr>
          <p:nvPr/>
        </p:nvSpPr>
        <p:spPr>
          <a:xfrm>
            <a:off x="217779" y="117427"/>
            <a:ext cx="11854616" cy="2099125"/>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6600" dirty="0" smtClean="0">
                <a:solidFill>
                  <a:schemeClr val="accent4">
                    <a:lumMod val="75000"/>
                  </a:schemeClr>
                </a:solidFill>
                <a:latin typeface="Garamond" panose="02020404030301010803" pitchFamily="18" charset="0"/>
              </a:rPr>
              <a:t>St Fabian: 20</a:t>
            </a:r>
            <a:r>
              <a:rPr lang="en-GB" altLang="en-US" sz="6600" baseline="30000" dirty="0" smtClean="0">
                <a:solidFill>
                  <a:schemeClr val="accent4">
                    <a:lumMod val="75000"/>
                  </a:schemeClr>
                </a:solidFill>
                <a:latin typeface="Garamond" panose="02020404030301010803" pitchFamily="18" charset="0"/>
              </a:rPr>
              <a:t>th</a:t>
            </a:r>
            <a:r>
              <a:rPr lang="en-GB" altLang="en-US" sz="6600" dirty="0" smtClean="0">
                <a:solidFill>
                  <a:schemeClr val="accent4">
                    <a:lumMod val="75000"/>
                  </a:schemeClr>
                </a:solidFill>
                <a:latin typeface="Garamond" panose="02020404030301010803" pitchFamily="18" charset="0"/>
              </a:rPr>
              <a:t> January</a:t>
            </a:r>
            <a:endParaRPr lang="en-GB" sz="6600" dirty="0">
              <a:solidFill>
                <a:schemeClr val="accent4">
                  <a:lumMod val="75000"/>
                </a:schemeClr>
              </a:solidFill>
              <a:latin typeface="Garamond" panose="02020404030301010803" pitchFamily="18" charset="0"/>
            </a:endParaRPr>
          </a:p>
        </p:txBody>
      </p:sp>
      <p:sp>
        <p:nvSpPr>
          <p:cNvPr id="3" name="TextBox 2"/>
          <p:cNvSpPr txBox="1"/>
          <p:nvPr/>
        </p:nvSpPr>
        <p:spPr>
          <a:xfrm>
            <a:off x="3588151" y="2359148"/>
            <a:ext cx="7714921" cy="523220"/>
          </a:xfrm>
          <a:prstGeom prst="rect">
            <a:avLst/>
          </a:prstGeom>
          <a:noFill/>
        </p:spPr>
        <p:txBody>
          <a:bodyPr wrap="square" rtlCol="0">
            <a:spAutoFit/>
          </a:bodyPr>
          <a:lstStyle/>
          <a:p>
            <a:pPr algn="just"/>
            <a:endParaRPr lang="en-US" sz="2800" b="0" i="0" dirty="0">
              <a:solidFill>
                <a:srgbClr val="202122"/>
              </a:solidFill>
              <a:effectLst/>
              <a:latin typeface="Garamond" panose="02020404030301010803" pitchFamily="18" charset="0"/>
            </a:endParaRP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4592" y="5906796"/>
            <a:ext cx="771525" cy="914400"/>
          </a:xfrm>
          <a:prstGeom prst="rect">
            <a:avLst/>
          </a:prstGeom>
        </p:spPr>
      </p:pic>
      <p:pic>
        <p:nvPicPr>
          <p:cNvPr id="2" name="Picture 2">
            <a:extLst>
              <a:ext uri="{FF2B5EF4-FFF2-40B4-BE49-F238E27FC236}">
                <a16:creationId xmlns:a16="http://schemas.microsoft.com/office/drawing/2014/main" id="{BE3AA561-1525-40A7-B9DB-12D4670604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9669"/>
          <a:stretch/>
        </p:blipFill>
        <p:spPr bwMode="auto">
          <a:xfrm>
            <a:off x="763930" y="2386104"/>
            <a:ext cx="1319514" cy="42284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33914" y="2465408"/>
            <a:ext cx="9734309" cy="3477875"/>
          </a:xfrm>
          <a:prstGeom prst="rect">
            <a:avLst/>
          </a:prstGeom>
          <a:noFill/>
        </p:spPr>
        <p:txBody>
          <a:bodyPr wrap="square" rtlCol="0">
            <a:spAutoFit/>
          </a:bodyPr>
          <a:lstStyle/>
          <a:p>
            <a:r>
              <a:rPr lang="en-GB" sz="2200" dirty="0" smtClean="0">
                <a:latin typeface="Garamond" panose="02020404030301010803" pitchFamily="18" charset="0"/>
              </a:rPr>
              <a:t>St Fabian was a Pope and martyr who lived in the 3</a:t>
            </a:r>
            <a:r>
              <a:rPr lang="en-GB" sz="2200" baseline="30000" dirty="0" smtClean="0">
                <a:latin typeface="Garamond" panose="02020404030301010803" pitchFamily="18" charset="0"/>
              </a:rPr>
              <a:t>rd</a:t>
            </a:r>
            <a:r>
              <a:rPr lang="en-GB" sz="2200" dirty="0" smtClean="0">
                <a:latin typeface="Garamond" panose="02020404030301010803" pitchFamily="18" charset="0"/>
              </a:rPr>
              <a:t> Century.</a:t>
            </a:r>
          </a:p>
          <a:p>
            <a:r>
              <a:rPr lang="en-GB" sz="2200" dirty="0" smtClean="0">
                <a:latin typeface="Garamond" panose="02020404030301010803" pitchFamily="18" charset="0"/>
              </a:rPr>
              <a:t>He was killed by the Roman Emperor Decius in an attempt to destroy the Church. His body was taken in procession to be buried in the catacombs below Rome in 250 AD. It was then moved to the church of </a:t>
            </a:r>
            <a:r>
              <a:rPr lang="en-GB" sz="2200" dirty="0">
                <a:latin typeface="Garamond" panose="02020404030301010803" pitchFamily="18" charset="0"/>
              </a:rPr>
              <a:t>S</a:t>
            </a:r>
            <a:r>
              <a:rPr lang="en-GB" sz="2200" dirty="0" smtClean="0">
                <a:latin typeface="Garamond" panose="02020404030301010803" pitchFamily="18" charset="0"/>
              </a:rPr>
              <a:t>t Sebastian by Pope Clement XI in the 18</a:t>
            </a:r>
            <a:r>
              <a:rPr lang="en-GB" sz="2200" baseline="30000" dirty="0" smtClean="0">
                <a:latin typeface="Garamond" panose="02020404030301010803" pitchFamily="18" charset="0"/>
              </a:rPr>
              <a:t>th</a:t>
            </a:r>
            <a:r>
              <a:rPr lang="en-GB" sz="2200" dirty="0" smtClean="0">
                <a:latin typeface="Garamond" panose="02020404030301010803" pitchFamily="18" charset="0"/>
              </a:rPr>
              <a:t> Century. </a:t>
            </a:r>
          </a:p>
          <a:p>
            <a:r>
              <a:rPr lang="en-GB" sz="2200" dirty="0" smtClean="0">
                <a:latin typeface="Garamond" panose="02020404030301010803" pitchFamily="18" charset="0"/>
              </a:rPr>
              <a:t>Fabian had not sought to become Pope, he had not wanted high office but was elected Pope because of a miraculous sign. A dove descended on him showing that he was the choice of the Holy Spirit.</a:t>
            </a:r>
          </a:p>
          <a:p>
            <a:r>
              <a:rPr lang="en-GB" sz="2200" dirty="0" smtClean="0">
                <a:latin typeface="Garamond" panose="02020404030301010803" pitchFamily="18" charset="0"/>
              </a:rPr>
              <a:t>Becoming Pope meant that he was likely to be threatened and ultimately he died for his beliefs. He would not give up or renounce his faith and had lived a pure and holy life. He died on 20</a:t>
            </a:r>
            <a:r>
              <a:rPr lang="en-GB" sz="2200" baseline="30000" dirty="0" smtClean="0">
                <a:latin typeface="Garamond" panose="02020404030301010803" pitchFamily="18" charset="0"/>
              </a:rPr>
              <a:t>th</a:t>
            </a:r>
            <a:r>
              <a:rPr lang="en-GB" sz="2200" dirty="0" smtClean="0">
                <a:latin typeface="Garamond" panose="02020404030301010803" pitchFamily="18" charset="0"/>
              </a:rPr>
              <a:t> January 250 AD.</a:t>
            </a:r>
            <a:endParaRPr lang="en-GB" dirty="0"/>
          </a:p>
        </p:txBody>
      </p:sp>
    </p:spTree>
    <p:extLst>
      <p:ext uri="{BB962C8B-B14F-4D97-AF65-F5344CB8AC3E}">
        <p14:creationId xmlns:p14="http://schemas.microsoft.com/office/powerpoint/2010/main" val="1388588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ancis de Sales, Bishop of Geneva and Teacher of the Faith, 1622 | For All  the Saints">
            <a:extLst>
              <a:ext uri="{FF2B5EF4-FFF2-40B4-BE49-F238E27FC236}">
                <a16:creationId xmlns:a16="http://schemas.microsoft.com/office/drawing/2014/main" id="{CC80D23D-6DB5-48F7-BE9B-4688E971B2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8075" y="36804"/>
            <a:ext cx="4784339" cy="594489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098064" y="6297976"/>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8" name="Title 1"/>
          <p:cNvSpPr txBox="1">
            <a:spLocks/>
          </p:cNvSpPr>
          <p:nvPr/>
        </p:nvSpPr>
        <p:spPr>
          <a:xfrm>
            <a:off x="432151" y="271531"/>
            <a:ext cx="7025924" cy="2852669"/>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6600" dirty="0">
                <a:solidFill>
                  <a:schemeClr val="accent4">
                    <a:lumMod val="75000"/>
                  </a:schemeClr>
                </a:solidFill>
                <a:latin typeface="Garamond" panose="02020404030301010803" pitchFamily="18" charset="0"/>
              </a:rPr>
              <a:t>St. Francis de </a:t>
            </a:r>
            <a:r>
              <a:rPr lang="en-GB" altLang="en-US" sz="6600" dirty="0" smtClean="0">
                <a:solidFill>
                  <a:schemeClr val="accent4">
                    <a:lumMod val="75000"/>
                  </a:schemeClr>
                </a:solidFill>
                <a:latin typeface="Garamond" panose="02020404030301010803" pitchFamily="18" charset="0"/>
              </a:rPr>
              <a:t>Sales: </a:t>
            </a:r>
            <a:endParaRPr lang="en-GB" altLang="en-US" sz="6600" dirty="0">
              <a:solidFill>
                <a:schemeClr val="accent4">
                  <a:lumMod val="75000"/>
                </a:schemeClr>
              </a:solidFill>
              <a:latin typeface="Garamond" panose="02020404030301010803" pitchFamily="18" charset="0"/>
            </a:endParaRPr>
          </a:p>
          <a:p>
            <a:pPr algn="ctr"/>
            <a:r>
              <a:rPr lang="en-GB" altLang="en-US" sz="6600" dirty="0">
                <a:solidFill>
                  <a:schemeClr val="accent4">
                    <a:lumMod val="75000"/>
                  </a:schemeClr>
                </a:solidFill>
                <a:latin typeface="Garamond" panose="02020404030301010803" pitchFamily="18" charset="0"/>
              </a:rPr>
              <a:t>24</a:t>
            </a:r>
            <a:r>
              <a:rPr lang="en-GB" altLang="en-US" sz="6600" baseline="30000" dirty="0">
                <a:solidFill>
                  <a:schemeClr val="accent4">
                    <a:lumMod val="75000"/>
                  </a:schemeClr>
                </a:solidFill>
                <a:latin typeface="Garamond" panose="02020404030301010803" pitchFamily="18" charset="0"/>
              </a:rPr>
              <a:t>th</a:t>
            </a:r>
            <a:r>
              <a:rPr lang="en-GB" altLang="en-US" sz="6600" dirty="0">
                <a:solidFill>
                  <a:schemeClr val="accent4">
                    <a:lumMod val="75000"/>
                  </a:schemeClr>
                </a:solidFill>
                <a:latin typeface="Garamond" panose="02020404030301010803" pitchFamily="18" charset="0"/>
              </a:rPr>
              <a:t> January </a:t>
            </a:r>
            <a:endParaRPr lang="en-GB" sz="6600" dirty="0">
              <a:solidFill>
                <a:schemeClr val="accent4">
                  <a:lumMod val="75000"/>
                </a:schemeClr>
              </a:solidFill>
              <a:latin typeface="Garamond" panose="02020404030301010803" pitchFamily="18" charset="0"/>
            </a:endParaRPr>
          </a:p>
        </p:txBody>
      </p:sp>
      <p:sp>
        <p:nvSpPr>
          <p:cNvPr id="3" name="TextBox 2"/>
          <p:cNvSpPr txBox="1"/>
          <p:nvPr/>
        </p:nvSpPr>
        <p:spPr>
          <a:xfrm>
            <a:off x="432151" y="3204401"/>
            <a:ext cx="7025924" cy="3477875"/>
          </a:xfrm>
          <a:prstGeom prst="rect">
            <a:avLst/>
          </a:prstGeom>
          <a:noFill/>
        </p:spPr>
        <p:txBody>
          <a:bodyPr wrap="square" rtlCol="0">
            <a:spAutoFit/>
          </a:bodyPr>
          <a:lstStyle/>
          <a:p>
            <a:pPr algn="just"/>
            <a:r>
              <a:rPr lang="en-US" sz="2200" i="0" dirty="0">
                <a:effectLst/>
                <a:latin typeface="Garamond" panose="02020404030301010803" pitchFamily="18" charset="0"/>
              </a:rPr>
              <a:t>Francis de Sales </a:t>
            </a:r>
            <a:r>
              <a:rPr lang="en-US" sz="2200" b="0" i="0" dirty="0">
                <a:effectLst/>
                <a:latin typeface="Garamond" panose="02020404030301010803" pitchFamily="18" charset="0"/>
              </a:rPr>
              <a:t>(1567–1622) was a Bishop of Geneva noted for his deep faith and his gentle approach to the religious divisions in his land resulting from the Protestant Reformation. As a missioner in the </a:t>
            </a:r>
            <a:r>
              <a:rPr lang="en-US" sz="2200" b="0" i="0" dirty="0" err="1">
                <a:effectLst/>
                <a:latin typeface="Garamond" panose="02020404030301010803" pitchFamily="18" charset="0"/>
              </a:rPr>
              <a:t>Chamblais</a:t>
            </a:r>
            <a:r>
              <a:rPr lang="en-US" sz="2200" b="0" i="0" dirty="0">
                <a:effectLst/>
                <a:latin typeface="Garamond" panose="02020404030301010803" pitchFamily="18" charset="0"/>
              </a:rPr>
              <a:t> area, he was a target for persecution and </a:t>
            </a:r>
            <a:r>
              <a:rPr lang="en-US" sz="2200" dirty="0">
                <a:latin typeface="Garamond" panose="02020404030301010803" pitchFamily="18" charset="0"/>
              </a:rPr>
              <a:t>attempted assassination, but o</a:t>
            </a:r>
            <a:r>
              <a:rPr lang="en-US" sz="2200" b="0" i="0" dirty="0">
                <a:effectLst/>
                <a:latin typeface="Garamond" panose="02020404030301010803" pitchFamily="18" charset="0"/>
              </a:rPr>
              <a:t>n account of his patience and gentleness he is known as The Gentleman Saint.  He is also famous for his writings on spiritual direction and </a:t>
            </a:r>
            <a:r>
              <a:rPr lang="en-US" sz="2200" dirty="0">
                <a:latin typeface="Garamond" panose="02020404030301010803" pitchFamily="18" charset="0"/>
              </a:rPr>
              <a:t>f</a:t>
            </a:r>
            <a:r>
              <a:rPr lang="en-US" sz="2200" b="0" i="0" dirty="0">
                <a:effectLst/>
                <a:latin typeface="Garamond" panose="02020404030301010803" pitchFamily="18" charset="0"/>
              </a:rPr>
              <a:t>ormation, particularly in his </a:t>
            </a:r>
            <a:r>
              <a:rPr lang="en-US" sz="2200" b="0" i="1" dirty="0">
                <a:effectLst/>
                <a:latin typeface="Garamond" panose="02020404030301010803" pitchFamily="18" charset="0"/>
              </a:rPr>
              <a:t>Introduction to the Devout Life </a:t>
            </a:r>
            <a:r>
              <a:rPr lang="en-US" sz="2200" b="0" i="0" dirty="0">
                <a:effectLst/>
                <a:latin typeface="Garamond" panose="02020404030301010803" pitchFamily="18" charset="0"/>
              </a:rPr>
              <a:t>and the </a:t>
            </a:r>
            <a:r>
              <a:rPr lang="en-US" sz="2200" b="0" i="1" dirty="0">
                <a:effectLst/>
                <a:latin typeface="Garamond" panose="02020404030301010803" pitchFamily="18" charset="0"/>
              </a:rPr>
              <a:t>Treatise on the Love of God</a:t>
            </a:r>
            <a:r>
              <a:rPr lang="en-US" sz="2200" dirty="0">
                <a:latin typeface="Garamond" panose="02020404030301010803" pitchFamily="18" charset="0"/>
              </a:rPr>
              <a:t>;  he is therefore the patron saint of writers and journalists.</a:t>
            </a:r>
            <a:endParaRPr lang="en-US" sz="2200" b="0" i="0" dirty="0">
              <a:effectLst/>
              <a:latin typeface="Garamond" panose="02020404030301010803" pitchFamily="18" charset="0"/>
            </a:endParaRPr>
          </a:p>
        </p:txBody>
      </p:sp>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4592" y="5906796"/>
            <a:ext cx="771525" cy="914400"/>
          </a:xfrm>
          <a:prstGeom prst="rect">
            <a:avLst/>
          </a:prstGeom>
        </p:spPr>
      </p:pic>
    </p:spTree>
    <p:extLst>
      <p:ext uri="{BB962C8B-B14F-4D97-AF65-F5344CB8AC3E}">
        <p14:creationId xmlns:p14="http://schemas.microsoft.com/office/powerpoint/2010/main" val="3138162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098064" y="6297976"/>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8" name="Title 1"/>
          <p:cNvSpPr txBox="1">
            <a:spLocks/>
          </p:cNvSpPr>
          <p:nvPr/>
        </p:nvSpPr>
        <p:spPr>
          <a:xfrm>
            <a:off x="1152343" y="268022"/>
            <a:ext cx="9887313" cy="1589589"/>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dirty="0">
                <a:solidFill>
                  <a:schemeClr val="accent4">
                    <a:lumMod val="75000"/>
                  </a:schemeClr>
                </a:solidFill>
                <a:latin typeface="Garamond" panose="02020404030301010803" pitchFamily="18" charset="0"/>
              </a:rPr>
              <a:t>Conversion of St Paul : </a:t>
            </a:r>
          </a:p>
          <a:p>
            <a:pPr algn="ctr"/>
            <a:r>
              <a:rPr lang="en-GB" sz="5400" dirty="0">
                <a:solidFill>
                  <a:schemeClr val="accent4">
                    <a:lumMod val="75000"/>
                  </a:schemeClr>
                </a:solidFill>
                <a:latin typeface="Garamond" panose="02020404030301010803" pitchFamily="18" charset="0"/>
              </a:rPr>
              <a:t>25</a:t>
            </a:r>
            <a:r>
              <a:rPr lang="en-GB" sz="5400" baseline="30000" dirty="0">
                <a:solidFill>
                  <a:schemeClr val="accent4">
                    <a:lumMod val="75000"/>
                  </a:schemeClr>
                </a:solidFill>
                <a:latin typeface="Garamond" panose="02020404030301010803" pitchFamily="18" charset="0"/>
              </a:rPr>
              <a:t>th</a:t>
            </a:r>
            <a:r>
              <a:rPr lang="en-GB" sz="5400" dirty="0">
                <a:solidFill>
                  <a:schemeClr val="accent4">
                    <a:lumMod val="75000"/>
                  </a:schemeClr>
                </a:solidFill>
                <a:latin typeface="Garamond" panose="02020404030301010803" pitchFamily="18" charset="0"/>
              </a:rPr>
              <a:t> January</a:t>
            </a:r>
          </a:p>
        </p:txBody>
      </p:sp>
      <p:sp>
        <p:nvSpPr>
          <p:cNvPr id="3" name="TextBox 2"/>
          <p:cNvSpPr txBox="1"/>
          <p:nvPr/>
        </p:nvSpPr>
        <p:spPr>
          <a:xfrm>
            <a:off x="3588151" y="2359148"/>
            <a:ext cx="7714921" cy="523220"/>
          </a:xfrm>
          <a:prstGeom prst="rect">
            <a:avLst/>
          </a:prstGeom>
          <a:noFill/>
        </p:spPr>
        <p:txBody>
          <a:bodyPr wrap="square" rtlCol="0">
            <a:spAutoFit/>
          </a:bodyPr>
          <a:lstStyle/>
          <a:p>
            <a:pPr algn="just"/>
            <a:endParaRPr lang="en-US" sz="2800" b="0" i="0" dirty="0">
              <a:solidFill>
                <a:srgbClr val="202122"/>
              </a:solidFill>
              <a:effectLst/>
              <a:latin typeface="Garamond" panose="02020404030301010803" pitchFamily="18" charset="0"/>
            </a:endParaRPr>
          </a:p>
        </p:txBody>
      </p:sp>
      <p:sp>
        <p:nvSpPr>
          <p:cNvPr id="4" name="TextBox 3"/>
          <p:cNvSpPr txBox="1"/>
          <p:nvPr/>
        </p:nvSpPr>
        <p:spPr>
          <a:xfrm>
            <a:off x="5758405" y="2359148"/>
            <a:ext cx="6313990" cy="430887"/>
          </a:xfrm>
          <a:prstGeom prst="rect">
            <a:avLst/>
          </a:prstGeom>
          <a:noFill/>
        </p:spPr>
        <p:txBody>
          <a:bodyPr wrap="square" rtlCol="0">
            <a:spAutoFit/>
          </a:bodyPr>
          <a:lstStyle/>
          <a:p>
            <a:pPr algn="just"/>
            <a:endParaRPr lang="en-GB" sz="2200" dirty="0"/>
          </a:p>
        </p:txBody>
      </p:sp>
      <p:pic>
        <p:nvPicPr>
          <p:cNvPr id="2050" name="Picture 2">
            <a:extLst>
              <a:ext uri="{FF2B5EF4-FFF2-40B4-BE49-F238E27FC236}">
                <a16:creationId xmlns:a16="http://schemas.microsoft.com/office/drawing/2014/main" id="{A3C2D049-F447-B932-BDA9-F720E8B1342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77211" y="2041816"/>
            <a:ext cx="4481599" cy="4149627"/>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4592" y="5906796"/>
            <a:ext cx="771525" cy="914400"/>
          </a:xfrm>
          <a:prstGeom prst="rect">
            <a:avLst/>
          </a:prstGeom>
        </p:spPr>
      </p:pic>
      <p:sp>
        <p:nvSpPr>
          <p:cNvPr id="10" name="TextBox 9"/>
          <p:cNvSpPr txBox="1"/>
          <p:nvPr/>
        </p:nvSpPr>
        <p:spPr>
          <a:xfrm>
            <a:off x="4025433" y="1963147"/>
            <a:ext cx="7714921" cy="369332"/>
          </a:xfrm>
          <a:prstGeom prst="rect">
            <a:avLst/>
          </a:prstGeom>
          <a:noFill/>
        </p:spPr>
        <p:txBody>
          <a:bodyPr wrap="square" rtlCol="0">
            <a:spAutoFit/>
          </a:bodyPr>
          <a:lstStyle/>
          <a:p>
            <a:endParaRPr lang="en-GB" dirty="0"/>
          </a:p>
        </p:txBody>
      </p:sp>
      <p:sp>
        <p:nvSpPr>
          <p:cNvPr id="2" name="TextBox 1"/>
          <p:cNvSpPr txBox="1"/>
          <p:nvPr/>
        </p:nvSpPr>
        <p:spPr>
          <a:xfrm>
            <a:off x="4718397" y="1999840"/>
            <a:ext cx="6328992" cy="4462760"/>
          </a:xfrm>
          <a:prstGeom prst="rect">
            <a:avLst/>
          </a:prstGeom>
          <a:noFill/>
        </p:spPr>
        <p:txBody>
          <a:bodyPr wrap="square" rtlCol="0">
            <a:spAutoFit/>
          </a:bodyPr>
          <a:lstStyle/>
          <a:p>
            <a:pPr algn="just"/>
            <a:r>
              <a:rPr lang="en-GB" sz="2400" dirty="0">
                <a:latin typeface="Garamond" panose="02020404030301010803" pitchFamily="18" charset="0"/>
              </a:rPr>
              <a:t>The conversion of Saul on the road to Damascus was, according to the New Testament, an event in the life of Saint Paul the Apostle that led him to cease persecuting early Christians and to become a follower of Jesus.</a:t>
            </a:r>
          </a:p>
          <a:p>
            <a:r>
              <a:rPr lang="en-GB" sz="2400" dirty="0">
                <a:latin typeface="Garamond" panose="02020404030301010803" pitchFamily="18" charset="0"/>
              </a:rPr>
              <a:t>Saul had persecuted the early church and it was on his way to Damascus he had a divine revelation and became a follower of Jesus. He was given the name Paul meaning ‘humble’.</a:t>
            </a:r>
          </a:p>
          <a:p>
            <a:r>
              <a:rPr lang="en-GB" sz="2400" dirty="0">
                <a:latin typeface="Garamond" panose="02020404030301010803" pitchFamily="18" charset="0"/>
              </a:rPr>
              <a:t>The feast of his conversion is at the end of a week of prayer for Christian unity. </a:t>
            </a:r>
          </a:p>
          <a:p>
            <a:endParaRPr lang="en-GB" sz="2000" dirty="0">
              <a:latin typeface="Garamond" panose="02020404030301010803" pitchFamily="18" charset="0"/>
            </a:endParaRPr>
          </a:p>
        </p:txBody>
      </p:sp>
    </p:spTree>
    <p:extLst>
      <p:ext uri="{BB962C8B-B14F-4D97-AF65-F5344CB8AC3E}">
        <p14:creationId xmlns:p14="http://schemas.microsoft.com/office/powerpoint/2010/main" val="3993022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195718" y="6306291"/>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3936" y="5849091"/>
            <a:ext cx="771525" cy="914400"/>
          </a:xfrm>
          <a:prstGeom prst="rect">
            <a:avLst/>
          </a:prstGeom>
        </p:spPr>
      </p:pic>
      <p:sp>
        <p:nvSpPr>
          <p:cNvPr id="8" name="Title 1"/>
          <p:cNvSpPr txBox="1">
            <a:spLocks/>
          </p:cNvSpPr>
          <p:nvPr/>
        </p:nvSpPr>
        <p:spPr>
          <a:xfrm>
            <a:off x="5562601" y="281396"/>
            <a:ext cx="5405436" cy="2819606"/>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6600" dirty="0">
                <a:solidFill>
                  <a:schemeClr val="accent4">
                    <a:lumMod val="75000"/>
                  </a:schemeClr>
                </a:solidFill>
                <a:latin typeface="Garamond" panose="02020404030301010803" pitchFamily="18" charset="0"/>
              </a:rPr>
              <a:t>Blessed  </a:t>
            </a:r>
          </a:p>
          <a:p>
            <a:pPr algn="ctr"/>
            <a:endParaRPr lang="en-GB" altLang="en-US" sz="400" dirty="0">
              <a:solidFill>
                <a:schemeClr val="accent4">
                  <a:lumMod val="75000"/>
                </a:schemeClr>
              </a:solidFill>
              <a:latin typeface="Garamond" panose="02020404030301010803" pitchFamily="18" charset="0"/>
            </a:endParaRPr>
          </a:p>
          <a:p>
            <a:pPr algn="ctr"/>
            <a:r>
              <a:rPr lang="en-GB" altLang="en-US" sz="6600" dirty="0" smtClean="0">
                <a:solidFill>
                  <a:schemeClr val="accent4">
                    <a:lumMod val="75000"/>
                  </a:schemeClr>
                </a:solidFill>
                <a:latin typeface="Garamond" panose="02020404030301010803" pitchFamily="18" charset="0"/>
              </a:rPr>
              <a:t>Michal </a:t>
            </a:r>
            <a:r>
              <a:rPr lang="en-GB" altLang="en-US" sz="6600" dirty="0" err="1" smtClean="0">
                <a:solidFill>
                  <a:schemeClr val="accent4">
                    <a:lumMod val="75000"/>
                  </a:schemeClr>
                </a:solidFill>
                <a:latin typeface="Garamond" panose="02020404030301010803" pitchFamily="18" charset="0"/>
              </a:rPr>
              <a:t>Kozal</a:t>
            </a:r>
            <a:r>
              <a:rPr lang="en-GB" altLang="en-US" sz="6600" dirty="0">
                <a:solidFill>
                  <a:schemeClr val="accent4">
                    <a:lumMod val="75000"/>
                  </a:schemeClr>
                </a:solidFill>
                <a:latin typeface="Garamond" panose="02020404030301010803" pitchFamily="18" charset="0"/>
              </a:rPr>
              <a:t>:</a:t>
            </a:r>
          </a:p>
          <a:p>
            <a:pPr algn="ctr"/>
            <a:endParaRPr lang="en-GB" altLang="en-US" sz="400" dirty="0">
              <a:solidFill>
                <a:schemeClr val="accent4">
                  <a:lumMod val="75000"/>
                </a:schemeClr>
              </a:solidFill>
              <a:latin typeface="Garamond" panose="02020404030301010803" pitchFamily="18" charset="0"/>
            </a:endParaRPr>
          </a:p>
          <a:p>
            <a:pPr algn="ctr"/>
            <a:endParaRPr lang="en-GB" altLang="en-US" sz="400" dirty="0">
              <a:solidFill>
                <a:schemeClr val="accent4">
                  <a:lumMod val="75000"/>
                </a:schemeClr>
              </a:solidFill>
              <a:latin typeface="Garamond" panose="02020404030301010803" pitchFamily="18" charset="0"/>
            </a:endParaRPr>
          </a:p>
          <a:p>
            <a:pPr algn="ctr"/>
            <a:r>
              <a:rPr lang="en-GB" altLang="en-US" sz="6600" dirty="0" smtClean="0">
                <a:solidFill>
                  <a:schemeClr val="accent4">
                    <a:lumMod val="75000"/>
                  </a:schemeClr>
                </a:solidFill>
                <a:latin typeface="Garamond" panose="02020404030301010803" pitchFamily="18" charset="0"/>
              </a:rPr>
              <a:t>26</a:t>
            </a:r>
            <a:r>
              <a:rPr lang="en-GB" altLang="en-US" sz="6600" baseline="30000" dirty="0" smtClean="0">
                <a:solidFill>
                  <a:schemeClr val="accent4">
                    <a:lumMod val="75000"/>
                  </a:schemeClr>
                </a:solidFill>
                <a:latin typeface="Garamond" panose="02020404030301010803" pitchFamily="18" charset="0"/>
              </a:rPr>
              <a:t>th</a:t>
            </a:r>
            <a:r>
              <a:rPr lang="en-GB" altLang="en-US" sz="6600" dirty="0" smtClean="0">
                <a:solidFill>
                  <a:schemeClr val="accent4">
                    <a:lumMod val="75000"/>
                  </a:schemeClr>
                </a:solidFill>
                <a:latin typeface="Garamond" panose="02020404030301010803" pitchFamily="18" charset="0"/>
              </a:rPr>
              <a:t> </a:t>
            </a:r>
            <a:r>
              <a:rPr lang="en-GB" altLang="en-US" sz="6600" dirty="0">
                <a:solidFill>
                  <a:schemeClr val="accent4">
                    <a:lumMod val="75000"/>
                  </a:schemeClr>
                </a:solidFill>
                <a:latin typeface="Garamond" panose="02020404030301010803" pitchFamily="18" charset="0"/>
              </a:rPr>
              <a:t>January </a:t>
            </a:r>
            <a:endParaRPr lang="en-GB" sz="6600" dirty="0">
              <a:solidFill>
                <a:schemeClr val="accent4">
                  <a:lumMod val="75000"/>
                </a:schemeClr>
              </a:solidFill>
              <a:latin typeface="Garamond" panose="02020404030301010803" pitchFamily="18" charset="0"/>
            </a:endParaRPr>
          </a:p>
        </p:txBody>
      </p:sp>
      <p:sp>
        <p:nvSpPr>
          <p:cNvPr id="9" name="Rectangle 3"/>
          <p:cNvSpPr txBox="1">
            <a:spLocks noChangeArrowheads="1"/>
          </p:cNvSpPr>
          <p:nvPr/>
        </p:nvSpPr>
        <p:spPr>
          <a:xfrm>
            <a:off x="1700791" y="5934100"/>
            <a:ext cx="4201907" cy="7443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altLang="en-US" dirty="0">
              <a:latin typeface="Garamond" panose="02020404030301010803" pitchFamily="18" charset="0"/>
            </a:endParaRPr>
          </a:p>
          <a:p>
            <a:pPr marL="0" indent="0">
              <a:buFont typeface="Arial" panose="020B0604020202020204" pitchFamily="34" charset="0"/>
              <a:buNone/>
            </a:pPr>
            <a:endParaRPr lang="en-GB" altLang="en-US" dirty="0">
              <a:latin typeface="Garamond" panose="02020404030301010803" pitchFamily="18" charset="0"/>
            </a:endParaRPr>
          </a:p>
        </p:txBody>
      </p:sp>
      <p:sp>
        <p:nvSpPr>
          <p:cNvPr id="3" name="TextBox 2"/>
          <p:cNvSpPr txBox="1"/>
          <p:nvPr/>
        </p:nvSpPr>
        <p:spPr>
          <a:xfrm>
            <a:off x="4855135" y="3213556"/>
            <a:ext cx="6328801" cy="1785104"/>
          </a:xfrm>
          <a:prstGeom prst="rect">
            <a:avLst/>
          </a:prstGeom>
          <a:noFill/>
        </p:spPr>
        <p:txBody>
          <a:bodyPr wrap="square" rtlCol="0">
            <a:spAutoFit/>
          </a:bodyPr>
          <a:lstStyle/>
          <a:p>
            <a:pPr algn="just"/>
            <a:r>
              <a:rPr lang="en-GB" sz="2200" dirty="0" smtClean="0">
                <a:latin typeface="Garamond" panose="02020404030301010803" pitchFamily="18" charset="0"/>
              </a:rPr>
              <a:t>Michal was born in a Polish part of Germany which gained its independence in the new Republic of Poland after the First World War.  He was ordained a priest in 1918 and was made bishop of Wloclawek in 1939, less than three weeks before World War II began</a:t>
            </a:r>
            <a:r>
              <a:rPr lang="en-GB" sz="2200" dirty="0">
                <a:latin typeface="Garamond" panose="02020404030301010803" pitchFamily="18" charset="0"/>
              </a:rPr>
              <a:t>.</a:t>
            </a:r>
          </a:p>
        </p:txBody>
      </p:sp>
      <p:sp>
        <p:nvSpPr>
          <p:cNvPr id="10" name="TextBox 9">
            <a:extLst>
              <a:ext uri="{FF2B5EF4-FFF2-40B4-BE49-F238E27FC236}">
                <a16:creationId xmlns:a16="http://schemas.microsoft.com/office/drawing/2014/main" id="{D45D88D1-45CF-4125-AE88-04F51A0DE44B}"/>
              </a:ext>
            </a:extLst>
          </p:cNvPr>
          <p:cNvSpPr txBox="1"/>
          <p:nvPr/>
        </p:nvSpPr>
        <p:spPr>
          <a:xfrm>
            <a:off x="439419" y="4974741"/>
            <a:ext cx="10701337" cy="1785104"/>
          </a:xfrm>
          <a:prstGeom prst="rect">
            <a:avLst/>
          </a:prstGeom>
          <a:noFill/>
        </p:spPr>
        <p:txBody>
          <a:bodyPr wrap="square" rtlCol="0">
            <a:spAutoFit/>
          </a:bodyPr>
          <a:lstStyle/>
          <a:p>
            <a:pPr algn="just"/>
            <a:r>
              <a:rPr lang="en-GB" sz="2200" dirty="0" smtClean="0">
                <a:latin typeface="Garamond" panose="02020404030301010803" pitchFamily="18" charset="0"/>
              </a:rPr>
              <a:t>Poland was the first country to be attacked and occupied by the Nazis and Michal refused to cooperate with the authorities, who insisted on censoring his homilies.  He was imprisoned by the Gestapo and tortured on multiple occasions before being sent to the infamous concentration camp at Dachau, where he ministered to fellow prisoners until he was murdered by the SS.        He was beatified by Pope John Paul II in 1987.</a:t>
            </a:r>
            <a:endParaRPr lang="en-GB" sz="2200" dirty="0">
              <a:latin typeface="Garamond" panose="02020404030301010803" pitchFamily="18" charset="0"/>
            </a:endParaRPr>
          </a:p>
        </p:txBody>
      </p:sp>
      <p:pic>
        <p:nvPicPr>
          <p:cNvPr id="2" name="Picture 2" descr="https://upload.wikimedia.org/wikipedia/commons/e/ea/Blmichalkozal2.png"/>
          <p:cNvPicPr>
            <a:picLocks noChangeAspect="1" noChangeArrowheads="1"/>
          </p:cNvPicPr>
          <p:nvPr/>
        </p:nvPicPr>
        <p:blipFill rotWithShape="1">
          <a:blip r:embed="rId3">
            <a:extLst>
              <a:ext uri="{28A0092B-C50C-407E-A947-70E740481C1C}">
                <a14:useLocalDpi xmlns:a14="http://schemas.microsoft.com/office/drawing/2010/main" val="0"/>
              </a:ext>
            </a:extLst>
          </a:blip>
          <a:srcRect r="288" b="16123"/>
          <a:stretch/>
        </p:blipFill>
        <p:spPr bwMode="auto">
          <a:xfrm>
            <a:off x="439419" y="184060"/>
            <a:ext cx="3997093" cy="468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763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098064" y="6297976"/>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8" name="Title 1"/>
          <p:cNvSpPr txBox="1">
            <a:spLocks/>
          </p:cNvSpPr>
          <p:nvPr/>
        </p:nvSpPr>
        <p:spPr>
          <a:xfrm>
            <a:off x="217779" y="117427"/>
            <a:ext cx="11854616" cy="2099125"/>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6600" dirty="0">
                <a:solidFill>
                  <a:schemeClr val="accent4">
                    <a:lumMod val="75000"/>
                  </a:schemeClr>
                </a:solidFill>
                <a:latin typeface="Garamond" panose="02020404030301010803" pitchFamily="18" charset="0"/>
              </a:rPr>
              <a:t>St John Bosco: 31</a:t>
            </a:r>
            <a:r>
              <a:rPr lang="en-GB" altLang="en-US" sz="6600" baseline="30000" dirty="0">
                <a:solidFill>
                  <a:schemeClr val="accent4">
                    <a:lumMod val="75000"/>
                  </a:schemeClr>
                </a:solidFill>
                <a:latin typeface="Garamond" panose="02020404030301010803" pitchFamily="18" charset="0"/>
              </a:rPr>
              <a:t>st</a:t>
            </a:r>
            <a:r>
              <a:rPr lang="en-GB" altLang="en-US" sz="6600" dirty="0">
                <a:solidFill>
                  <a:schemeClr val="accent4">
                    <a:lumMod val="75000"/>
                  </a:schemeClr>
                </a:solidFill>
                <a:latin typeface="Garamond" panose="02020404030301010803" pitchFamily="18" charset="0"/>
              </a:rPr>
              <a:t> January</a:t>
            </a:r>
            <a:endParaRPr lang="en-GB" sz="6600" dirty="0">
              <a:solidFill>
                <a:schemeClr val="accent4">
                  <a:lumMod val="75000"/>
                </a:schemeClr>
              </a:solidFill>
              <a:latin typeface="Garamond" panose="02020404030301010803" pitchFamily="18" charset="0"/>
            </a:endParaRPr>
          </a:p>
        </p:txBody>
      </p:sp>
      <p:sp>
        <p:nvSpPr>
          <p:cNvPr id="3" name="TextBox 2"/>
          <p:cNvSpPr txBox="1"/>
          <p:nvPr/>
        </p:nvSpPr>
        <p:spPr>
          <a:xfrm>
            <a:off x="3588151" y="2359148"/>
            <a:ext cx="7714921" cy="523220"/>
          </a:xfrm>
          <a:prstGeom prst="rect">
            <a:avLst/>
          </a:prstGeom>
          <a:noFill/>
        </p:spPr>
        <p:txBody>
          <a:bodyPr wrap="square" rtlCol="0">
            <a:spAutoFit/>
          </a:bodyPr>
          <a:lstStyle/>
          <a:p>
            <a:pPr algn="just"/>
            <a:endParaRPr lang="en-US" sz="2800" b="0" i="0" dirty="0">
              <a:solidFill>
                <a:srgbClr val="202122"/>
              </a:solidFill>
              <a:effectLst/>
              <a:latin typeface="Garamond" panose="02020404030301010803" pitchFamily="18" charset="0"/>
            </a:endParaRP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4592" y="5906796"/>
            <a:ext cx="771525" cy="914400"/>
          </a:xfrm>
          <a:prstGeom prst="rect">
            <a:avLst/>
          </a:prstGeom>
        </p:spPr>
      </p:pic>
      <p:pic>
        <p:nvPicPr>
          <p:cNvPr id="2" name="Picture 2">
            <a:extLst>
              <a:ext uri="{FF2B5EF4-FFF2-40B4-BE49-F238E27FC236}">
                <a16:creationId xmlns:a16="http://schemas.microsoft.com/office/drawing/2014/main" id="{BE3AA561-1525-40A7-B9DB-12D4670604C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7778" y="2359147"/>
            <a:ext cx="3819207" cy="43814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110182" y="2359148"/>
            <a:ext cx="7962213" cy="4154984"/>
          </a:xfrm>
          <a:prstGeom prst="rect">
            <a:avLst/>
          </a:prstGeom>
          <a:noFill/>
        </p:spPr>
        <p:txBody>
          <a:bodyPr wrap="square" rtlCol="0">
            <a:spAutoFit/>
          </a:bodyPr>
          <a:lstStyle/>
          <a:p>
            <a:pPr algn="just"/>
            <a:r>
              <a:rPr lang="en-GB" sz="2200" dirty="0">
                <a:latin typeface="Garamond" panose="02020404030301010803" pitchFamily="18" charset="0"/>
              </a:rPr>
              <a:t>St John Bosco was born just over 200 years ago in 1815. </a:t>
            </a:r>
          </a:p>
          <a:p>
            <a:pPr algn="just"/>
            <a:r>
              <a:rPr lang="en-GB" sz="2200" dirty="0">
                <a:latin typeface="Garamond" panose="02020404030301010803" pitchFamily="18" charset="0"/>
              </a:rPr>
              <a:t>He dedicated his life to working with young people and in educating them used the principle of love rather than punishment. His work was originally with the poor and disadvantaged in Turin. He was clear in his instruction to different groups of people pointing out that  “It is a mistake to skirt difficulties or to skip what you don't understand and go on to something else. Tackle the obstacle until you have overcome it”.</a:t>
            </a:r>
          </a:p>
          <a:p>
            <a:pPr algn="just"/>
            <a:r>
              <a:rPr lang="en-GB" sz="2200" dirty="0">
                <a:latin typeface="Garamond" panose="02020404030301010803" pitchFamily="18" charset="0"/>
              </a:rPr>
              <a:t>He founded the Salesian Order of Don Bosco in Italy and helped found a congregation of nuns who looked after and educated poor girls.</a:t>
            </a:r>
          </a:p>
          <a:p>
            <a:pPr algn="just"/>
            <a:r>
              <a:rPr lang="en-GB" sz="2200" dirty="0">
                <a:latin typeface="Garamond" panose="02020404030301010803" pitchFamily="18" charset="0"/>
              </a:rPr>
              <a:t>To carry on his work, he also developed a network of organisations </a:t>
            </a:r>
            <a:r>
              <a:rPr lang="en-GB" sz="2200" dirty="0">
                <a:solidFill>
                  <a:schemeClr val="bg1"/>
                </a:solidFill>
                <a:latin typeface="Garamond" panose="02020404030301010803" pitchFamily="18" charset="0"/>
              </a:rPr>
              <a:t>xxx</a:t>
            </a:r>
            <a:r>
              <a:rPr lang="en-GB" sz="2200" dirty="0">
                <a:latin typeface="Garamond" panose="02020404030301010803" pitchFamily="18" charset="0"/>
              </a:rPr>
              <a:t> and centres which are still supporting young people today. </a:t>
            </a:r>
            <a:endParaRPr lang="en-GB" sz="2200" dirty="0"/>
          </a:p>
        </p:txBody>
      </p:sp>
    </p:spTree>
    <p:extLst>
      <p:ext uri="{BB962C8B-B14F-4D97-AF65-F5344CB8AC3E}">
        <p14:creationId xmlns:p14="http://schemas.microsoft.com/office/powerpoint/2010/main" val="2552248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50290"/>
            <a:ext cx="1544637" cy="523220"/>
          </a:xfrm>
          <a:prstGeom prst="rect">
            <a:avLst/>
          </a:prstGeom>
          <a:noFill/>
        </p:spPr>
        <p:txBody>
          <a:bodyPr wrap="square" rtlCol="0">
            <a:spAutoFit/>
          </a:bodyPr>
          <a:lstStyle/>
          <a:p>
            <a:r>
              <a:rPr lang="en-GB" sz="2800" b="1" dirty="0" smtClean="0">
                <a:solidFill>
                  <a:schemeClr val="accent1">
                    <a:lumMod val="50000"/>
                  </a:schemeClr>
                </a:solidFill>
              </a:rPr>
              <a:t>BDES</a:t>
            </a:r>
            <a:endParaRPr lang="en-GB" sz="2800" b="1" dirty="0">
              <a:solidFill>
                <a:schemeClr val="accent1">
                  <a:lumMod val="50000"/>
                </a:schemeClr>
              </a:solidFill>
            </a:endParaRP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8" name="Title 1"/>
          <p:cNvSpPr txBox="1">
            <a:spLocks/>
          </p:cNvSpPr>
          <p:nvPr/>
        </p:nvSpPr>
        <p:spPr>
          <a:xfrm>
            <a:off x="4522428" y="186296"/>
            <a:ext cx="6633555" cy="1651744"/>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4000" dirty="0" smtClean="0">
                <a:solidFill>
                  <a:schemeClr val="accent4">
                    <a:lumMod val="75000"/>
                  </a:schemeClr>
                </a:solidFill>
                <a:latin typeface="Garamond" panose="02020404030301010803" pitchFamily="18" charset="0"/>
              </a:rPr>
              <a:t>St Bridget of Ireland:</a:t>
            </a:r>
          </a:p>
          <a:p>
            <a:pPr algn="ctr"/>
            <a:r>
              <a:rPr lang="en-GB" altLang="en-US" sz="4000" dirty="0" smtClean="0">
                <a:solidFill>
                  <a:schemeClr val="accent4">
                    <a:lumMod val="75000"/>
                  </a:schemeClr>
                </a:solidFill>
                <a:latin typeface="Garamond" panose="02020404030301010803" pitchFamily="18" charset="0"/>
              </a:rPr>
              <a:t>1</a:t>
            </a:r>
            <a:r>
              <a:rPr lang="en-GB" altLang="en-US" sz="4000" baseline="30000" dirty="0" smtClean="0">
                <a:solidFill>
                  <a:schemeClr val="accent4">
                    <a:lumMod val="75000"/>
                  </a:schemeClr>
                </a:solidFill>
                <a:latin typeface="Garamond" panose="02020404030301010803" pitchFamily="18" charset="0"/>
              </a:rPr>
              <a:t>st</a:t>
            </a:r>
            <a:r>
              <a:rPr lang="en-GB" altLang="en-US" sz="4000" dirty="0" smtClean="0">
                <a:solidFill>
                  <a:schemeClr val="accent4">
                    <a:lumMod val="75000"/>
                  </a:schemeClr>
                </a:solidFill>
                <a:latin typeface="Garamond" panose="02020404030301010803" pitchFamily="18" charset="0"/>
              </a:rPr>
              <a:t> February </a:t>
            </a:r>
            <a:endParaRPr lang="en-GB" sz="4000" dirty="0">
              <a:solidFill>
                <a:schemeClr val="accent4">
                  <a:lumMod val="75000"/>
                </a:schemeClr>
              </a:solidFill>
              <a:latin typeface="Garamond" panose="02020404030301010803" pitchFamily="18" charset="0"/>
            </a:endParaRPr>
          </a:p>
        </p:txBody>
      </p:sp>
      <p:sp>
        <p:nvSpPr>
          <p:cNvPr id="9" name="Rectangle 3"/>
          <p:cNvSpPr txBox="1">
            <a:spLocks noChangeArrowheads="1"/>
          </p:cNvSpPr>
          <p:nvPr/>
        </p:nvSpPr>
        <p:spPr>
          <a:xfrm>
            <a:off x="1700791" y="5934100"/>
            <a:ext cx="4201907" cy="7443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altLang="en-US" dirty="0" smtClean="0">
              <a:latin typeface="Garamond" panose="02020404030301010803" pitchFamily="18" charset="0"/>
            </a:endParaRPr>
          </a:p>
          <a:p>
            <a:pPr marL="0" indent="0">
              <a:buFont typeface="Arial" panose="020B0604020202020204" pitchFamily="34" charset="0"/>
              <a:buNone/>
            </a:pPr>
            <a:endParaRPr lang="en-GB" altLang="en-US" dirty="0" smtClean="0">
              <a:latin typeface="Garamond" panose="02020404030301010803" pitchFamily="18" charset="0"/>
            </a:endParaRPr>
          </a:p>
        </p:txBody>
      </p:sp>
      <p:pic>
        <p:nvPicPr>
          <p:cNvPr id="2" name="Picture 1"/>
          <p:cNvPicPr>
            <a:picLocks noChangeAspect="1"/>
          </p:cNvPicPr>
          <p:nvPr/>
        </p:nvPicPr>
        <p:blipFill>
          <a:blip r:embed="rId3"/>
          <a:stretch>
            <a:fillRect/>
          </a:stretch>
        </p:blipFill>
        <p:spPr>
          <a:xfrm>
            <a:off x="1017967" y="186296"/>
            <a:ext cx="2381250" cy="3067050"/>
          </a:xfrm>
          <a:prstGeom prst="rect">
            <a:avLst/>
          </a:prstGeom>
        </p:spPr>
      </p:pic>
      <p:sp>
        <p:nvSpPr>
          <p:cNvPr id="3" name="TextBox 2"/>
          <p:cNvSpPr txBox="1"/>
          <p:nvPr/>
        </p:nvSpPr>
        <p:spPr>
          <a:xfrm>
            <a:off x="308544" y="3522442"/>
            <a:ext cx="11045255" cy="3046988"/>
          </a:xfrm>
          <a:prstGeom prst="rect">
            <a:avLst/>
          </a:prstGeom>
          <a:noFill/>
        </p:spPr>
        <p:txBody>
          <a:bodyPr wrap="square" rtlCol="0">
            <a:spAutoFit/>
          </a:bodyPr>
          <a:lstStyle/>
          <a:p>
            <a:r>
              <a:rPr lang="en-GB" sz="2400" b="1" dirty="0">
                <a:latin typeface="Garamond" panose="02020404030301010803" pitchFamily="18" charset="0"/>
              </a:rPr>
              <a:t>Brigid of Ireland</a:t>
            </a:r>
            <a:r>
              <a:rPr lang="en-GB" sz="2400" dirty="0">
                <a:latin typeface="Garamond" panose="02020404030301010803" pitchFamily="18" charset="0"/>
              </a:rPr>
              <a:t>, or </a:t>
            </a:r>
            <a:r>
              <a:rPr lang="en-GB" sz="2400" b="1" dirty="0">
                <a:latin typeface="Garamond" panose="02020404030301010803" pitchFamily="18" charset="0"/>
              </a:rPr>
              <a:t>of Kildare</a:t>
            </a:r>
            <a:r>
              <a:rPr lang="en-GB" sz="2400" dirty="0">
                <a:latin typeface="Garamond" panose="02020404030301010803" pitchFamily="18" charset="0"/>
              </a:rPr>
              <a:t>, has been venerated since the early Middle Ages, along with Patrick and Columba, as one of the three national </a:t>
            </a:r>
            <a:r>
              <a:rPr lang="en-GB" sz="2400" dirty="0" smtClean="0">
                <a:latin typeface="Garamond" panose="02020404030301010803" pitchFamily="18" charset="0"/>
              </a:rPr>
              <a:t>patron </a:t>
            </a:r>
            <a:r>
              <a:rPr lang="en-GB" sz="2400" dirty="0">
                <a:latin typeface="Garamond" panose="02020404030301010803" pitchFamily="18" charset="0"/>
              </a:rPr>
              <a:t>saints of Ireland. </a:t>
            </a:r>
            <a:endParaRPr lang="en-GB" sz="2400" dirty="0" smtClean="0">
              <a:latin typeface="Garamond" panose="02020404030301010803" pitchFamily="18" charset="0"/>
            </a:endParaRPr>
          </a:p>
          <a:p>
            <a:pPr algn="just"/>
            <a:r>
              <a:rPr lang="en-GB" sz="2400" dirty="0" smtClean="0">
                <a:latin typeface="Garamond" panose="02020404030301010803" pitchFamily="18" charset="0"/>
              </a:rPr>
              <a:t>By </a:t>
            </a:r>
            <a:r>
              <a:rPr lang="en-GB" sz="2400" dirty="0">
                <a:latin typeface="Garamond" panose="02020404030301010803" pitchFamily="18" charset="0"/>
              </a:rPr>
              <a:t>the end of the seventh century, at least two Latin biographies had been written describing her as a nobleman's daughter who chose to consecrate </a:t>
            </a:r>
            <a:r>
              <a:rPr lang="en-GB" sz="2400" dirty="0" smtClean="0">
                <a:latin typeface="Garamond" panose="02020404030301010803" pitchFamily="18" charset="0"/>
              </a:rPr>
              <a:t>herself </a:t>
            </a:r>
            <a:r>
              <a:rPr lang="en-GB" sz="2400" dirty="0">
                <a:latin typeface="Garamond" panose="02020404030301010803" pitchFamily="18" charset="0"/>
              </a:rPr>
              <a:t>to </a:t>
            </a:r>
            <a:r>
              <a:rPr lang="en-GB" sz="2400" dirty="0" smtClean="0">
                <a:latin typeface="Garamond" panose="02020404030301010803" pitchFamily="18" charset="0"/>
              </a:rPr>
              <a:t>God who </a:t>
            </a:r>
            <a:r>
              <a:rPr lang="en-GB" sz="2400" dirty="0">
                <a:latin typeface="Garamond" panose="02020404030301010803" pitchFamily="18" charset="0"/>
              </a:rPr>
              <a:t>took the veil as a Christian nun, and became the leader of a community of religious women—or perhaps of both women and men. Certainly by the 7th century there was an important double monastery at Kildare that regarded her as its founder</a:t>
            </a:r>
            <a:r>
              <a:rPr lang="en-GB" sz="2400" dirty="0" smtClean="0">
                <a:latin typeface="Garamond" panose="02020404030301010803" pitchFamily="18" charset="0"/>
              </a:rPr>
              <a:t>.</a:t>
            </a:r>
          </a:p>
          <a:p>
            <a:r>
              <a:rPr lang="en-GB" sz="2400" dirty="0" smtClean="0">
                <a:latin typeface="Garamond" panose="02020404030301010803" pitchFamily="18" charset="0"/>
              </a:rPr>
              <a:t>There were many miracles associated with her.  </a:t>
            </a:r>
            <a:endParaRPr lang="en-GB" sz="2400" dirty="0">
              <a:latin typeface="Garamond" panose="02020404030301010803" pitchFamily="18" charset="0"/>
            </a:endParaRPr>
          </a:p>
        </p:txBody>
      </p:sp>
      <p:pic>
        <p:nvPicPr>
          <p:cNvPr id="4" name="Picture 3"/>
          <p:cNvPicPr>
            <a:picLocks noChangeAspect="1"/>
          </p:cNvPicPr>
          <p:nvPr/>
        </p:nvPicPr>
        <p:blipFill>
          <a:blip r:embed="rId4"/>
          <a:stretch>
            <a:fillRect/>
          </a:stretch>
        </p:blipFill>
        <p:spPr>
          <a:xfrm>
            <a:off x="6307700" y="1982942"/>
            <a:ext cx="2701104" cy="1108875"/>
          </a:xfrm>
          <a:prstGeom prst="rect">
            <a:avLst/>
          </a:prstGeom>
        </p:spPr>
      </p:pic>
      <p:pic>
        <p:nvPicPr>
          <p:cNvPr id="5" name="Picture 4"/>
          <p:cNvPicPr>
            <a:picLocks noChangeAspect="1"/>
          </p:cNvPicPr>
          <p:nvPr/>
        </p:nvPicPr>
        <p:blipFill rotWithShape="1">
          <a:blip r:embed="rId5"/>
          <a:srcRect b="18516"/>
          <a:stretch/>
        </p:blipFill>
        <p:spPr>
          <a:xfrm>
            <a:off x="9876953" y="1936044"/>
            <a:ext cx="1279030" cy="1138626"/>
          </a:xfrm>
          <a:prstGeom prst="rect">
            <a:avLst/>
          </a:prstGeom>
        </p:spPr>
      </p:pic>
      <p:pic>
        <p:nvPicPr>
          <p:cNvPr id="10" name="Picture 9"/>
          <p:cNvPicPr>
            <a:picLocks noChangeAspect="1"/>
          </p:cNvPicPr>
          <p:nvPr/>
        </p:nvPicPr>
        <p:blipFill>
          <a:blip r:embed="rId6"/>
          <a:stretch>
            <a:fillRect/>
          </a:stretch>
        </p:blipFill>
        <p:spPr>
          <a:xfrm>
            <a:off x="4521300" y="2016698"/>
            <a:ext cx="918251" cy="1075119"/>
          </a:xfrm>
          <a:prstGeom prst="rect">
            <a:avLst/>
          </a:prstGeom>
        </p:spPr>
      </p:pic>
    </p:spTree>
    <p:extLst>
      <p:ext uri="{BB962C8B-B14F-4D97-AF65-F5344CB8AC3E}">
        <p14:creationId xmlns:p14="http://schemas.microsoft.com/office/powerpoint/2010/main" val="3551157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428A2BC-4B50-0464-E75E-7EFACCF39E31}"/>
              </a:ext>
            </a:extLst>
          </p:cNvPr>
          <p:cNvSpPr txBox="1"/>
          <p:nvPr/>
        </p:nvSpPr>
        <p:spPr>
          <a:xfrm>
            <a:off x="220353" y="4879595"/>
            <a:ext cx="11751293" cy="1631216"/>
          </a:xfrm>
          <a:prstGeom prst="rect">
            <a:avLst/>
          </a:prstGeom>
          <a:noFill/>
        </p:spPr>
        <p:txBody>
          <a:bodyPr wrap="square" rtlCol="0">
            <a:spAutoFit/>
          </a:bodyPr>
          <a:lstStyle/>
          <a:p>
            <a:pPr algn="just"/>
            <a:r>
              <a:rPr lang="en-US" sz="2000" b="0" i="0" dirty="0">
                <a:solidFill>
                  <a:srgbClr val="2F222A"/>
                </a:solidFill>
                <a:effectLst/>
                <a:latin typeface="Garamond" panose="02020404030301010803" pitchFamily="18" charset="0"/>
              </a:rPr>
              <a:t>Blaise was a hard-working bishop dedicated to encouraging the spiritual and physical health of his people in </a:t>
            </a:r>
            <a:r>
              <a:rPr lang="en-US" sz="2000" b="0" i="0" dirty="0" err="1">
                <a:solidFill>
                  <a:srgbClr val="2F222A"/>
                </a:solidFill>
                <a:effectLst/>
                <a:latin typeface="Garamond" panose="02020404030301010803" pitchFamily="18" charset="0"/>
              </a:rPr>
              <a:t>Sebastea</a:t>
            </a:r>
            <a:r>
              <a:rPr lang="en-US" sz="2000" b="0" i="0" dirty="0">
                <a:solidFill>
                  <a:srgbClr val="2F222A"/>
                </a:solidFill>
                <a:effectLst/>
                <a:latin typeface="Garamond" panose="02020404030301010803" pitchFamily="18" charset="0"/>
              </a:rPr>
              <a:t>, Armenia. Although the Edict of Toleration which granted freedom of worship in the Roman empire had been signed five years previously, religious persecution still raged in the country.  According to a legend, a mother came to him with her young son who had a fish bone lodged in his throat. At Bishop Blaise's command, </a:t>
            </a:r>
            <a:r>
              <a:rPr lang="en-US" sz="2000" b="0" i="0" dirty="0" err="1">
                <a:solidFill>
                  <a:schemeClr val="bg1"/>
                </a:solidFill>
                <a:effectLst/>
                <a:latin typeface="Garamond" panose="02020404030301010803" pitchFamily="18" charset="0"/>
              </a:rPr>
              <a:t>xxxxxxxx</a:t>
            </a:r>
            <a:r>
              <a:rPr lang="en-US" sz="2000" b="0" i="0" dirty="0">
                <a:solidFill>
                  <a:srgbClr val="2F222A"/>
                </a:solidFill>
                <a:effectLst/>
                <a:latin typeface="Garamond" panose="02020404030301010803" pitchFamily="18" charset="0"/>
              </a:rPr>
              <a:t> the child coughed up the bone.</a:t>
            </a:r>
            <a:r>
              <a:rPr lang="en-US" sz="2000" dirty="0">
                <a:solidFill>
                  <a:srgbClr val="2F222A"/>
                </a:solidFill>
                <a:latin typeface="Garamond" panose="02020404030301010803" pitchFamily="18" charset="0"/>
              </a:rPr>
              <a:t> </a:t>
            </a:r>
            <a:r>
              <a:rPr lang="en-US" sz="2000" b="0" i="0" dirty="0">
                <a:solidFill>
                  <a:srgbClr val="2F222A"/>
                </a:solidFill>
                <a:effectLst/>
                <a:latin typeface="Garamond" panose="02020404030301010803" pitchFamily="18" charset="0"/>
              </a:rPr>
              <a:t>In 316 he was beheaded for not sacrificing to the pagan gods. </a:t>
            </a:r>
          </a:p>
        </p:txBody>
      </p:sp>
      <p:sp>
        <p:nvSpPr>
          <p:cNvPr id="6" name="TextBox 5"/>
          <p:cNvSpPr txBox="1"/>
          <p:nvPr/>
        </p:nvSpPr>
        <p:spPr>
          <a:xfrm>
            <a:off x="10195718" y="6306291"/>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3" name="TextBox 2"/>
          <p:cNvSpPr txBox="1"/>
          <p:nvPr/>
        </p:nvSpPr>
        <p:spPr>
          <a:xfrm>
            <a:off x="6795494" y="1648050"/>
            <a:ext cx="4944861" cy="3785652"/>
          </a:xfrm>
          <a:prstGeom prst="rect">
            <a:avLst/>
          </a:prstGeom>
          <a:noFill/>
        </p:spPr>
        <p:txBody>
          <a:bodyPr wrap="square" rtlCol="0">
            <a:spAutoFit/>
          </a:bodyPr>
          <a:lstStyle/>
          <a:p>
            <a:pPr algn="just" fontAlgn="base"/>
            <a:r>
              <a:rPr lang="en-US" sz="2000" dirty="0">
                <a:latin typeface="Garamond" panose="02020404030301010803" pitchFamily="18" charset="0"/>
              </a:rPr>
              <a:t>In the General Calendar on 3</a:t>
            </a:r>
            <a:r>
              <a:rPr lang="en-US" sz="2000" baseline="30000" dirty="0">
                <a:latin typeface="Garamond" panose="02020404030301010803" pitchFamily="18" charset="0"/>
              </a:rPr>
              <a:t>rd</a:t>
            </a:r>
            <a:r>
              <a:rPr lang="en-US" sz="2000" dirty="0">
                <a:latin typeface="Garamond" panose="02020404030301010803" pitchFamily="18" charset="0"/>
              </a:rPr>
              <a:t> February is the memorial of St Blaise : it is permitted to bless throats with unlit candles using the following prayer.  “Through the intercession of St Blaise, Bishop and Martyr, may God free you from disease of the throat and from every other evil, in the name of the Father, and of the Son, and of the Holy Spirit, Amen. </a:t>
            </a:r>
          </a:p>
          <a:p>
            <a:pPr algn="just" fontAlgn="base"/>
            <a:r>
              <a:rPr lang="en-US" sz="2000" dirty="0">
                <a:solidFill>
                  <a:schemeClr val="bg1"/>
                </a:solidFill>
                <a:latin typeface="Garamond" panose="02020404030301010803" pitchFamily="18" charset="0"/>
              </a:rPr>
              <a:t>xxx</a:t>
            </a:r>
            <a:r>
              <a:rPr lang="en-US" sz="2000" dirty="0">
                <a:latin typeface="Garamond" panose="02020404030301010803" pitchFamily="18" charset="0"/>
              </a:rPr>
              <a:t>(from the </a:t>
            </a:r>
            <a:r>
              <a:rPr lang="en-US" sz="2000" i="1" dirty="0">
                <a:latin typeface="Garamond" panose="02020404030301010803" pitchFamily="18" charset="0"/>
              </a:rPr>
              <a:t>Brentwood Diocesan Directory</a:t>
            </a:r>
            <a:r>
              <a:rPr lang="en-US" sz="2000" dirty="0">
                <a:latin typeface="Garamond" panose="02020404030301010803" pitchFamily="18" charset="0"/>
              </a:rPr>
              <a:t>, 2023) </a:t>
            </a:r>
            <a:r>
              <a:rPr lang="en-US" sz="2000" dirty="0"/>
              <a:t/>
            </a:r>
            <a:br>
              <a:rPr lang="en-US" sz="2000" dirty="0"/>
            </a:br>
            <a:endParaRPr lang="en-US" sz="2000" b="0" i="0" dirty="0">
              <a:solidFill>
                <a:srgbClr val="555555"/>
              </a:solidFill>
              <a:effectLst/>
              <a:latin typeface="Lucida Sans Unicode" panose="020B0602030504020204" pitchFamily="34" charset="0"/>
            </a:endParaRPr>
          </a:p>
          <a:p>
            <a:pPr algn="l" fontAlgn="base"/>
            <a:endParaRPr lang="en-US" sz="2000" b="0" i="0" dirty="0">
              <a:solidFill>
                <a:srgbClr val="555555"/>
              </a:solidFill>
              <a:effectLst/>
              <a:latin typeface="Lucida Sans Unicode" panose="020B0602030504020204" pitchFamily="34" charset="0"/>
            </a:endParaRPr>
          </a:p>
          <a:p>
            <a:pPr algn="just"/>
            <a:endParaRPr lang="en-GB" sz="2000" dirty="0">
              <a:latin typeface="Garamond" panose="02020404030301010803" pitchFamily="18" charset="0"/>
            </a:endParaRP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40180" y="5849091"/>
            <a:ext cx="771525" cy="914400"/>
          </a:xfrm>
          <a:prstGeom prst="rect">
            <a:avLst/>
          </a:prstGeom>
        </p:spPr>
      </p:pic>
      <p:sp>
        <p:nvSpPr>
          <p:cNvPr id="8" name="Title 1"/>
          <p:cNvSpPr txBox="1">
            <a:spLocks/>
          </p:cNvSpPr>
          <p:nvPr/>
        </p:nvSpPr>
        <p:spPr>
          <a:xfrm>
            <a:off x="180294" y="151646"/>
            <a:ext cx="11751293" cy="1388792"/>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000" dirty="0">
                <a:solidFill>
                  <a:schemeClr val="accent4">
                    <a:lumMod val="75000"/>
                  </a:schemeClr>
                </a:solidFill>
                <a:effectLst/>
                <a:latin typeface="Garamond" panose="02020404030301010803" pitchFamily="18" charset="0"/>
                <a:ea typeface="Calibri" panose="020F0502020204030204" pitchFamily="34" charset="0"/>
                <a:cs typeface="Times New Roman" panose="02020603050405020304" pitchFamily="18" charset="0"/>
              </a:rPr>
              <a:t>Memorial of St. </a:t>
            </a:r>
            <a:r>
              <a:rPr lang="en-GB" sz="6000" dirty="0" smtClean="0">
                <a:solidFill>
                  <a:schemeClr val="accent4">
                    <a:lumMod val="75000"/>
                  </a:schemeClr>
                </a:solidFill>
                <a:effectLst/>
                <a:latin typeface="Garamond" panose="02020404030301010803" pitchFamily="18" charset="0"/>
                <a:ea typeface="Calibri" panose="020F0502020204030204" pitchFamily="34" charset="0"/>
                <a:cs typeface="Times New Roman" panose="02020603050405020304" pitchFamily="18" charset="0"/>
              </a:rPr>
              <a:t>Blaise: 3</a:t>
            </a:r>
            <a:r>
              <a:rPr lang="en-GB" sz="6000" baseline="30000" dirty="0" smtClean="0">
                <a:solidFill>
                  <a:schemeClr val="accent4">
                    <a:lumMod val="75000"/>
                  </a:schemeClr>
                </a:solidFill>
                <a:effectLst/>
                <a:latin typeface="Garamond" panose="02020404030301010803" pitchFamily="18" charset="0"/>
                <a:ea typeface="Calibri" panose="020F0502020204030204" pitchFamily="34" charset="0"/>
                <a:cs typeface="Times New Roman" panose="02020603050405020304" pitchFamily="18" charset="0"/>
              </a:rPr>
              <a:t>rd</a:t>
            </a:r>
            <a:r>
              <a:rPr lang="en-GB" sz="6000" dirty="0" smtClean="0">
                <a:solidFill>
                  <a:schemeClr val="accent4">
                    <a:lumMod val="75000"/>
                  </a:schemeClr>
                </a:solidFill>
                <a:effectLst/>
                <a:latin typeface="Garamond" panose="02020404030301010803" pitchFamily="18" charset="0"/>
                <a:ea typeface="Calibri" panose="020F0502020204030204" pitchFamily="34" charset="0"/>
                <a:cs typeface="Times New Roman" panose="02020603050405020304" pitchFamily="18" charset="0"/>
              </a:rPr>
              <a:t> </a:t>
            </a:r>
            <a:r>
              <a:rPr lang="en-GB" sz="6000" dirty="0">
                <a:solidFill>
                  <a:schemeClr val="accent4">
                    <a:lumMod val="75000"/>
                  </a:schemeClr>
                </a:solidFill>
                <a:effectLst/>
                <a:latin typeface="Garamond" panose="02020404030301010803" pitchFamily="18" charset="0"/>
                <a:ea typeface="Calibri" panose="020F0502020204030204" pitchFamily="34" charset="0"/>
                <a:cs typeface="Times New Roman" panose="02020603050405020304" pitchFamily="18" charset="0"/>
              </a:rPr>
              <a:t>February</a:t>
            </a:r>
            <a:endParaRPr lang="en-GB" sz="6000" dirty="0">
              <a:solidFill>
                <a:schemeClr val="accent4">
                  <a:lumMod val="75000"/>
                </a:schemeClr>
              </a:solidFill>
              <a:latin typeface="Garamond" panose="02020404030301010803" pitchFamily="18" charset="0"/>
            </a:endParaRPr>
          </a:p>
        </p:txBody>
      </p:sp>
      <p:pic>
        <p:nvPicPr>
          <p:cNvPr id="5" name="Picture 4">
            <a:extLst>
              <a:ext uri="{FF2B5EF4-FFF2-40B4-BE49-F238E27FC236}">
                <a16:creationId xmlns:a16="http://schemas.microsoft.com/office/drawing/2014/main" id="{D6800CDA-B3AF-F008-BF03-7335F577DE9A}"/>
              </a:ext>
            </a:extLst>
          </p:cNvPr>
          <p:cNvPicPr>
            <a:picLocks noChangeAspect="1"/>
          </p:cNvPicPr>
          <p:nvPr/>
        </p:nvPicPr>
        <p:blipFill rotWithShape="1">
          <a:blip r:embed="rId3"/>
          <a:srcRect l="26577" t="21489" r="29879" b="38641"/>
          <a:stretch/>
        </p:blipFill>
        <p:spPr>
          <a:xfrm>
            <a:off x="180294" y="1594244"/>
            <a:ext cx="6409070" cy="3300995"/>
          </a:xfrm>
          <a:prstGeom prst="rect">
            <a:avLst/>
          </a:prstGeom>
        </p:spPr>
      </p:pic>
    </p:spTree>
    <p:extLst>
      <p:ext uri="{BB962C8B-B14F-4D97-AF65-F5344CB8AC3E}">
        <p14:creationId xmlns:p14="http://schemas.microsoft.com/office/powerpoint/2010/main" val="31293977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098064" y="6297976"/>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8" name="Title 1"/>
          <p:cNvSpPr txBox="1">
            <a:spLocks/>
          </p:cNvSpPr>
          <p:nvPr/>
        </p:nvSpPr>
        <p:spPr>
          <a:xfrm>
            <a:off x="1152343" y="268022"/>
            <a:ext cx="9887313" cy="1589589"/>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dirty="0">
                <a:solidFill>
                  <a:schemeClr val="accent4">
                    <a:lumMod val="75000"/>
                  </a:schemeClr>
                </a:solidFill>
                <a:latin typeface="Garamond" panose="02020404030301010803" pitchFamily="18" charset="0"/>
              </a:rPr>
              <a:t>St Paul Miki &amp; Companions: </a:t>
            </a:r>
          </a:p>
          <a:p>
            <a:pPr algn="ctr"/>
            <a:r>
              <a:rPr lang="en-GB" sz="5400" dirty="0">
                <a:solidFill>
                  <a:schemeClr val="accent4">
                    <a:lumMod val="75000"/>
                  </a:schemeClr>
                </a:solidFill>
                <a:latin typeface="Garamond" panose="02020404030301010803" pitchFamily="18" charset="0"/>
              </a:rPr>
              <a:t>6</a:t>
            </a:r>
            <a:r>
              <a:rPr lang="en-GB" sz="5400" baseline="30000" dirty="0">
                <a:solidFill>
                  <a:schemeClr val="accent4">
                    <a:lumMod val="75000"/>
                  </a:schemeClr>
                </a:solidFill>
                <a:latin typeface="Garamond" panose="02020404030301010803" pitchFamily="18" charset="0"/>
              </a:rPr>
              <a:t>th</a:t>
            </a:r>
            <a:r>
              <a:rPr lang="en-GB" sz="5400" dirty="0">
                <a:solidFill>
                  <a:schemeClr val="accent4">
                    <a:lumMod val="75000"/>
                  </a:schemeClr>
                </a:solidFill>
                <a:latin typeface="Garamond" panose="02020404030301010803" pitchFamily="18" charset="0"/>
              </a:rPr>
              <a:t> February </a:t>
            </a:r>
          </a:p>
        </p:txBody>
      </p:sp>
      <p:sp>
        <p:nvSpPr>
          <p:cNvPr id="3" name="TextBox 2"/>
          <p:cNvSpPr txBox="1"/>
          <p:nvPr/>
        </p:nvSpPr>
        <p:spPr>
          <a:xfrm>
            <a:off x="639129" y="3958874"/>
            <a:ext cx="11003572" cy="2862322"/>
          </a:xfrm>
          <a:prstGeom prst="rect">
            <a:avLst/>
          </a:prstGeom>
          <a:noFill/>
        </p:spPr>
        <p:txBody>
          <a:bodyPr wrap="square" rtlCol="0">
            <a:spAutoFit/>
          </a:bodyPr>
          <a:lstStyle/>
          <a:p>
            <a:pPr algn="just"/>
            <a:r>
              <a:rPr lang="en-GB" dirty="0">
                <a:latin typeface="Garamond" panose="02020404030301010803" pitchFamily="18" charset="0"/>
              </a:rPr>
              <a:t>Paul Miki was born into a wealthy Japanese family. He was educated by the Jesuits  and joined them becoming a well known and successful preacher – gaining numerous converts to Catholicism. The ruler of Japan began persecuting Catholics for fear of the Jesuits' influence and intentions.</a:t>
            </a:r>
          </a:p>
          <a:p>
            <a:pPr algn="just"/>
            <a:r>
              <a:rPr lang="en-GB" dirty="0">
                <a:latin typeface="Garamond" panose="02020404030301010803" pitchFamily="18" charset="0"/>
              </a:rPr>
              <a:t>Miki was arrested and jailed with his fellow Catholics, who were later forced to march 966 kilometres (600 miles) from Kyoto to Nagasaki; all the while singing the </a:t>
            </a:r>
            <a:r>
              <a:rPr lang="en-GB" i="1" dirty="0" err="1">
                <a:latin typeface="Garamond" panose="02020404030301010803" pitchFamily="18" charset="0"/>
              </a:rPr>
              <a:t>Te</a:t>
            </a:r>
            <a:r>
              <a:rPr lang="en-GB" i="1" dirty="0">
                <a:latin typeface="Garamond" panose="02020404030301010803" pitchFamily="18" charset="0"/>
              </a:rPr>
              <a:t> Deum</a:t>
            </a:r>
            <a:r>
              <a:rPr lang="en-GB" dirty="0">
                <a:latin typeface="Garamond" panose="02020404030301010803" pitchFamily="18" charset="0"/>
              </a:rPr>
              <a:t>. He was crucified, preaching his last sermon from the cross, and it is maintained that he forgave his executioners. Crucified alongside him were Joan </a:t>
            </a:r>
            <a:r>
              <a:rPr lang="en-GB" dirty="0" err="1">
                <a:latin typeface="Garamond" panose="02020404030301010803" pitchFamily="18" charset="0"/>
              </a:rPr>
              <a:t>Soan</a:t>
            </a:r>
            <a:r>
              <a:rPr lang="en-GB" dirty="0">
                <a:latin typeface="Garamond" panose="02020404030301010803" pitchFamily="18" charset="0"/>
              </a:rPr>
              <a:t> (de </a:t>
            </a:r>
            <a:r>
              <a:rPr lang="en-GB" dirty="0" err="1">
                <a:latin typeface="Garamond" panose="02020404030301010803" pitchFamily="18" charset="0"/>
              </a:rPr>
              <a:t>Gotó</a:t>
            </a:r>
            <a:r>
              <a:rPr lang="en-GB" dirty="0">
                <a:latin typeface="Garamond" panose="02020404030301010803" pitchFamily="18" charset="0"/>
              </a:rPr>
              <a:t>) and Santiago </a:t>
            </a:r>
            <a:r>
              <a:rPr lang="en-GB" dirty="0" err="1">
                <a:latin typeface="Garamond" panose="02020404030301010803" pitchFamily="18" charset="0"/>
              </a:rPr>
              <a:t>Kisai</a:t>
            </a:r>
            <a:r>
              <a:rPr lang="en-GB" dirty="0">
                <a:latin typeface="Garamond" panose="02020404030301010803" pitchFamily="18" charset="0"/>
              </a:rPr>
              <a:t>, also of the Society of Jesus; along with twenty-three other clergy and laity, all of whom were canonized by Pope Pius IX in 1862.  When missionaries returned to Japan in the 1860s, at first they found no trace of Christianity. But xx after establishing themselves they found that thousands of Christians lived around Nagasaki and that they </a:t>
            </a:r>
            <a:r>
              <a:rPr lang="en-GB" dirty="0">
                <a:solidFill>
                  <a:schemeClr val="bg1"/>
                </a:solidFill>
                <a:latin typeface="Garamond" panose="02020404030301010803" pitchFamily="18" charset="0"/>
              </a:rPr>
              <a:t>xxxxxxxx</a:t>
            </a:r>
            <a:r>
              <a:rPr lang="en-GB" dirty="0">
                <a:latin typeface="Garamond" panose="02020404030301010803" pitchFamily="18" charset="0"/>
              </a:rPr>
              <a:t>xx had secretly preserved the faith. </a:t>
            </a:r>
          </a:p>
        </p:txBody>
      </p:sp>
      <p:pic>
        <p:nvPicPr>
          <p:cNvPr id="2050" name="Picture 2">
            <a:extLst>
              <a:ext uri="{FF2B5EF4-FFF2-40B4-BE49-F238E27FC236}">
                <a16:creationId xmlns:a16="http://schemas.microsoft.com/office/drawing/2014/main" id="{A3C2D049-F447-B932-BDA9-F720E8B134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 t="19870" r="133" b="17720"/>
          <a:stretch/>
        </p:blipFill>
        <p:spPr bwMode="auto">
          <a:xfrm>
            <a:off x="966950" y="1963147"/>
            <a:ext cx="10258097" cy="210126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4592" y="5906796"/>
            <a:ext cx="771525" cy="914400"/>
          </a:xfrm>
          <a:prstGeom prst="rect">
            <a:avLst/>
          </a:prstGeom>
        </p:spPr>
      </p:pic>
      <p:sp>
        <p:nvSpPr>
          <p:cNvPr id="10" name="TextBox 9"/>
          <p:cNvSpPr txBox="1"/>
          <p:nvPr/>
        </p:nvSpPr>
        <p:spPr>
          <a:xfrm>
            <a:off x="4025433" y="1963147"/>
            <a:ext cx="7714921" cy="369332"/>
          </a:xfrm>
          <a:prstGeom prst="rect">
            <a:avLst/>
          </a:prstGeom>
          <a:noFill/>
        </p:spPr>
        <p:txBody>
          <a:bodyPr wrap="square" rtlCol="0">
            <a:spAutoFit/>
          </a:bodyPr>
          <a:lstStyle/>
          <a:p>
            <a:endParaRPr lang="en-GB" dirty="0"/>
          </a:p>
        </p:txBody>
      </p:sp>
    </p:spTree>
    <p:extLst>
      <p:ext uri="{BB962C8B-B14F-4D97-AF65-F5344CB8AC3E}">
        <p14:creationId xmlns:p14="http://schemas.microsoft.com/office/powerpoint/2010/main" val="1537073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195718" y="6306291"/>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3936" y="5849091"/>
            <a:ext cx="771525" cy="914400"/>
          </a:xfrm>
          <a:prstGeom prst="rect">
            <a:avLst/>
          </a:prstGeom>
        </p:spPr>
      </p:pic>
      <p:sp>
        <p:nvSpPr>
          <p:cNvPr id="8" name="Title 1"/>
          <p:cNvSpPr txBox="1">
            <a:spLocks/>
          </p:cNvSpPr>
          <p:nvPr/>
        </p:nvSpPr>
        <p:spPr>
          <a:xfrm>
            <a:off x="4901878" y="281396"/>
            <a:ext cx="6066159" cy="2819606"/>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6600" dirty="0" smtClean="0">
                <a:solidFill>
                  <a:schemeClr val="accent4">
                    <a:lumMod val="75000"/>
                  </a:schemeClr>
                </a:solidFill>
                <a:latin typeface="Garamond" panose="02020404030301010803" pitchFamily="18" charset="0"/>
              </a:rPr>
              <a:t>Saint  </a:t>
            </a:r>
            <a:endParaRPr lang="en-GB" altLang="en-US" sz="6600" dirty="0">
              <a:solidFill>
                <a:schemeClr val="accent4">
                  <a:lumMod val="75000"/>
                </a:schemeClr>
              </a:solidFill>
              <a:latin typeface="Garamond" panose="02020404030301010803" pitchFamily="18" charset="0"/>
            </a:endParaRPr>
          </a:p>
          <a:p>
            <a:pPr algn="ctr"/>
            <a:endParaRPr lang="en-GB" altLang="en-US" sz="400" dirty="0">
              <a:solidFill>
                <a:schemeClr val="accent4">
                  <a:lumMod val="75000"/>
                </a:schemeClr>
              </a:solidFill>
              <a:latin typeface="Garamond" panose="02020404030301010803" pitchFamily="18" charset="0"/>
            </a:endParaRPr>
          </a:p>
          <a:p>
            <a:pPr algn="ctr"/>
            <a:r>
              <a:rPr lang="en-GB" altLang="en-US" sz="6600" dirty="0" smtClean="0">
                <a:solidFill>
                  <a:schemeClr val="accent4">
                    <a:lumMod val="75000"/>
                  </a:schemeClr>
                </a:solidFill>
                <a:latin typeface="Garamond" panose="02020404030301010803" pitchFamily="18" charset="0"/>
              </a:rPr>
              <a:t>Josephine </a:t>
            </a:r>
            <a:r>
              <a:rPr lang="en-GB" altLang="en-US" sz="6600" dirty="0" err="1" smtClean="0">
                <a:solidFill>
                  <a:schemeClr val="accent4">
                    <a:lumMod val="75000"/>
                  </a:schemeClr>
                </a:solidFill>
                <a:latin typeface="Garamond" panose="02020404030301010803" pitchFamily="18" charset="0"/>
              </a:rPr>
              <a:t>Bakhita</a:t>
            </a:r>
            <a:r>
              <a:rPr lang="en-GB" altLang="en-US" sz="6600" dirty="0" smtClean="0">
                <a:solidFill>
                  <a:schemeClr val="accent4">
                    <a:lumMod val="75000"/>
                  </a:schemeClr>
                </a:solidFill>
                <a:latin typeface="Garamond" panose="02020404030301010803" pitchFamily="18" charset="0"/>
              </a:rPr>
              <a:t>:                  </a:t>
            </a:r>
            <a:endParaRPr lang="en-GB" altLang="en-US" sz="6600" dirty="0">
              <a:solidFill>
                <a:schemeClr val="accent4">
                  <a:lumMod val="75000"/>
                </a:schemeClr>
              </a:solidFill>
              <a:latin typeface="Garamond" panose="02020404030301010803" pitchFamily="18" charset="0"/>
            </a:endParaRPr>
          </a:p>
          <a:p>
            <a:pPr algn="ctr"/>
            <a:endParaRPr lang="en-GB" altLang="en-US" sz="700" dirty="0">
              <a:solidFill>
                <a:schemeClr val="accent4">
                  <a:lumMod val="75000"/>
                </a:schemeClr>
              </a:solidFill>
              <a:latin typeface="Garamond" panose="02020404030301010803" pitchFamily="18" charset="0"/>
            </a:endParaRPr>
          </a:p>
          <a:p>
            <a:pPr algn="ctr"/>
            <a:endParaRPr lang="en-GB" altLang="en-US" sz="400" dirty="0">
              <a:solidFill>
                <a:schemeClr val="accent4">
                  <a:lumMod val="75000"/>
                </a:schemeClr>
              </a:solidFill>
              <a:latin typeface="Garamond" panose="02020404030301010803" pitchFamily="18" charset="0"/>
            </a:endParaRPr>
          </a:p>
          <a:p>
            <a:pPr algn="ctr"/>
            <a:endParaRPr lang="en-GB" altLang="en-US" sz="400" dirty="0">
              <a:solidFill>
                <a:schemeClr val="accent4">
                  <a:lumMod val="75000"/>
                </a:schemeClr>
              </a:solidFill>
              <a:latin typeface="Garamond" panose="02020404030301010803" pitchFamily="18" charset="0"/>
            </a:endParaRPr>
          </a:p>
          <a:p>
            <a:pPr algn="ctr"/>
            <a:r>
              <a:rPr lang="en-GB" altLang="en-US" sz="6600" dirty="0" smtClean="0">
                <a:solidFill>
                  <a:schemeClr val="accent4">
                    <a:lumMod val="75000"/>
                  </a:schemeClr>
                </a:solidFill>
                <a:latin typeface="Garamond" panose="02020404030301010803" pitchFamily="18" charset="0"/>
              </a:rPr>
              <a:t>8</a:t>
            </a:r>
            <a:r>
              <a:rPr lang="en-GB" altLang="en-US" sz="6600" baseline="30000" dirty="0" smtClean="0">
                <a:solidFill>
                  <a:schemeClr val="accent4">
                    <a:lumMod val="75000"/>
                  </a:schemeClr>
                </a:solidFill>
                <a:latin typeface="Garamond" panose="02020404030301010803" pitchFamily="18" charset="0"/>
              </a:rPr>
              <a:t>th</a:t>
            </a:r>
            <a:r>
              <a:rPr lang="en-GB" altLang="en-US" sz="6600" dirty="0" smtClean="0">
                <a:solidFill>
                  <a:schemeClr val="accent4">
                    <a:lumMod val="75000"/>
                  </a:schemeClr>
                </a:solidFill>
                <a:latin typeface="Garamond" panose="02020404030301010803" pitchFamily="18" charset="0"/>
              </a:rPr>
              <a:t> February </a:t>
            </a:r>
            <a:endParaRPr lang="en-GB" sz="6600" dirty="0">
              <a:solidFill>
                <a:schemeClr val="accent4">
                  <a:lumMod val="75000"/>
                </a:schemeClr>
              </a:solidFill>
              <a:latin typeface="Garamond" panose="02020404030301010803" pitchFamily="18" charset="0"/>
            </a:endParaRPr>
          </a:p>
        </p:txBody>
      </p:sp>
      <p:sp>
        <p:nvSpPr>
          <p:cNvPr id="9" name="Rectangle 3"/>
          <p:cNvSpPr txBox="1">
            <a:spLocks noChangeArrowheads="1"/>
          </p:cNvSpPr>
          <p:nvPr/>
        </p:nvSpPr>
        <p:spPr>
          <a:xfrm>
            <a:off x="1700791" y="5934100"/>
            <a:ext cx="4201907" cy="7443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altLang="en-US" dirty="0">
              <a:latin typeface="Garamond" panose="02020404030301010803" pitchFamily="18" charset="0"/>
            </a:endParaRPr>
          </a:p>
          <a:p>
            <a:pPr marL="0" indent="0">
              <a:buFont typeface="Arial" panose="020B0604020202020204" pitchFamily="34" charset="0"/>
              <a:buNone/>
            </a:pPr>
            <a:endParaRPr lang="en-GB" altLang="en-US" dirty="0">
              <a:latin typeface="Garamond" panose="02020404030301010803" pitchFamily="18" charset="0"/>
            </a:endParaRPr>
          </a:p>
        </p:txBody>
      </p:sp>
      <p:sp>
        <p:nvSpPr>
          <p:cNvPr id="3" name="TextBox 2"/>
          <p:cNvSpPr txBox="1"/>
          <p:nvPr/>
        </p:nvSpPr>
        <p:spPr>
          <a:xfrm>
            <a:off x="4855135" y="3213556"/>
            <a:ext cx="6328801" cy="3477875"/>
          </a:xfrm>
          <a:prstGeom prst="rect">
            <a:avLst/>
          </a:prstGeom>
          <a:noFill/>
        </p:spPr>
        <p:txBody>
          <a:bodyPr wrap="square" rtlCol="0">
            <a:spAutoFit/>
          </a:bodyPr>
          <a:lstStyle/>
          <a:p>
            <a:pPr algn="just"/>
            <a:r>
              <a:rPr lang="en-GB" sz="2200" dirty="0" smtClean="0">
                <a:latin typeface="Garamond" panose="02020404030301010803" pitchFamily="18" charset="0"/>
              </a:rPr>
              <a:t>Saint Josephine (1869-1947) was born in Darfur in Sudan, captured by slave traders at the age of 7 and repeatedly sold and brutally treated.  She was fortunate to be given into the care of the </a:t>
            </a:r>
            <a:r>
              <a:rPr lang="en-GB" sz="2200" dirty="0" err="1" smtClean="0">
                <a:latin typeface="Garamond" panose="02020404030301010803" pitchFamily="18" charset="0"/>
              </a:rPr>
              <a:t>Canossian</a:t>
            </a:r>
            <a:r>
              <a:rPr lang="en-GB" sz="2200" dirty="0" smtClean="0">
                <a:latin typeface="Garamond" panose="02020404030301010803" pitchFamily="18" charset="0"/>
              </a:rPr>
              <a:t> nuns in Venice where she encountered Christianity, converted and joined the community.  Her personal holiness and her book “My Miraculous Story” were inspirational and continue to inspire today.</a:t>
            </a:r>
          </a:p>
          <a:p>
            <a:pPr algn="just"/>
            <a:r>
              <a:rPr lang="en-GB" sz="2200" dirty="0" smtClean="0">
                <a:latin typeface="Garamond" panose="02020404030301010803" pitchFamily="18" charset="0"/>
              </a:rPr>
              <a:t>She was </a:t>
            </a:r>
            <a:r>
              <a:rPr lang="en-GB" sz="2200" smtClean="0">
                <a:latin typeface="Garamond" panose="02020404030301010803" pitchFamily="18" charset="0"/>
              </a:rPr>
              <a:t>canonised in </a:t>
            </a:r>
            <a:r>
              <a:rPr lang="en-GB" sz="2200" dirty="0" smtClean="0">
                <a:latin typeface="Garamond" panose="02020404030301010803" pitchFamily="18" charset="0"/>
              </a:rPr>
              <a:t>2000 and is the patron saint of victims of human trafficking.</a:t>
            </a:r>
            <a:endParaRPr lang="en-GB" sz="2200" dirty="0">
              <a:latin typeface="Garamond" panose="02020404030301010803" pitchFamily="18" charset="0"/>
            </a:endParaRPr>
          </a:p>
        </p:txBody>
      </p:sp>
      <p:pic>
        <p:nvPicPr>
          <p:cNvPr id="6146" name="Picture 2" descr="Bakhita Szent Jozefina.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837" y="281395"/>
            <a:ext cx="3931968" cy="6397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308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098064" y="6297976"/>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8" name="Title 1"/>
          <p:cNvSpPr txBox="1">
            <a:spLocks/>
          </p:cNvSpPr>
          <p:nvPr/>
        </p:nvSpPr>
        <p:spPr>
          <a:xfrm>
            <a:off x="432151" y="271531"/>
            <a:ext cx="7025924" cy="2852669"/>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6600" dirty="0">
                <a:solidFill>
                  <a:schemeClr val="accent4">
                    <a:lumMod val="75000"/>
                  </a:schemeClr>
                </a:solidFill>
                <a:latin typeface="Garamond" panose="02020404030301010803" pitchFamily="18" charset="0"/>
              </a:rPr>
              <a:t>St. </a:t>
            </a:r>
            <a:r>
              <a:rPr lang="en-GB" altLang="en-US" sz="6600" dirty="0" err="1" smtClean="0">
                <a:solidFill>
                  <a:schemeClr val="accent4">
                    <a:lumMod val="75000"/>
                  </a:schemeClr>
                </a:solidFill>
                <a:latin typeface="Garamond" panose="02020404030301010803" pitchFamily="18" charset="0"/>
              </a:rPr>
              <a:t>Scholastica</a:t>
            </a:r>
            <a:r>
              <a:rPr lang="en-GB" altLang="en-US" sz="6600" dirty="0" smtClean="0">
                <a:solidFill>
                  <a:schemeClr val="accent4">
                    <a:lumMod val="75000"/>
                  </a:schemeClr>
                </a:solidFill>
                <a:latin typeface="Garamond" panose="02020404030301010803" pitchFamily="18" charset="0"/>
              </a:rPr>
              <a:t>: </a:t>
            </a:r>
            <a:endParaRPr lang="en-GB" altLang="en-US" sz="6600" dirty="0">
              <a:solidFill>
                <a:schemeClr val="accent4">
                  <a:lumMod val="75000"/>
                </a:schemeClr>
              </a:solidFill>
              <a:latin typeface="Garamond" panose="02020404030301010803" pitchFamily="18" charset="0"/>
            </a:endParaRPr>
          </a:p>
          <a:p>
            <a:pPr algn="ctr"/>
            <a:r>
              <a:rPr lang="en-GB" altLang="en-US" sz="6600" dirty="0">
                <a:solidFill>
                  <a:schemeClr val="accent4">
                    <a:lumMod val="75000"/>
                  </a:schemeClr>
                </a:solidFill>
                <a:latin typeface="Garamond" panose="02020404030301010803" pitchFamily="18" charset="0"/>
              </a:rPr>
              <a:t>10</a:t>
            </a:r>
            <a:r>
              <a:rPr lang="en-GB" altLang="en-US" sz="6600" baseline="30000" dirty="0">
                <a:solidFill>
                  <a:schemeClr val="accent4">
                    <a:lumMod val="75000"/>
                  </a:schemeClr>
                </a:solidFill>
                <a:latin typeface="Garamond" panose="02020404030301010803" pitchFamily="18" charset="0"/>
              </a:rPr>
              <a:t>th</a:t>
            </a:r>
            <a:r>
              <a:rPr lang="en-GB" altLang="en-US" sz="6600" dirty="0">
                <a:solidFill>
                  <a:schemeClr val="accent4">
                    <a:lumMod val="75000"/>
                  </a:schemeClr>
                </a:solidFill>
                <a:latin typeface="Garamond" panose="02020404030301010803" pitchFamily="18" charset="0"/>
              </a:rPr>
              <a:t> February </a:t>
            </a:r>
            <a:endParaRPr lang="en-GB" sz="6600" dirty="0">
              <a:solidFill>
                <a:schemeClr val="accent4">
                  <a:lumMod val="75000"/>
                </a:schemeClr>
              </a:solidFill>
              <a:latin typeface="Garamond" panose="02020404030301010803" pitchFamily="18" charset="0"/>
            </a:endParaRPr>
          </a:p>
        </p:txBody>
      </p:sp>
      <p:sp>
        <p:nvSpPr>
          <p:cNvPr id="3" name="TextBox 2"/>
          <p:cNvSpPr txBox="1"/>
          <p:nvPr/>
        </p:nvSpPr>
        <p:spPr>
          <a:xfrm>
            <a:off x="432151" y="3204401"/>
            <a:ext cx="7025924" cy="3477875"/>
          </a:xfrm>
          <a:prstGeom prst="rect">
            <a:avLst/>
          </a:prstGeom>
          <a:noFill/>
        </p:spPr>
        <p:txBody>
          <a:bodyPr wrap="square" rtlCol="0">
            <a:spAutoFit/>
          </a:bodyPr>
          <a:lstStyle/>
          <a:p>
            <a:pPr algn="just"/>
            <a:r>
              <a:rPr lang="en-US" sz="2200" i="0" dirty="0">
                <a:effectLst/>
                <a:latin typeface="Garamond" panose="02020404030301010803" pitchFamily="18" charset="0"/>
              </a:rPr>
              <a:t>St Scholastica </a:t>
            </a:r>
            <a:r>
              <a:rPr lang="en-US" sz="2200" b="0" i="0" dirty="0">
                <a:effectLst/>
                <a:latin typeface="Garamond" panose="02020404030301010803" pitchFamily="18" charset="0"/>
              </a:rPr>
              <a:t>(c. 480–543) was the sister of St Benedict and is regarded as the founder of Benedictine nuns</a:t>
            </a:r>
            <a:r>
              <a:rPr lang="en-US" sz="2200" dirty="0">
                <a:latin typeface="Garamond" panose="02020404030301010803" pitchFamily="18" charset="0"/>
              </a:rPr>
              <a:t>.  She established a hermitage near Monte Cassino, where she lived with a small number of companions, effectively the first convent.  She is often represented in art in a Benedictine habit and carrying the crozier of an abbess.  Sometimes she is shown holding the Rule of St Benedict, sometimes with a dove – upon her death, it is said that St Benedict saw, from his own monastic cell nearby, his sister’s soul ascending to heaven in the form of a shining white dove.</a:t>
            </a:r>
            <a:endParaRPr lang="en-US" sz="2200" b="0" i="0" dirty="0">
              <a:effectLst/>
              <a:latin typeface="Garamond" panose="02020404030301010803" pitchFamily="18" charset="0"/>
            </a:endParaRP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4592" y="5906796"/>
            <a:ext cx="771525" cy="914400"/>
          </a:xfrm>
          <a:prstGeom prst="rect">
            <a:avLst/>
          </a:prstGeom>
        </p:spPr>
      </p:pic>
      <p:pic>
        <p:nvPicPr>
          <p:cNvPr id="6146" name="Picture 2" descr="New Painted Works of St. Scholastica and St. Benedict ~ Liturgical Arts  Journal">
            <a:extLst>
              <a:ext uri="{FF2B5EF4-FFF2-40B4-BE49-F238E27FC236}">
                <a16:creationId xmlns:a16="http://schemas.microsoft.com/office/drawing/2014/main" id="{9D113349-E1CA-4365-9CA1-DA190EFC69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139" r="16267"/>
          <a:stretch/>
        </p:blipFill>
        <p:spPr bwMode="auto">
          <a:xfrm>
            <a:off x="7111999" y="0"/>
            <a:ext cx="5402443" cy="600075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91172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098064" y="6297976"/>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8" name="Title 1"/>
          <p:cNvSpPr txBox="1">
            <a:spLocks/>
          </p:cNvSpPr>
          <p:nvPr/>
        </p:nvSpPr>
        <p:spPr>
          <a:xfrm>
            <a:off x="265731" y="276760"/>
            <a:ext cx="11645691" cy="1406706"/>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dirty="0" smtClean="0">
                <a:solidFill>
                  <a:schemeClr val="accent4">
                    <a:lumMod val="75000"/>
                  </a:schemeClr>
                </a:solidFill>
                <a:latin typeface="Garamond" panose="02020404030301010803" pitchFamily="18" charset="0"/>
              </a:rPr>
              <a:t>Nativity </a:t>
            </a:r>
            <a:r>
              <a:rPr lang="en-GB" sz="5400" dirty="0">
                <a:solidFill>
                  <a:schemeClr val="accent4">
                    <a:lumMod val="75000"/>
                  </a:schemeClr>
                </a:solidFill>
                <a:latin typeface="Garamond" panose="02020404030301010803" pitchFamily="18" charset="0"/>
              </a:rPr>
              <a:t>of the Virgin Mary: 8</a:t>
            </a:r>
            <a:r>
              <a:rPr lang="en-GB" sz="5400" baseline="30000" dirty="0">
                <a:solidFill>
                  <a:schemeClr val="accent4">
                    <a:lumMod val="75000"/>
                  </a:schemeClr>
                </a:solidFill>
                <a:latin typeface="Garamond" panose="02020404030301010803" pitchFamily="18" charset="0"/>
              </a:rPr>
              <a:t>th</a:t>
            </a:r>
            <a:r>
              <a:rPr lang="en-GB" sz="5400" dirty="0">
                <a:solidFill>
                  <a:schemeClr val="accent4">
                    <a:lumMod val="75000"/>
                  </a:schemeClr>
                </a:solidFill>
                <a:latin typeface="Garamond" panose="02020404030301010803" pitchFamily="18" charset="0"/>
              </a:rPr>
              <a:t> September </a:t>
            </a:r>
          </a:p>
        </p:txBody>
      </p:sp>
      <p:sp>
        <p:nvSpPr>
          <p:cNvPr id="3" name="TextBox 2"/>
          <p:cNvSpPr txBox="1"/>
          <p:nvPr/>
        </p:nvSpPr>
        <p:spPr>
          <a:xfrm>
            <a:off x="3588151" y="2359148"/>
            <a:ext cx="7714921" cy="523220"/>
          </a:xfrm>
          <a:prstGeom prst="rect">
            <a:avLst/>
          </a:prstGeom>
          <a:noFill/>
        </p:spPr>
        <p:txBody>
          <a:bodyPr wrap="square" rtlCol="0">
            <a:spAutoFit/>
          </a:bodyPr>
          <a:lstStyle/>
          <a:p>
            <a:pPr algn="just"/>
            <a:endParaRPr lang="en-US" sz="2800" b="0" i="0" dirty="0">
              <a:solidFill>
                <a:srgbClr val="202122"/>
              </a:solidFill>
              <a:effectLst/>
              <a:latin typeface="Garamond" panose="02020404030301010803" pitchFamily="18" charset="0"/>
            </a:endParaRPr>
          </a:p>
        </p:txBody>
      </p:sp>
      <p:sp>
        <p:nvSpPr>
          <p:cNvPr id="4" name="TextBox 3"/>
          <p:cNvSpPr txBox="1"/>
          <p:nvPr/>
        </p:nvSpPr>
        <p:spPr>
          <a:xfrm>
            <a:off x="5758405" y="2359148"/>
            <a:ext cx="6313990" cy="430887"/>
          </a:xfrm>
          <a:prstGeom prst="rect">
            <a:avLst/>
          </a:prstGeom>
          <a:noFill/>
        </p:spPr>
        <p:txBody>
          <a:bodyPr wrap="square" rtlCol="0">
            <a:spAutoFit/>
          </a:bodyPr>
          <a:lstStyle/>
          <a:p>
            <a:pPr algn="just"/>
            <a:endParaRPr lang="en-GB" sz="2200" dirty="0"/>
          </a:p>
        </p:txBody>
      </p:sp>
      <p:sp>
        <p:nvSpPr>
          <p:cNvPr id="5" name="TextBox 4"/>
          <p:cNvSpPr txBox="1"/>
          <p:nvPr/>
        </p:nvSpPr>
        <p:spPr>
          <a:xfrm>
            <a:off x="4285673" y="1757790"/>
            <a:ext cx="7625748" cy="2677656"/>
          </a:xfrm>
          <a:prstGeom prst="rect">
            <a:avLst/>
          </a:prstGeom>
          <a:noFill/>
        </p:spPr>
        <p:txBody>
          <a:bodyPr wrap="square" rtlCol="0">
            <a:spAutoFit/>
          </a:bodyPr>
          <a:lstStyle/>
          <a:p>
            <a:pPr algn="just"/>
            <a:r>
              <a:rPr lang="en-GB" sz="2400" dirty="0">
                <a:latin typeface="Garamond" panose="02020404030301010803" pitchFamily="18" charset="0"/>
              </a:rPr>
              <a:t>This feast day celebrates the birth of the Virgin Mary the mother of Jesus. </a:t>
            </a:r>
          </a:p>
          <a:p>
            <a:pPr algn="just"/>
            <a:r>
              <a:rPr lang="en-GB" sz="2400" dirty="0">
                <a:latin typeface="Garamond" panose="02020404030301010803" pitchFamily="18" charset="0"/>
              </a:rPr>
              <a:t>It is celebrated nine months after the feast of the Immaculate Conception, meaning that Mary did not have the stain of original sin on her soul. </a:t>
            </a:r>
          </a:p>
          <a:p>
            <a:pPr algn="just"/>
            <a:r>
              <a:rPr lang="en-GB" sz="2400" dirty="0">
                <a:latin typeface="Garamond" panose="02020404030301010803" pitchFamily="18" charset="0"/>
              </a:rPr>
              <a:t>There are celebrations in September in different parts of the world. </a:t>
            </a:r>
          </a:p>
        </p:txBody>
      </p:sp>
      <p:pic>
        <p:nvPicPr>
          <p:cNvPr id="2050" name="Picture 2">
            <a:extLst>
              <a:ext uri="{FF2B5EF4-FFF2-40B4-BE49-F238E27FC236}">
                <a16:creationId xmlns:a16="http://schemas.microsoft.com/office/drawing/2014/main" id="{A3C2D049-F447-B932-BDA9-F720E8B1342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9329" y="1722427"/>
            <a:ext cx="3878417" cy="2879608"/>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4592" y="5906796"/>
            <a:ext cx="771525" cy="914400"/>
          </a:xfrm>
          <a:prstGeom prst="rect">
            <a:avLst/>
          </a:prstGeom>
        </p:spPr>
      </p:pic>
      <p:sp>
        <p:nvSpPr>
          <p:cNvPr id="2" name="TextBox 1"/>
          <p:cNvSpPr txBox="1"/>
          <p:nvPr/>
        </p:nvSpPr>
        <p:spPr>
          <a:xfrm>
            <a:off x="252210" y="4509770"/>
            <a:ext cx="7044689" cy="1569660"/>
          </a:xfrm>
          <a:prstGeom prst="rect">
            <a:avLst/>
          </a:prstGeom>
          <a:noFill/>
        </p:spPr>
        <p:txBody>
          <a:bodyPr wrap="square" rtlCol="0">
            <a:spAutoFit/>
          </a:bodyPr>
          <a:lstStyle/>
          <a:p>
            <a:pPr algn="just"/>
            <a:r>
              <a:rPr lang="en-GB" sz="2400" dirty="0">
                <a:latin typeface="Garamond" panose="02020404030301010803" pitchFamily="18" charset="0"/>
              </a:rPr>
              <a:t>In France, this time of year is celebrated as ‘Our Lady of the Grape Harvest’ and in different parts of India there are different customs, including holding festive meals and showering flowers on a statue of Mary.  </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4190" y="4111380"/>
            <a:ext cx="3831220" cy="2201210"/>
          </a:xfrm>
          <a:prstGeom prst="rect">
            <a:avLst/>
          </a:prstGeom>
          <a:effectLst>
            <a:softEdge rad="317500"/>
          </a:effectLst>
        </p:spPr>
      </p:pic>
    </p:spTree>
    <p:extLst>
      <p:ext uri="{BB962C8B-B14F-4D97-AF65-F5344CB8AC3E}">
        <p14:creationId xmlns:p14="http://schemas.microsoft.com/office/powerpoint/2010/main" val="3393824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4592" y="5906796"/>
            <a:ext cx="771525" cy="914400"/>
          </a:xfrm>
          <a:prstGeom prst="rect">
            <a:avLst/>
          </a:prstGeom>
        </p:spPr>
      </p:pic>
      <p:sp>
        <p:nvSpPr>
          <p:cNvPr id="6" name="TextBox 5"/>
          <p:cNvSpPr txBox="1"/>
          <p:nvPr/>
        </p:nvSpPr>
        <p:spPr>
          <a:xfrm>
            <a:off x="10098064" y="6297976"/>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8" name="Title 1"/>
          <p:cNvSpPr txBox="1">
            <a:spLocks/>
          </p:cNvSpPr>
          <p:nvPr/>
        </p:nvSpPr>
        <p:spPr>
          <a:xfrm>
            <a:off x="217779" y="117427"/>
            <a:ext cx="11854616" cy="2099125"/>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6600" dirty="0">
                <a:solidFill>
                  <a:schemeClr val="accent4">
                    <a:lumMod val="75000"/>
                  </a:schemeClr>
                </a:solidFill>
                <a:latin typeface="Garamond" panose="02020404030301010803" pitchFamily="18" charset="0"/>
              </a:rPr>
              <a:t>St Peter Damian: 21</a:t>
            </a:r>
            <a:r>
              <a:rPr lang="en-GB" altLang="en-US" sz="6600" baseline="30000" dirty="0">
                <a:solidFill>
                  <a:schemeClr val="accent4">
                    <a:lumMod val="75000"/>
                  </a:schemeClr>
                </a:solidFill>
                <a:latin typeface="Garamond" panose="02020404030301010803" pitchFamily="18" charset="0"/>
              </a:rPr>
              <a:t>st</a:t>
            </a:r>
            <a:r>
              <a:rPr lang="en-GB" altLang="en-US" sz="6600" dirty="0">
                <a:solidFill>
                  <a:schemeClr val="accent4">
                    <a:lumMod val="75000"/>
                  </a:schemeClr>
                </a:solidFill>
                <a:latin typeface="Garamond" panose="02020404030301010803" pitchFamily="18" charset="0"/>
              </a:rPr>
              <a:t> February</a:t>
            </a:r>
            <a:endParaRPr lang="en-GB" sz="6600" dirty="0">
              <a:solidFill>
                <a:schemeClr val="accent4">
                  <a:lumMod val="75000"/>
                </a:schemeClr>
              </a:solidFill>
              <a:latin typeface="Garamond" panose="02020404030301010803" pitchFamily="18" charset="0"/>
            </a:endParaRPr>
          </a:p>
        </p:txBody>
      </p:sp>
      <p:sp>
        <p:nvSpPr>
          <p:cNvPr id="3" name="TextBox 2"/>
          <p:cNvSpPr txBox="1"/>
          <p:nvPr/>
        </p:nvSpPr>
        <p:spPr>
          <a:xfrm>
            <a:off x="3588151" y="2359148"/>
            <a:ext cx="7714921" cy="523220"/>
          </a:xfrm>
          <a:prstGeom prst="rect">
            <a:avLst/>
          </a:prstGeom>
          <a:noFill/>
        </p:spPr>
        <p:txBody>
          <a:bodyPr wrap="square" rtlCol="0">
            <a:spAutoFit/>
          </a:bodyPr>
          <a:lstStyle/>
          <a:p>
            <a:pPr algn="just"/>
            <a:endParaRPr lang="en-US" sz="2800" b="0" i="0" dirty="0">
              <a:solidFill>
                <a:srgbClr val="202122"/>
              </a:solidFill>
              <a:effectLst/>
              <a:latin typeface="Garamond" panose="02020404030301010803" pitchFamily="18" charset="0"/>
            </a:endParaRPr>
          </a:p>
        </p:txBody>
      </p:sp>
      <p:sp>
        <p:nvSpPr>
          <p:cNvPr id="4" name="TextBox 3"/>
          <p:cNvSpPr txBox="1"/>
          <p:nvPr/>
        </p:nvSpPr>
        <p:spPr>
          <a:xfrm>
            <a:off x="5758405" y="2359148"/>
            <a:ext cx="6313990" cy="4154984"/>
          </a:xfrm>
          <a:prstGeom prst="rect">
            <a:avLst/>
          </a:prstGeom>
          <a:noFill/>
        </p:spPr>
        <p:txBody>
          <a:bodyPr wrap="square" rtlCol="0">
            <a:spAutoFit/>
          </a:bodyPr>
          <a:lstStyle/>
          <a:p>
            <a:pPr algn="just"/>
            <a:r>
              <a:rPr lang="en-GB" sz="2200" dirty="0">
                <a:latin typeface="Garamond" panose="02020404030301010803" pitchFamily="18" charset="0"/>
              </a:rPr>
              <a:t>St Peter Damian lived over 900 years ago. </a:t>
            </a:r>
          </a:p>
          <a:p>
            <a:pPr algn="just"/>
            <a:r>
              <a:rPr lang="en-GB" sz="2200" dirty="0">
                <a:latin typeface="Garamond" panose="02020404030301010803" pitchFamily="18" charset="0"/>
              </a:rPr>
              <a:t>He was dedicated to the Church, was well known as a teacher, reformer and Papal envoy. </a:t>
            </a:r>
          </a:p>
          <a:p>
            <a:pPr algn="just"/>
            <a:r>
              <a:rPr lang="en-GB" sz="2200" dirty="0">
                <a:latin typeface="Garamond" panose="02020404030301010803" pitchFamily="18" charset="0"/>
              </a:rPr>
              <a:t>He wanted to ensure that the church was well run and that the monks observed the religious life. His reforms were such that the famous abbey at Monte </a:t>
            </a:r>
            <a:r>
              <a:rPr lang="en-GB" sz="2200" dirty="0" err="1">
                <a:latin typeface="Garamond" panose="02020404030301010803" pitchFamily="18" charset="0"/>
              </a:rPr>
              <a:t>Cassino</a:t>
            </a:r>
            <a:r>
              <a:rPr lang="en-GB" sz="2200" dirty="0">
                <a:latin typeface="Garamond" panose="02020404030301010803" pitchFamily="18" charset="0"/>
              </a:rPr>
              <a:t> took them as an example</a:t>
            </a:r>
          </a:p>
          <a:p>
            <a:pPr algn="just"/>
            <a:r>
              <a:rPr lang="en-GB" sz="2200" dirty="0">
                <a:latin typeface="Garamond" panose="02020404030301010803" pitchFamily="18" charset="0"/>
              </a:rPr>
              <a:t>He worked as an envoy for the Pope and visited France, various Italian city states and Germany.</a:t>
            </a:r>
          </a:p>
          <a:p>
            <a:pPr algn="just"/>
            <a:r>
              <a:rPr lang="en-GB" sz="2200" dirty="0">
                <a:latin typeface="Garamond" panose="02020404030301010803" pitchFamily="18" charset="0"/>
              </a:rPr>
              <a:t>When he died his body was buried in the monastery which is now St Maria </a:t>
            </a:r>
            <a:r>
              <a:rPr lang="en-GB" sz="2200" dirty="0" err="1">
                <a:latin typeface="Garamond" panose="02020404030301010803" pitchFamily="18" charset="0"/>
              </a:rPr>
              <a:t>Vecchia</a:t>
            </a:r>
            <a:r>
              <a:rPr lang="en-GB" sz="2200" dirty="0">
                <a:latin typeface="Garamond" panose="02020404030301010803" pitchFamily="18" charset="0"/>
              </a:rPr>
              <a:t>, since then his body </a:t>
            </a:r>
            <a:r>
              <a:rPr lang="en-GB" sz="2200" dirty="0">
                <a:solidFill>
                  <a:schemeClr val="bg1"/>
                </a:solidFill>
                <a:latin typeface="Garamond" panose="02020404030301010803" pitchFamily="18" charset="0"/>
              </a:rPr>
              <a:t>xxxx </a:t>
            </a:r>
            <a:r>
              <a:rPr lang="en-GB" sz="2200" dirty="0">
                <a:latin typeface="Garamond" panose="02020404030301010803" pitchFamily="18" charset="0"/>
              </a:rPr>
              <a:t>   has been moved six times.</a:t>
            </a:r>
            <a:endParaRPr lang="en-GB" sz="2200" dirty="0"/>
          </a:p>
        </p:txBody>
      </p:sp>
      <p:pic>
        <p:nvPicPr>
          <p:cNvPr id="1026" name="Picture 2" descr="St. Peter Damian">
            <a:extLst>
              <a:ext uri="{FF2B5EF4-FFF2-40B4-BE49-F238E27FC236}">
                <a16:creationId xmlns:a16="http://schemas.microsoft.com/office/drawing/2014/main" id="{19D9D9DC-47FE-452B-B95B-CEA4371D08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569" t="-142" r="15091" b="-201"/>
          <a:stretch/>
        </p:blipFill>
        <p:spPr bwMode="auto">
          <a:xfrm>
            <a:off x="119605" y="2255786"/>
            <a:ext cx="5732961" cy="4771326"/>
          </a:xfrm>
          <a:prstGeom prst="ellipse">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949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50290"/>
            <a:ext cx="1544637" cy="523220"/>
          </a:xfrm>
          <a:prstGeom prst="rect">
            <a:avLst/>
          </a:prstGeom>
          <a:noFill/>
        </p:spPr>
        <p:txBody>
          <a:bodyPr wrap="square" rtlCol="0">
            <a:spAutoFit/>
          </a:bodyPr>
          <a:lstStyle/>
          <a:p>
            <a:r>
              <a:rPr lang="en-GB" sz="2800" b="1" dirty="0" smtClean="0">
                <a:solidFill>
                  <a:schemeClr val="accent1">
                    <a:lumMod val="50000"/>
                  </a:schemeClr>
                </a:solidFill>
              </a:rPr>
              <a:t>BDES</a:t>
            </a:r>
            <a:endParaRPr lang="en-GB" sz="2800" b="1" dirty="0">
              <a:solidFill>
                <a:schemeClr val="accent1">
                  <a:lumMod val="50000"/>
                </a:schemeClr>
              </a:solidFill>
            </a:endParaRP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8" name="Title 1"/>
          <p:cNvSpPr txBox="1">
            <a:spLocks/>
          </p:cNvSpPr>
          <p:nvPr/>
        </p:nvSpPr>
        <p:spPr>
          <a:xfrm>
            <a:off x="4639235" y="231243"/>
            <a:ext cx="6633555" cy="2700216"/>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6600" dirty="0" smtClean="0">
                <a:solidFill>
                  <a:schemeClr val="accent4">
                    <a:lumMod val="75000"/>
                  </a:schemeClr>
                </a:solidFill>
                <a:latin typeface="Garamond" panose="02020404030301010803" pitchFamily="18" charset="0"/>
              </a:rPr>
              <a:t>St Anne Line:</a:t>
            </a:r>
          </a:p>
          <a:p>
            <a:pPr algn="ctr"/>
            <a:endParaRPr lang="en-GB" altLang="en-US" sz="400" dirty="0" smtClean="0">
              <a:solidFill>
                <a:schemeClr val="accent4">
                  <a:lumMod val="75000"/>
                </a:schemeClr>
              </a:solidFill>
              <a:latin typeface="Garamond" panose="02020404030301010803" pitchFamily="18" charset="0"/>
            </a:endParaRPr>
          </a:p>
          <a:p>
            <a:pPr algn="ctr"/>
            <a:endParaRPr lang="en-GB" altLang="en-US" sz="400" dirty="0" smtClean="0">
              <a:solidFill>
                <a:schemeClr val="accent4">
                  <a:lumMod val="75000"/>
                </a:schemeClr>
              </a:solidFill>
              <a:latin typeface="Garamond" panose="02020404030301010803" pitchFamily="18" charset="0"/>
            </a:endParaRPr>
          </a:p>
          <a:p>
            <a:pPr algn="ctr"/>
            <a:r>
              <a:rPr lang="en-GB" altLang="en-US" sz="6600" dirty="0" smtClean="0">
                <a:solidFill>
                  <a:schemeClr val="accent4">
                    <a:lumMod val="75000"/>
                  </a:schemeClr>
                </a:solidFill>
                <a:latin typeface="Garamond" panose="02020404030301010803" pitchFamily="18" charset="0"/>
              </a:rPr>
              <a:t>February 27th</a:t>
            </a:r>
            <a:endParaRPr lang="en-GB" sz="6600" dirty="0">
              <a:solidFill>
                <a:schemeClr val="accent4">
                  <a:lumMod val="75000"/>
                </a:schemeClr>
              </a:solidFill>
              <a:latin typeface="Garamond" panose="02020404030301010803" pitchFamily="18" charset="0"/>
            </a:endParaRPr>
          </a:p>
        </p:txBody>
      </p:sp>
      <p:sp>
        <p:nvSpPr>
          <p:cNvPr id="9" name="Rectangle 3"/>
          <p:cNvSpPr txBox="1">
            <a:spLocks noChangeArrowheads="1"/>
          </p:cNvSpPr>
          <p:nvPr/>
        </p:nvSpPr>
        <p:spPr>
          <a:xfrm>
            <a:off x="1700791" y="5934100"/>
            <a:ext cx="4201907" cy="7443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altLang="en-US" dirty="0" smtClean="0">
              <a:latin typeface="Garamond" panose="02020404030301010803" pitchFamily="18" charset="0"/>
            </a:endParaRPr>
          </a:p>
          <a:p>
            <a:pPr marL="0" indent="0">
              <a:buFont typeface="Arial" panose="020B0604020202020204" pitchFamily="34" charset="0"/>
              <a:buNone/>
            </a:pPr>
            <a:endParaRPr lang="en-GB" altLang="en-US" dirty="0" smtClean="0">
              <a:latin typeface="Garamond" panose="02020404030301010803" pitchFamily="18" charset="0"/>
            </a:endParaRPr>
          </a:p>
        </p:txBody>
      </p:sp>
      <p:sp>
        <p:nvSpPr>
          <p:cNvPr id="3" name="Rectangle 2"/>
          <p:cNvSpPr/>
          <p:nvPr/>
        </p:nvSpPr>
        <p:spPr>
          <a:xfrm>
            <a:off x="4639235" y="2963950"/>
            <a:ext cx="7398159" cy="3477875"/>
          </a:xfrm>
          <a:prstGeom prst="rect">
            <a:avLst/>
          </a:prstGeom>
        </p:spPr>
        <p:txBody>
          <a:bodyPr wrap="square">
            <a:spAutoFit/>
          </a:bodyPr>
          <a:lstStyle/>
          <a:p>
            <a:r>
              <a:rPr lang="en-GB" sz="2000" dirty="0" smtClean="0">
                <a:latin typeface="Garamond" panose="02020404030301010803" pitchFamily="18" charset="0"/>
              </a:rPr>
              <a:t>Anne Line was born in Essex . </a:t>
            </a:r>
          </a:p>
          <a:p>
            <a:r>
              <a:rPr lang="en-GB" sz="2000" dirty="0" smtClean="0">
                <a:latin typeface="Garamond" panose="02020404030301010803" pitchFamily="18" charset="0"/>
              </a:rPr>
              <a:t>She was the </a:t>
            </a:r>
            <a:r>
              <a:rPr lang="en-GB" sz="2000" dirty="0">
                <a:latin typeface="Garamond" panose="02020404030301010803" pitchFamily="18" charset="0"/>
              </a:rPr>
              <a:t>daughter of William </a:t>
            </a:r>
            <a:r>
              <a:rPr lang="en-GB" sz="2000" dirty="0" err="1">
                <a:latin typeface="Garamond" panose="02020404030301010803" pitchFamily="18" charset="0"/>
              </a:rPr>
              <a:t>Heigham</a:t>
            </a:r>
            <a:r>
              <a:rPr lang="en-GB" sz="2000" dirty="0">
                <a:latin typeface="Garamond" panose="02020404030301010803" pitchFamily="18" charset="0"/>
              </a:rPr>
              <a:t>, </a:t>
            </a:r>
            <a:r>
              <a:rPr lang="en-GB" sz="2000" dirty="0" smtClean="0">
                <a:latin typeface="Garamond" panose="02020404030301010803" pitchFamily="18" charset="0"/>
              </a:rPr>
              <a:t>but when </a:t>
            </a:r>
            <a:r>
              <a:rPr lang="en-GB" sz="2000" dirty="0">
                <a:latin typeface="Garamond" panose="02020404030301010803" pitchFamily="18" charset="0"/>
              </a:rPr>
              <a:t>she married a Catholic, Roger </a:t>
            </a:r>
            <a:r>
              <a:rPr lang="en-GB" sz="2000" dirty="0" smtClean="0">
                <a:latin typeface="Garamond" panose="02020404030301010803" pitchFamily="18" charset="0"/>
              </a:rPr>
              <a:t>Line her father disowned her. </a:t>
            </a:r>
          </a:p>
          <a:p>
            <a:r>
              <a:rPr lang="en-GB" sz="2000" dirty="0" smtClean="0">
                <a:latin typeface="Garamond" panose="02020404030301010803" pitchFamily="18" charset="0"/>
              </a:rPr>
              <a:t>Roger </a:t>
            </a:r>
            <a:r>
              <a:rPr lang="en-GB" sz="2000" dirty="0">
                <a:latin typeface="Garamond" panose="02020404030301010803" pitchFamily="18" charset="0"/>
              </a:rPr>
              <a:t>was imprisoned for being a Catholic and was exiled and died in 1594 in Flanders, Belgium. </a:t>
            </a:r>
            <a:endParaRPr lang="en-GB" sz="2000" dirty="0" smtClean="0">
              <a:latin typeface="Garamond" panose="02020404030301010803" pitchFamily="18" charset="0"/>
            </a:endParaRPr>
          </a:p>
          <a:p>
            <a:r>
              <a:rPr lang="en-GB" sz="2000" dirty="0" smtClean="0">
                <a:latin typeface="Garamond" panose="02020404030301010803" pitchFamily="18" charset="0"/>
              </a:rPr>
              <a:t>Anne </a:t>
            </a:r>
            <a:r>
              <a:rPr lang="en-GB" sz="2000" dirty="0">
                <a:latin typeface="Garamond" panose="02020404030301010803" pitchFamily="18" charset="0"/>
              </a:rPr>
              <a:t>stayed in England where she hid Catholic priests in a London safe house. In </a:t>
            </a:r>
            <a:r>
              <a:rPr lang="en-GB" sz="2000" dirty="0" smtClean="0">
                <a:latin typeface="Garamond" panose="02020404030301010803" pitchFamily="18" charset="0"/>
              </a:rPr>
              <a:t>doing this  </a:t>
            </a:r>
            <a:r>
              <a:rPr lang="en-GB" sz="2000" dirty="0">
                <a:latin typeface="Garamond" panose="02020404030301010803" pitchFamily="18" charset="0"/>
              </a:rPr>
              <a:t>she </a:t>
            </a:r>
            <a:r>
              <a:rPr lang="en-GB" sz="2000" dirty="0" smtClean="0">
                <a:latin typeface="Garamond" panose="02020404030301010803" pitchFamily="18" charset="0"/>
              </a:rPr>
              <a:t>helped the Jesuit, </a:t>
            </a:r>
            <a:r>
              <a:rPr lang="en-GB" sz="2000" dirty="0">
                <a:latin typeface="Garamond" panose="02020404030301010803" pitchFamily="18" charset="0"/>
              </a:rPr>
              <a:t>Father John </a:t>
            </a:r>
            <a:r>
              <a:rPr lang="en-GB" sz="2000" dirty="0" smtClean="0">
                <a:latin typeface="Garamond" panose="02020404030301010803" pitchFamily="18" charset="0"/>
              </a:rPr>
              <a:t>Gerard, </a:t>
            </a:r>
            <a:r>
              <a:rPr lang="en-GB" sz="2000" dirty="0">
                <a:latin typeface="Garamond" panose="02020404030301010803" pitchFamily="18" charset="0"/>
              </a:rPr>
              <a:t>until her arrest. </a:t>
            </a:r>
            <a:endParaRPr lang="en-GB" sz="2000" dirty="0" smtClean="0">
              <a:latin typeface="Garamond" panose="02020404030301010803" pitchFamily="18" charset="0"/>
            </a:endParaRPr>
          </a:p>
          <a:p>
            <a:r>
              <a:rPr lang="en-GB" sz="2000" dirty="0" smtClean="0">
                <a:latin typeface="Garamond" panose="02020404030301010803" pitchFamily="18" charset="0"/>
              </a:rPr>
              <a:t>Anne </a:t>
            </a:r>
            <a:r>
              <a:rPr lang="en-GB" sz="2000" dirty="0">
                <a:latin typeface="Garamond" panose="02020404030301010803" pitchFamily="18" charset="0"/>
              </a:rPr>
              <a:t>was hanged </a:t>
            </a:r>
            <a:r>
              <a:rPr lang="en-GB" sz="2000" dirty="0" smtClean="0">
                <a:latin typeface="Garamond" panose="02020404030301010803" pitchFamily="18" charset="0"/>
              </a:rPr>
              <a:t>at </a:t>
            </a:r>
            <a:r>
              <a:rPr lang="en-GB" sz="2000" dirty="0" err="1" smtClean="0">
                <a:latin typeface="Garamond" panose="02020404030301010803" pitchFamily="18" charset="0"/>
              </a:rPr>
              <a:t>Tyburn</a:t>
            </a:r>
            <a:r>
              <a:rPr lang="en-GB" sz="2000" dirty="0" smtClean="0">
                <a:latin typeface="Garamond" panose="02020404030301010803" pitchFamily="18" charset="0"/>
              </a:rPr>
              <a:t>, London </a:t>
            </a:r>
            <a:r>
              <a:rPr lang="en-GB" sz="2000" dirty="0">
                <a:latin typeface="Garamond" panose="02020404030301010803" pitchFamily="18" charset="0"/>
              </a:rPr>
              <a:t>on February 27, 1601. </a:t>
            </a:r>
            <a:endParaRPr lang="en-GB" sz="2000" dirty="0" smtClean="0">
              <a:latin typeface="Garamond" panose="02020404030301010803" pitchFamily="18" charset="0"/>
            </a:endParaRPr>
          </a:p>
          <a:p>
            <a:r>
              <a:rPr lang="en-GB" sz="2000" dirty="0" smtClean="0">
                <a:latin typeface="Garamond" panose="02020404030301010803" pitchFamily="18" charset="0"/>
              </a:rPr>
              <a:t>Pope </a:t>
            </a:r>
            <a:r>
              <a:rPr lang="en-GB" sz="2000" dirty="0">
                <a:latin typeface="Garamond" panose="02020404030301010803" pitchFamily="18" charset="0"/>
              </a:rPr>
              <a:t>Paul VI canonized Anne Line in 1970 as one of the Forty Martyrs of England and Wales.</a:t>
            </a:r>
          </a:p>
        </p:txBody>
      </p:sp>
      <p:pic>
        <p:nvPicPr>
          <p:cNvPr id="2050" name="Picture 2" descr="Image of St. Anne 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241" y="584876"/>
            <a:ext cx="4103162" cy="5465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8527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195718" y="6306291"/>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3936" y="5849091"/>
            <a:ext cx="771525" cy="914400"/>
          </a:xfrm>
          <a:prstGeom prst="rect">
            <a:avLst/>
          </a:prstGeom>
        </p:spPr>
      </p:pic>
      <p:sp>
        <p:nvSpPr>
          <p:cNvPr id="8" name="Title 1"/>
          <p:cNvSpPr txBox="1">
            <a:spLocks/>
          </p:cNvSpPr>
          <p:nvPr/>
        </p:nvSpPr>
        <p:spPr>
          <a:xfrm>
            <a:off x="5562601" y="281396"/>
            <a:ext cx="5405436" cy="2819606"/>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6600" dirty="0" smtClean="0">
                <a:solidFill>
                  <a:schemeClr val="accent4">
                    <a:lumMod val="75000"/>
                  </a:schemeClr>
                </a:solidFill>
                <a:latin typeface="Garamond" panose="02020404030301010803" pitchFamily="18" charset="0"/>
              </a:rPr>
              <a:t>Saint  </a:t>
            </a:r>
            <a:endParaRPr lang="en-GB" altLang="en-US" sz="6600" dirty="0">
              <a:solidFill>
                <a:schemeClr val="accent4">
                  <a:lumMod val="75000"/>
                </a:schemeClr>
              </a:solidFill>
              <a:latin typeface="Garamond" panose="02020404030301010803" pitchFamily="18" charset="0"/>
            </a:endParaRPr>
          </a:p>
          <a:p>
            <a:pPr algn="ctr"/>
            <a:endParaRPr lang="en-GB" altLang="en-US" sz="400" dirty="0">
              <a:solidFill>
                <a:schemeClr val="accent4">
                  <a:lumMod val="75000"/>
                </a:schemeClr>
              </a:solidFill>
              <a:latin typeface="Garamond" panose="02020404030301010803" pitchFamily="18" charset="0"/>
            </a:endParaRPr>
          </a:p>
          <a:p>
            <a:pPr algn="ctr"/>
            <a:r>
              <a:rPr lang="en-GB" altLang="en-US" sz="6600" dirty="0" smtClean="0">
                <a:solidFill>
                  <a:schemeClr val="accent4">
                    <a:lumMod val="75000"/>
                  </a:schemeClr>
                </a:solidFill>
                <a:latin typeface="Garamond" panose="02020404030301010803" pitchFamily="18" charset="0"/>
              </a:rPr>
              <a:t>David:</a:t>
            </a:r>
            <a:endParaRPr lang="en-GB" altLang="en-US" sz="6600" dirty="0">
              <a:solidFill>
                <a:schemeClr val="accent4">
                  <a:lumMod val="75000"/>
                </a:schemeClr>
              </a:solidFill>
              <a:latin typeface="Garamond" panose="02020404030301010803" pitchFamily="18" charset="0"/>
            </a:endParaRPr>
          </a:p>
          <a:p>
            <a:pPr algn="ctr"/>
            <a:endParaRPr lang="en-GB" altLang="en-US" sz="400" dirty="0">
              <a:solidFill>
                <a:schemeClr val="accent4">
                  <a:lumMod val="75000"/>
                </a:schemeClr>
              </a:solidFill>
              <a:latin typeface="Garamond" panose="02020404030301010803" pitchFamily="18" charset="0"/>
            </a:endParaRPr>
          </a:p>
          <a:p>
            <a:pPr algn="ctr"/>
            <a:endParaRPr lang="en-GB" altLang="en-US" sz="400" dirty="0">
              <a:solidFill>
                <a:schemeClr val="accent4">
                  <a:lumMod val="75000"/>
                </a:schemeClr>
              </a:solidFill>
              <a:latin typeface="Garamond" panose="02020404030301010803" pitchFamily="18" charset="0"/>
            </a:endParaRPr>
          </a:p>
          <a:p>
            <a:pPr algn="ctr"/>
            <a:r>
              <a:rPr lang="en-GB" altLang="en-US" sz="6600" dirty="0" smtClean="0">
                <a:solidFill>
                  <a:schemeClr val="accent4">
                    <a:lumMod val="75000"/>
                  </a:schemeClr>
                </a:solidFill>
                <a:latin typeface="Garamond" panose="02020404030301010803" pitchFamily="18" charset="0"/>
              </a:rPr>
              <a:t>1</a:t>
            </a:r>
            <a:r>
              <a:rPr lang="en-GB" altLang="en-US" sz="6600" baseline="30000" dirty="0" smtClean="0">
                <a:solidFill>
                  <a:schemeClr val="accent4">
                    <a:lumMod val="75000"/>
                  </a:schemeClr>
                </a:solidFill>
                <a:latin typeface="Garamond" panose="02020404030301010803" pitchFamily="18" charset="0"/>
              </a:rPr>
              <a:t>st</a:t>
            </a:r>
            <a:r>
              <a:rPr lang="en-GB" altLang="en-US" sz="6600" dirty="0" smtClean="0">
                <a:solidFill>
                  <a:schemeClr val="accent4">
                    <a:lumMod val="75000"/>
                  </a:schemeClr>
                </a:solidFill>
                <a:latin typeface="Garamond" panose="02020404030301010803" pitchFamily="18" charset="0"/>
              </a:rPr>
              <a:t> March </a:t>
            </a:r>
            <a:endParaRPr lang="en-GB" sz="6600" dirty="0">
              <a:solidFill>
                <a:schemeClr val="accent4">
                  <a:lumMod val="75000"/>
                </a:schemeClr>
              </a:solidFill>
              <a:latin typeface="Garamond" panose="02020404030301010803" pitchFamily="18" charset="0"/>
            </a:endParaRPr>
          </a:p>
        </p:txBody>
      </p:sp>
      <p:sp>
        <p:nvSpPr>
          <p:cNvPr id="9" name="Rectangle 3"/>
          <p:cNvSpPr txBox="1">
            <a:spLocks noChangeArrowheads="1"/>
          </p:cNvSpPr>
          <p:nvPr/>
        </p:nvSpPr>
        <p:spPr>
          <a:xfrm>
            <a:off x="1700791" y="5934100"/>
            <a:ext cx="4201907" cy="7443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altLang="en-US" dirty="0">
              <a:latin typeface="Garamond" panose="02020404030301010803" pitchFamily="18" charset="0"/>
            </a:endParaRPr>
          </a:p>
          <a:p>
            <a:pPr marL="0" indent="0">
              <a:buFont typeface="Arial" panose="020B0604020202020204" pitchFamily="34" charset="0"/>
              <a:buNone/>
            </a:pPr>
            <a:endParaRPr lang="en-GB" altLang="en-US" dirty="0">
              <a:latin typeface="Garamond" panose="02020404030301010803" pitchFamily="18" charset="0"/>
            </a:endParaRPr>
          </a:p>
        </p:txBody>
      </p:sp>
      <p:sp>
        <p:nvSpPr>
          <p:cNvPr id="3" name="TextBox 2"/>
          <p:cNvSpPr txBox="1"/>
          <p:nvPr/>
        </p:nvSpPr>
        <p:spPr>
          <a:xfrm>
            <a:off x="4855135" y="3213556"/>
            <a:ext cx="6328801" cy="3139321"/>
          </a:xfrm>
          <a:prstGeom prst="rect">
            <a:avLst/>
          </a:prstGeom>
          <a:noFill/>
        </p:spPr>
        <p:txBody>
          <a:bodyPr wrap="square" rtlCol="0">
            <a:spAutoFit/>
          </a:bodyPr>
          <a:lstStyle/>
          <a:p>
            <a:pPr algn="ctr"/>
            <a:r>
              <a:rPr lang="en-GB" sz="2200" i="1" dirty="0" smtClean="0">
                <a:latin typeface="Garamond" panose="02020404030301010803" pitchFamily="18" charset="0"/>
              </a:rPr>
              <a:t>“</a:t>
            </a:r>
            <a:r>
              <a:rPr lang="en-GB" sz="2200" i="1" dirty="0" err="1" smtClean="0">
                <a:latin typeface="Garamond" panose="02020404030301010803" pitchFamily="18" charset="0"/>
              </a:rPr>
              <a:t>Gwnewch</a:t>
            </a:r>
            <a:r>
              <a:rPr lang="en-GB" sz="2200" i="1" dirty="0" smtClean="0">
                <a:latin typeface="Garamond" panose="02020404030301010803" pitchFamily="18" charset="0"/>
              </a:rPr>
              <a:t> y </a:t>
            </a:r>
            <a:r>
              <a:rPr lang="en-GB" sz="2200" i="1" dirty="0" err="1" smtClean="0">
                <a:latin typeface="Garamond" panose="02020404030301010803" pitchFamily="18" charset="0"/>
              </a:rPr>
              <a:t>pethau</a:t>
            </a:r>
            <a:r>
              <a:rPr lang="en-GB" sz="2200" i="1" dirty="0" smtClean="0">
                <a:latin typeface="Garamond" panose="02020404030301010803" pitchFamily="18" charset="0"/>
              </a:rPr>
              <a:t> </a:t>
            </a:r>
            <a:r>
              <a:rPr lang="en-GB" sz="2200" i="1" dirty="0" err="1" smtClean="0">
                <a:latin typeface="Garamond" panose="02020404030301010803" pitchFamily="18" charset="0"/>
              </a:rPr>
              <a:t>bychain</a:t>
            </a:r>
            <a:r>
              <a:rPr lang="en-GB" sz="2200" i="1" dirty="0" smtClean="0">
                <a:latin typeface="Garamond" panose="02020404030301010803" pitchFamily="18" charset="0"/>
              </a:rPr>
              <a:t>”  </a:t>
            </a:r>
            <a:r>
              <a:rPr lang="en-GB" sz="2200" dirty="0" smtClean="0">
                <a:latin typeface="Garamond" panose="02020404030301010803" pitchFamily="18" charset="0"/>
              </a:rPr>
              <a:t>- “Do the little things”.</a:t>
            </a:r>
          </a:p>
          <a:p>
            <a:pPr algn="just"/>
            <a:r>
              <a:rPr lang="en-GB" sz="2200" dirty="0" smtClean="0">
                <a:latin typeface="Garamond" panose="02020404030301010803" pitchFamily="18" charset="0"/>
              </a:rPr>
              <a:t>These are supposed to have been St David’s final words of advice on his deathbed, advice to live your life by small acts of kindness which together would make a large difference.</a:t>
            </a:r>
          </a:p>
          <a:p>
            <a:pPr algn="just"/>
            <a:r>
              <a:rPr lang="en-GB" sz="2200" dirty="0" smtClean="0">
                <a:latin typeface="Garamond" panose="02020404030301010803" pitchFamily="18" charset="0"/>
              </a:rPr>
              <a:t>He is the patron saint of Wales and was a bishop there in the 6</a:t>
            </a:r>
            <a:r>
              <a:rPr lang="en-GB" sz="2200" baseline="30000" dirty="0" smtClean="0">
                <a:latin typeface="Garamond" panose="02020404030301010803" pitchFamily="18" charset="0"/>
              </a:rPr>
              <a:t>th</a:t>
            </a:r>
            <a:r>
              <a:rPr lang="en-GB" sz="2200" dirty="0" smtClean="0">
                <a:latin typeface="Garamond" panose="02020404030301010803" pitchFamily="18" charset="0"/>
              </a:rPr>
              <a:t> century.  He was a teacher, a preacher, a founder of monasteries and churches, an inspirational  man who lived a simple life, and a visionary.</a:t>
            </a:r>
            <a:endParaRPr lang="en-GB" sz="2200" dirty="0">
              <a:latin typeface="Garamond" panose="02020404030301010803" pitchFamily="18" charset="0"/>
            </a:endParaRPr>
          </a:p>
        </p:txBody>
      </p:sp>
      <p:pic>
        <p:nvPicPr>
          <p:cNvPr id="4098" name="Picture 2" descr="Image result for saint david"/>
          <p:cNvPicPr>
            <a:picLocks noChangeAspect="1" noChangeArrowheads="1"/>
          </p:cNvPicPr>
          <p:nvPr/>
        </p:nvPicPr>
        <p:blipFill rotWithShape="1">
          <a:blip r:embed="rId3">
            <a:extLst>
              <a:ext uri="{28A0092B-C50C-407E-A947-70E740481C1C}">
                <a14:useLocalDpi xmlns:a14="http://schemas.microsoft.com/office/drawing/2010/main" val="0"/>
              </a:ext>
            </a:extLst>
          </a:blip>
          <a:srcRect l="6444" t="5015" r="5164" b="4114"/>
          <a:stretch/>
        </p:blipFill>
        <p:spPr bwMode="auto">
          <a:xfrm>
            <a:off x="371095" y="456750"/>
            <a:ext cx="4180114" cy="5970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493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428A2BC-4B50-0464-E75E-7EFACCF39E31}"/>
              </a:ext>
            </a:extLst>
          </p:cNvPr>
          <p:cNvSpPr txBox="1"/>
          <p:nvPr/>
        </p:nvSpPr>
        <p:spPr>
          <a:xfrm>
            <a:off x="220353" y="5136694"/>
            <a:ext cx="11751293" cy="1569660"/>
          </a:xfrm>
          <a:prstGeom prst="rect">
            <a:avLst/>
          </a:prstGeom>
          <a:noFill/>
        </p:spPr>
        <p:txBody>
          <a:bodyPr wrap="square" rtlCol="0">
            <a:spAutoFit/>
          </a:bodyPr>
          <a:lstStyle/>
          <a:p>
            <a:pPr algn="just"/>
            <a:r>
              <a:rPr lang="en-US" sz="2400" b="0" i="0" dirty="0">
                <a:effectLst/>
                <a:latin typeface="Garamond" panose="02020404030301010803" pitchFamily="18" charset="0"/>
              </a:rPr>
              <a:t>John Joseph (1654 -1739) was an Italian priest and Franciscan </a:t>
            </a:r>
            <a:r>
              <a:rPr lang="en-US" sz="2400" dirty="0">
                <a:latin typeface="Garamond" panose="02020404030301010803" pitchFamily="18" charset="0"/>
              </a:rPr>
              <a:t>who lived in a spirit of humility, self-denial and hard work.  Before he was ordained a priest, he was commissioned to build a new convent, and worked alongside the day </a:t>
            </a:r>
            <a:r>
              <a:rPr lang="en-US" sz="2400" dirty="0" err="1">
                <a:latin typeface="Garamond" panose="02020404030301010803" pitchFamily="18" charset="0"/>
              </a:rPr>
              <a:t>labourers</a:t>
            </a:r>
            <a:r>
              <a:rPr lang="en-US" sz="2400" dirty="0">
                <a:latin typeface="Garamond" panose="02020404030301010803" pitchFamily="18" charset="0"/>
              </a:rPr>
              <a:t> and builders, as a hod-carrier or a stone-</a:t>
            </a:r>
            <a:r>
              <a:rPr lang="en-US" sz="2400" dirty="0" err="1">
                <a:solidFill>
                  <a:schemeClr val="bg1"/>
                </a:solidFill>
                <a:latin typeface="Garamond" panose="02020404030301010803" pitchFamily="18" charset="0"/>
              </a:rPr>
              <a:t>xxxxx</a:t>
            </a:r>
            <a:r>
              <a:rPr lang="en-US" sz="2400" dirty="0">
                <a:solidFill>
                  <a:schemeClr val="bg1"/>
                </a:solidFill>
                <a:latin typeface="Garamond" panose="02020404030301010803" pitchFamily="18" charset="0"/>
              </a:rPr>
              <a:t> </a:t>
            </a:r>
            <a:r>
              <a:rPr lang="en-US" sz="2400" dirty="0">
                <a:latin typeface="Garamond" panose="02020404030301010803" pitchFamily="18" charset="0"/>
              </a:rPr>
              <a:t>cutter or whatever was needed. </a:t>
            </a:r>
            <a:endParaRPr lang="en-US" sz="2400" b="0" i="0" dirty="0">
              <a:effectLst/>
              <a:latin typeface="Garamond" panose="02020404030301010803" pitchFamily="18" charset="0"/>
            </a:endParaRPr>
          </a:p>
        </p:txBody>
      </p:sp>
      <p:sp>
        <p:nvSpPr>
          <p:cNvPr id="6" name="TextBox 5"/>
          <p:cNvSpPr txBox="1"/>
          <p:nvPr/>
        </p:nvSpPr>
        <p:spPr>
          <a:xfrm>
            <a:off x="10195718" y="6306291"/>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3" name="TextBox 2"/>
          <p:cNvSpPr txBox="1"/>
          <p:nvPr/>
        </p:nvSpPr>
        <p:spPr>
          <a:xfrm>
            <a:off x="6795494" y="1648050"/>
            <a:ext cx="4944861" cy="3539430"/>
          </a:xfrm>
          <a:prstGeom prst="rect">
            <a:avLst/>
          </a:prstGeom>
          <a:noFill/>
        </p:spPr>
        <p:txBody>
          <a:bodyPr wrap="square" rtlCol="0">
            <a:spAutoFit/>
          </a:bodyPr>
          <a:lstStyle/>
          <a:p>
            <a:pPr algn="just"/>
            <a:r>
              <a:rPr lang="en-US" sz="2700" b="0" i="0" dirty="0">
                <a:effectLst/>
                <a:latin typeface="Garamond" panose="02020404030301010803" pitchFamily="18" charset="0"/>
              </a:rPr>
              <a:t>Lent is of course a time for self-denial.  We try to fast by denying ourselves the pleasures we normally enjoy.  But self-denial is never an end in itself – it should help us towards greater charity.  This is what the life of Saint John Joseph of the Cross shows.</a:t>
            </a:r>
            <a:endParaRPr lang="en-GB" sz="2700" dirty="0">
              <a:latin typeface="Garamond" panose="02020404030301010803" pitchFamily="18" charset="0"/>
            </a:endParaRP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40180" y="5849091"/>
            <a:ext cx="771525" cy="914400"/>
          </a:xfrm>
          <a:prstGeom prst="rect">
            <a:avLst/>
          </a:prstGeom>
        </p:spPr>
      </p:pic>
      <p:sp>
        <p:nvSpPr>
          <p:cNvPr id="8" name="Title 1"/>
          <p:cNvSpPr txBox="1">
            <a:spLocks/>
          </p:cNvSpPr>
          <p:nvPr/>
        </p:nvSpPr>
        <p:spPr>
          <a:xfrm>
            <a:off x="180294" y="151646"/>
            <a:ext cx="11751293" cy="1388792"/>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000" dirty="0">
                <a:solidFill>
                  <a:schemeClr val="accent4">
                    <a:lumMod val="75000"/>
                  </a:schemeClr>
                </a:solidFill>
                <a:effectLst/>
                <a:latin typeface="Garamond" panose="02020404030301010803" pitchFamily="18" charset="0"/>
                <a:ea typeface="Calibri" panose="020F0502020204030204" pitchFamily="34" charset="0"/>
                <a:cs typeface="Times New Roman" panose="02020603050405020304" pitchFamily="18" charset="0"/>
              </a:rPr>
              <a:t>St John Joseph of the </a:t>
            </a:r>
            <a:r>
              <a:rPr lang="en-GB" sz="6000" dirty="0" smtClean="0">
                <a:solidFill>
                  <a:schemeClr val="accent4">
                    <a:lumMod val="75000"/>
                  </a:schemeClr>
                </a:solidFill>
                <a:effectLst/>
                <a:latin typeface="Garamond" panose="02020404030301010803" pitchFamily="18" charset="0"/>
                <a:ea typeface="Calibri" panose="020F0502020204030204" pitchFamily="34" charset="0"/>
                <a:cs typeface="Times New Roman" panose="02020603050405020304" pitchFamily="18" charset="0"/>
              </a:rPr>
              <a:t>Cross: 5</a:t>
            </a:r>
            <a:r>
              <a:rPr lang="en-GB" sz="6000" baseline="30000" dirty="0" smtClean="0">
                <a:solidFill>
                  <a:schemeClr val="accent4">
                    <a:lumMod val="75000"/>
                  </a:schemeClr>
                </a:solidFill>
                <a:effectLst/>
                <a:latin typeface="Garamond" panose="02020404030301010803" pitchFamily="18" charset="0"/>
                <a:ea typeface="Calibri" panose="020F0502020204030204" pitchFamily="34" charset="0"/>
                <a:cs typeface="Times New Roman" panose="02020603050405020304" pitchFamily="18" charset="0"/>
              </a:rPr>
              <a:t>th</a:t>
            </a:r>
            <a:r>
              <a:rPr lang="en-GB" sz="6000" dirty="0" smtClean="0">
                <a:solidFill>
                  <a:schemeClr val="accent4">
                    <a:lumMod val="75000"/>
                  </a:schemeClr>
                </a:solidFill>
                <a:effectLst/>
                <a:latin typeface="Garamond" panose="02020404030301010803" pitchFamily="18" charset="0"/>
                <a:ea typeface="Calibri" panose="020F0502020204030204" pitchFamily="34" charset="0"/>
                <a:cs typeface="Times New Roman" panose="02020603050405020304" pitchFamily="18" charset="0"/>
              </a:rPr>
              <a:t> </a:t>
            </a:r>
            <a:r>
              <a:rPr lang="en-GB" sz="6000" dirty="0">
                <a:solidFill>
                  <a:schemeClr val="accent4">
                    <a:lumMod val="75000"/>
                  </a:schemeClr>
                </a:solidFill>
                <a:effectLst/>
                <a:latin typeface="Garamond" panose="02020404030301010803" pitchFamily="18" charset="0"/>
                <a:ea typeface="Calibri" panose="020F0502020204030204" pitchFamily="34" charset="0"/>
                <a:cs typeface="Times New Roman" panose="02020603050405020304" pitchFamily="18" charset="0"/>
              </a:rPr>
              <a:t>March</a:t>
            </a:r>
            <a:endParaRPr lang="en-GB" sz="6000" dirty="0">
              <a:solidFill>
                <a:schemeClr val="accent4">
                  <a:lumMod val="75000"/>
                </a:schemeClr>
              </a:solidFill>
              <a:latin typeface="Garamond" panose="02020404030301010803" pitchFamily="18" charset="0"/>
            </a:endParaRPr>
          </a:p>
        </p:txBody>
      </p:sp>
      <p:pic>
        <p:nvPicPr>
          <p:cNvPr id="5" name="Picture 4">
            <a:extLst>
              <a:ext uri="{FF2B5EF4-FFF2-40B4-BE49-F238E27FC236}">
                <a16:creationId xmlns:a16="http://schemas.microsoft.com/office/drawing/2014/main" id="{2A67A920-59EE-454A-819F-EA0341AD1BD1}"/>
              </a:ext>
            </a:extLst>
          </p:cNvPr>
          <p:cNvPicPr>
            <a:picLocks noChangeAspect="1"/>
          </p:cNvPicPr>
          <p:nvPr/>
        </p:nvPicPr>
        <p:blipFill rotWithShape="1">
          <a:blip r:embed="rId3"/>
          <a:srcRect l="15656" t="35600" r="37087" b="18446"/>
          <a:stretch/>
        </p:blipFill>
        <p:spPr>
          <a:xfrm>
            <a:off x="180294" y="1670991"/>
            <a:ext cx="6273772" cy="3431725"/>
          </a:xfrm>
          <a:prstGeom prst="rect">
            <a:avLst/>
          </a:prstGeom>
        </p:spPr>
      </p:pic>
    </p:spTree>
    <p:extLst>
      <p:ext uri="{BB962C8B-B14F-4D97-AF65-F5344CB8AC3E}">
        <p14:creationId xmlns:p14="http://schemas.microsoft.com/office/powerpoint/2010/main" val="1972312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50290"/>
            <a:ext cx="1544637" cy="523220"/>
          </a:xfrm>
          <a:prstGeom prst="rect">
            <a:avLst/>
          </a:prstGeom>
          <a:noFill/>
        </p:spPr>
        <p:txBody>
          <a:bodyPr wrap="square" rtlCol="0">
            <a:spAutoFit/>
          </a:bodyPr>
          <a:lstStyle/>
          <a:p>
            <a:r>
              <a:rPr lang="en-GB" sz="2800" b="1" dirty="0" smtClean="0">
                <a:solidFill>
                  <a:schemeClr val="accent1">
                    <a:lumMod val="50000"/>
                  </a:schemeClr>
                </a:solidFill>
              </a:rPr>
              <a:t>BDES</a:t>
            </a:r>
            <a:endParaRPr lang="en-GB" sz="2800" b="1" dirty="0">
              <a:solidFill>
                <a:schemeClr val="accent1">
                  <a:lumMod val="50000"/>
                </a:schemeClr>
              </a:solidFill>
            </a:endParaRP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8" name="Title 1"/>
          <p:cNvSpPr txBox="1">
            <a:spLocks/>
          </p:cNvSpPr>
          <p:nvPr/>
        </p:nvSpPr>
        <p:spPr>
          <a:xfrm>
            <a:off x="4614183" y="272937"/>
            <a:ext cx="6633555" cy="2345003"/>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6600" dirty="0" smtClean="0">
                <a:solidFill>
                  <a:schemeClr val="accent4">
                    <a:lumMod val="75000"/>
                  </a:schemeClr>
                </a:solidFill>
                <a:latin typeface="Garamond" panose="02020404030301010803" pitchFamily="18" charset="0"/>
              </a:rPr>
              <a:t>St John of God:</a:t>
            </a:r>
          </a:p>
          <a:p>
            <a:pPr algn="ctr"/>
            <a:endParaRPr lang="en-GB" altLang="en-US" sz="400" dirty="0" smtClean="0">
              <a:solidFill>
                <a:schemeClr val="accent4">
                  <a:lumMod val="75000"/>
                </a:schemeClr>
              </a:solidFill>
              <a:latin typeface="Garamond" panose="02020404030301010803" pitchFamily="18" charset="0"/>
            </a:endParaRPr>
          </a:p>
          <a:p>
            <a:pPr algn="ctr"/>
            <a:endParaRPr lang="en-GB" altLang="en-US" sz="400" dirty="0" smtClean="0">
              <a:solidFill>
                <a:schemeClr val="accent4">
                  <a:lumMod val="75000"/>
                </a:schemeClr>
              </a:solidFill>
              <a:latin typeface="Garamond" panose="02020404030301010803" pitchFamily="18" charset="0"/>
            </a:endParaRPr>
          </a:p>
          <a:p>
            <a:pPr algn="ctr"/>
            <a:r>
              <a:rPr lang="en-GB" altLang="en-US" sz="6600" dirty="0" smtClean="0">
                <a:solidFill>
                  <a:schemeClr val="accent4">
                    <a:lumMod val="75000"/>
                  </a:schemeClr>
                </a:solidFill>
                <a:latin typeface="Garamond" panose="02020404030301010803" pitchFamily="18" charset="0"/>
              </a:rPr>
              <a:t>March 8th</a:t>
            </a:r>
            <a:endParaRPr lang="en-GB" sz="6600" dirty="0">
              <a:solidFill>
                <a:schemeClr val="accent4">
                  <a:lumMod val="75000"/>
                </a:schemeClr>
              </a:solidFill>
              <a:latin typeface="Garamond" panose="02020404030301010803" pitchFamily="18" charset="0"/>
            </a:endParaRPr>
          </a:p>
        </p:txBody>
      </p:sp>
      <p:sp>
        <p:nvSpPr>
          <p:cNvPr id="9" name="Rectangle 3"/>
          <p:cNvSpPr txBox="1">
            <a:spLocks noChangeArrowheads="1"/>
          </p:cNvSpPr>
          <p:nvPr/>
        </p:nvSpPr>
        <p:spPr>
          <a:xfrm>
            <a:off x="1700791" y="5934100"/>
            <a:ext cx="4201907" cy="7443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altLang="en-US" dirty="0" smtClean="0">
              <a:latin typeface="Garamond" panose="02020404030301010803" pitchFamily="18" charset="0"/>
            </a:endParaRPr>
          </a:p>
          <a:p>
            <a:pPr marL="0" indent="0">
              <a:buFont typeface="Arial" panose="020B0604020202020204" pitchFamily="34" charset="0"/>
              <a:buNone/>
            </a:pPr>
            <a:endParaRPr lang="en-GB" altLang="en-US" dirty="0" smtClean="0">
              <a:latin typeface="Garamond" panose="02020404030301010803" pitchFamily="18" charset="0"/>
            </a:endParaRPr>
          </a:p>
        </p:txBody>
      </p:sp>
      <p:pic>
        <p:nvPicPr>
          <p:cNvPr id="2" name="Picture 1"/>
          <p:cNvPicPr>
            <a:picLocks noChangeAspect="1"/>
          </p:cNvPicPr>
          <p:nvPr/>
        </p:nvPicPr>
        <p:blipFill>
          <a:blip r:embed="rId3"/>
          <a:stretch>
            <a:fillRect/>
          </a:stretch>
        </p:blipFill>
        <p:spPr>
          <a:xfrm>
            <a:off x="271493" y="976067"/>
            <a:ext cx="3983768" cy="4823484"/>
          </a:xfrm>
          <a:prstGeom prst="rect">
            <a:avLst/>
          </a:prstGeom>
        </p:spPr>
      </p:pic>
      <p:sp>
        <p:nvSpPr>
          <p:cNvPr id="3" name="Rectangle 2"/>
          <p:cNvSpPr/>
          <p:nvPr/>
        </p:nvSpPr>
        <p:spPr>
          <a:xfrm>
            <a:off x="4563648" y="2679081"/>
            <a:ext cx="6878877" cy="3477875"/>
          </a:xfrm>
          <a:prstGeom prst="rect">
            <a:avLst/>
          </a:prstGeom>
        </p:spPr>
        <p:txBody>
          <a:bodyPr wrap="square">
            <a:spAutoFit/>
          </a:bodyPr>
          <a:lstStyle/>
          <a:p>
            <a:pPr algn="just"/>
            <a:r>
              <a:rPr lang="en-GB" sz="2000" dirty="0">
                <a:latin typeface="Garamond" panose="02020404030301010803" pitchFamily="18" charset="0"/>
              </a:rPr>
              <a:t>John of God, </a:t>
            </a:r>
            <a:r>
              <a:rPr lang="en-GB" sz="2000" dirty="0" smtClean="0">
                <a:latin typeface="Garamond" panose="02020404030301010803" pitchFamily="18" charset="0"/>
              </a:rPr>
              <a:t>was </a:t>
            </a:r>
            <a:r>
              <a:rPr lang="en-GB" sz="2000" dirty="0">
                <a:latin typeface="Garamond" panose="02020404030301010803" pitchFamily="18" charset="0"/>
              </a:rPr>
              <a:t>born </a:t>
            </a:r>
            <a:r>
              <a:rPr lang="en-GB" sz="2000" dirty="0" smtClean="0">
                <a:latin typeface="Garamond" panose="02020404030301010803" pitchFamily="18" charset="0"/>
              </a:rPr>
              <a:t>on 8</a:t>
            </a:r>
            <a:r>
              <a:rPr lang="en-GB" sz="2000" baseline="30000" dirty="0" smtClean="0">
                <a:latin typeface="Garamond" panose="02020404030301010803" pitchFamily="18" charset="0"/>
              </a:rPr>
              <a:t>th</a:t>
            </a:r>
            <a:r>
              <a:rPr lang="en-GB" sz="2000" dirty="0" smtClean="0">
                <a:latin typeface="Garamond" panose="02020404030301010803" pitchFamily="18" charset="0"/>
              </a:rPr>
              <a:t> March </a:t>
            </a:r>
            <a:r>
              <a:rPr lang="en-GB" sz="2000" dirty="0">
                <a:latin typeface="Garamond" panose="02020404030301010803" pitchFamily="18" charset="0"/>
              </a:rPr>
              <a:t>1495 at Montemor-o-Novo in Portugal. Twice he enlisted in the Spanish army against the French and later the </a:t>
            </a:r>
            <a:r>
              <a:rPr lang="en-GB" sz="2000" dirty="0" smtClean="0">
                <a:latin typeface="Garamond" panose="02020404030301010803" pitchFamily="18" charset="0"/>
              </a:rPr>
              <a:t>Turks.</a:t>
            </a:r>
            <a:r>
              <a:rPr lang="en-GB" sz="2000" dirty="0">
                <a:latin typeface="Garamond" panose="02020404030301010803" pitchFamily="18" charset="0"/>
              </a:rPr>
              <a:t> </a:t>
            </a:r>
            <a:endParaRPr lang="en-GB" sz="2000" dirty="0" smtClean="0">
              <a:latin typeface="Garamond" panose="02020404030301010803" pitchFamily="18" charset="0"/>
            </a:endParaRPr>
          </a:p>
          <a:p>
            <a:pPr algn="just"/>
            <a:r>
              <a:rPr lang="en-GB" sz="2000" dirty="0" smtClean="0">
                <a:latin typeface="Garamond" panose="02020404030301010803" pitchFamily="18" charset="0"/>
              </a:rPr>
              <a:t>After </a:t>
            </a:r>
            <a:r>
              <a:rPr lang="en-GB" sz="2000" dirty="0">
                <a:latin typeface="Garamond" panose="02020404030301010803" pitchFamily="18" charset="0"/>
              </a:rPr>
              <a:t>years of living a highly religious way of life in Spain resulting from a conversion experience, in 1535 he founded his first hospital at Granada, where he served the sick and afflicted. After ten years spent in the exercise of charity, he died </a:t>
            </a:r>
            <a:r>
              <a:rPr lang="en-GB" sz="2000" dirty="0" smtClean="0">
                <a:latin typeface="Garamond" panose="02020404030301010803" pitchFamily="18" charset="0"/>
              </a:rPr>
              <a:t>on 8</a:t>
            </a:r>
            <a:r>
              <a:rPr lang="en-GB" sz="2000" baseline="30000" dirty="0" smtClean="0">
                <a:latin typeface="Garamond" panose="02020404030301010803" pitchFamily="18" charset="0"/>
              </a:rPr>
              <a:t>th</a:t>
            </a:r>
            <a:r>
              <a:rPr lang="en-GB" sz="2000" dirty="0">
                <a:latin typeface="Garamond" panose="02020404030301010803" pitchFamily="18" charset="0"/>
              </a:rPr>
              <a:t> </a:t>
            </a:r>
            <a:r>
              <a:rPr lang="en-GB" sz="2000" dirty="0" smtClean="0">
                <a:latin typeface="Garamond" panose="02020404030301010803" pitchFamily="18" charset="0"/>
              </a:rPr>
              <a:t>March </a:t>
            </a:r>
            <a:r>
              <a:rPr lang="en-GB" sz="2000" dirty="0">
                <a:latin typeface="Garamond" panose="02020404030301010803" pitchFamily="18" charset="0"/>
              </a:rPr>
              <a:t>1550, of pneumonia, after he had plunged into a river to save a young man from </a:t>
            </a:r>
            <a:r>
              <a:rPr lang="en-GB" sz="2000" dirty="0" smtClean="0">
                <a:latin typeface="Garamond" panose="02020404030301010803" pitchFamily="18" charset="0"/>
              </a:rPr>
              <a:t>drowning. He </a:t>
            </a:r>
            <a:r>
              <a:rPr lang="en-GB" sz="2000" dirty="0">
                <a:latin typeface="Garamond" panose="02020404030301010803" pitchFamily="18" charset="0"/>
              </a:rPr>
              <a:t>was </a:t>
            </a:r>
            <a:r>
              <a:rPr lang="en-GB" sz="2000" dirty="0" smtClean="0">
                <a:latin typeface="Garamond" panose="02020404030301010803" pitchFamily="18" charset="0"/>
              </a:rPr>
              <a:t>made a saint by</a:t>
            </a:r>
            <a:r>
              <a:rPr lang="en-GB" sz="2000" dirty="0">
                <a:latin typeface="Garamond" panose="02020404030301010803" pitchFamily="18" charset="0"/>
              </a:rPr>
              <a:t> Pope Alexander VIII in 1690 and was declared the patron saint of the dying and of all hospitals by Pope Leo XIII in </a:t>
            </a:r>
            <a:r>
              <a:rPr lang="en-GB" sz="2000" dirty="0" smtClean="0">
                <a:latin typeface="Garamond" panose="02020404030301010803" pitchFamily="18" charset="0"/>
              </a:rPr>
              <a:t>1898.</a:t>
            </a:r>
            <a:endParaRPr lang="en-GB" sz="2000" dirty="0">
              <a:latin typeface="Garamond" panose="02020404030301010803" pitchFamily="18" charset="0"/>
            </a:endParaRPr>
          </a:p>
        </p:txBody>
      </p:sp>
    </p:spTree>
    <p:extLst>
      <p:ext uri="{BB962C8B-B14F-4D97-AF65-F5344CB8AC3E}">
        <p14:creationId xmlns:p14="http://schemas.microsoft.com/office/powerpoint/2010/main" val="2434266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4592" y="5906796"/>
            <a:ext cx="771525" cy="914400"/>
          </a:xfrm>
          <a:prstGeom prst="rect">
            <a:avLst/>
          </a:prstGeom>
        </p:spPr>
      </p:pic>
      <p:sp>
        <p:nvSpPr>
          <p:cNvPr id="6" name="TextBox 5"/>
          <p:cNvSpPr txBox="1"/>
          <p:nvPr/>
        </p:nvSpPr>
        <p:spPr>
          <a:xfrm>
            <a:off x="10098064" y="6297976"/>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8" name="Title 1"/>
          <p:cNvSpPr txBox="1">
            <a:spLocks/>
          </p:cNvSpPr>
          <p:nvPr/>
        </p:nvSpPr>
        <p:spPr>
          <a:xfrm>
            <a:off x="600364" y="117427"/>
            <a:ext cx="11222182" cy="2099125"/>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6600" dirty="0">
                <a:solidFill>
                  <a:schemeClr val="accent4">
                    <a:lumMod val="75000"/>
                  </a:schemeClr>
                </a:solidFill>
                <a:latin typeface="Garamond" panose="02020404030301010803" pitchFamily="18" charset="0"/>
              </a:rPr>
              <a:t>St John Ogilvie: 10</a:t>
            </a:r>
            <a:r>
              <a:rPr lang="en-GB" altLang="en-US" sz="6600" baseline="30000" dirty="0">
                <a:solidFill>
                  <a:schemeClr val="accent4">
                    <a:lumMod val="75000"/>
                  </a:schemeClr>
                </a:solidFill>
                <a:latin typeface="Garamond" panose="02020404030301010803" pitchFamily="18" charset="0"/>
              </a:rPr>
              <a:t>th</a:t>
            </a:r>
            <a:r>
              <a:rPr lang="en-GB" altLang="en-US" sz="6600" dirty="0">
                <a:solidFill>
                  <a:schemeClr val="accent4">
                    <a:lumMod val="75000"/>
                  </a:schemeClr>
                </a:solidFill>
                <a:latin typeface="Garamond" panose="02020404030301010803" pitchFamily="18" charset="0"/>
              </a:rPr>
              <a:t> March</a:t>
            </a:r>
            <a:endParaRPr lang="en-GB" sz="6600" dirty="0">
              <a:solidFill>
                <a:schemeClr val="accent4">
                  <a:lumMod val="75000"/>
                </a:schemeClr>
              </a:solidFill>
              <a:latin typeface="Garamond" panose="02020404030301010803" pitchFamily="18" charset="0"/>
            </a:endParaRPr>
          </a:p>
        </p:txBody>
      </p:sp>
      <p:sp>
        <p:nvSpPr>
          <p:cNvPr id="3" name="TextBox 2"/>
          <p:cNvSpPr txBox="1"/>
          <p:nvPr/>
        </p:nvSpPr>
        <p:spPr>
          <a:xfrm>
            <a:off x="3588151" y="2359148"/>
            <a:ext cx="7714921" cy="523220"/>
          </a:xfrm>
          <a:prstGeom prst="rect">
            <a:avLst/>
          </a:prstGeom>
          <a:noFill/>
        </p:spPr>
        <p:txBody>
          <a:bodyPr wrap="square" rtlCol="0">
            <a:spAutoFit/>
          </a:bodyPr>
          <a:lstStyle/>
          <a:p>
            <a:pPr algn="just"/>
            <a:endParaRPr lang="en-US" sz="2800" b="0" i="0" dirty="0">
              <a:solidFill>
                <a:srgbClr val="202122"/>
              </a:solidFill>
              <a:effectLst/>
              <a:latin typeface="Garamond" panose="02020404030301010803" pitchFamily="18" charset="0"/>
            </a:endParaRPr>
          </a:p>
        </p:txBody>
      </p:sp>
      <p:sp>
        <p:nvSpPr>
          <p:cNvPr id="4" name="TextBox 3"/>
          <p:cNvSpPr txBox="1"/>
          <p:nvPr/>
        </p:nvSpPr>
        <p:spPr>
          <a:xfrm>
            <a:off x="512801" y="2607267"/>
            <a:ext cx="6710686" cy="3816429"/>
          </a:xfrm>
          <a:prstGeom prst="rect">
            <a:avLst/>
          </a:prstGeom>
          <a:noFill/>
        </p:spPr>
        <p:txBody>
          <a:bodyPr wrap="square" rtlCol="0">
            <a:spAutoFit/>
          </a:bodyPr>
          <a:lstStyle/>
          <a:p>
            <a:pPr algn="just"/>
            <a:r>
              <a:rPr lang="en-GB" sz="2200" dirty="0">
                <a:latin typeface="Garamond" panose="02020404030301010803" pitchFamily="18" charset="0"/>
              </a:rPr>
              <a:t>St John Ogilvie was a Scottish Jesuit.</a:t>
            </a:r>
            <a:endParaRPr lang="en-GB" sz="1400" dirty="0">
              <a:latin typeface="Garamond" panose="02020404030301010803" pitchFamily="18" charset="0"/>
            </a:endParaRPr>
          </a:p>
          <a:p>
            <a:pPr algn="just"/>
            <a:r>
              <a:rPr lang="en-GB" sz="1400" dirty="0">
                <a:latin typeface="Garamond" panose="02020404030301010803" pitchFamily="18" charset="0"/>
              </a:rPr>
              <a:t> </a:t>
            </a:r>
          </a:p>
          <a:p>
            <a:pPr algn="just"/>
            <a:r>
              <a:rPr lang="en-GB" sz="2200" dirty="0">
                <a:latin typeface="Garamond" panose="02020404030301010803" pitchFamily="18" charset="0"/>
              </a:rPr>
              <a:t>He worked as a priest in Scotland and was executed in 1615 and is the only post Reformation Scottish saint.</a:t>
            </a:r>
            <a:endParaRPr lang="en-GB" sz="1400" dirty="0">
              <a:latin typeface="Garamond" panose="02020404030301010803" pitchFamily="18" charset="0"/>
            </a:endParaRPr>
          </a:p>
          <a:p>
            <a:pPr algn="just"/>
            <a:endParaRPr lang="en-GB" sz="1400" dirty="0">
              <a:latin typeface="Garamond" panose="02020404030301010803" pitchFamily="18" charset="0"/>
            </a:endParaRPr>
          </a:p>
          <a:p>
            <a:pPr algn="just"/>
            <a:r>
              <a:rPr lang="en-GB" sz="2200" dirty="0">
                <a:latin typeface="Garamond" panose="02020404030301010803" pitchFamily="18" charset="0"/>
              </a:rPr>
              <a:t>He was brought up as a Protestant, although some of his family were Catholic and following his travels in Europe he studied with the Benedictines and then joined the Jesuits.</a:t>
            </a:r>
          </a:p>
          <a:p>
            <a:pPr algn="just"/>
            <a:endParaRPr lang="en-GB" sz="1400" dirty="0">
              <a:latin typeface="Garamond" panose="02020404030301010803" pitchFamily="18" charset="0"/>
            </a:endParaRPr>
          </a:p>
          <a:p>
            <a:pPr algn="just"/>
            <a:r>
              <a:rPr lang="en-GB" sz="2200" dirty="0">
                <a:latin typeface="Garamond" panose="02020404030301010803" pitchFamily="18" charset="0"/>
              </a:rPr>
              <a:t>He travelled to Scotland to support the small Catholic community. He was arrested, tried and executed in Glasgow becoming the ‘only Scottish Catholic martyr’. </a:t>
            </a:r>
            <a:endParaRPr lang="en-GB" sz="2200" dirty="0"/>
          </a:p>
        </p:txBody>
      </p:sp>
      <p:pic>
        <p:nvPicPr>
          <p:cNvPr id="1026" name="Picture 2">
            <a:extLst>
              <a:ext uri="{FF2B5EF4-FFF2-40B4-BE49-F238E27FC236}">
                <a16:creationId xmlns:a16="http://schemas.microsoft.com/office/drawing/2014/main" id="{19D9D9DC-47FE-452B-B95B-CEA4371D088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65195" y="2290390"/>
            <a:ext cx="3647689" cy="4450182"/>
          </a:xfrm>
          <a:prstGeom prst="ellipse">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5062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195718" y="6306291"/>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3936" y="5849091"/>
            <a:ext cx="771525" cy="914400"/>
          </a:xfrm>
          <a:prstGeom prst="rect">
            <a:avLst/>
          </a:prstGeom>
        </p:spPr>
      </p:pic>
      <p:sp>
        <p:nvSpPr>
          <p:cNvPr id="8" name="Title 1"/>
          <p:cNvSpPr txBox="1">
            <a:spLocks/>
          </p:cNvSpPr>
          <p:nvPr/>
        </p:nvSpPr>
        <p:spPr>
          <a:xfrm>
            <a:off x="5562601" y="281396"/>
            <a:ext cx="5405436" cy="2819606"/>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6600" dirty="0" smtClean="0">
                <a:solidFill>
                  <a:schemeClr val="accent4">
                    <a:lumMod val="75000"/>
                  </a:schemeClr>
                </a:solidFill>
                <a:latin typeface="Garamond" panose="02020404030301010803" pitchFamily="18" charset="0"/>
              </a:rPr>
              <a:t>Saint Louise </a:t>
            </a:r>
            <a:endParaRPr lang="en-GB" altLang="en-US" sz="6600" dirty="0">
              <a:solidFill>
                <a:schemeClr val="accent4">
                  <a:lumMod val="75000"/>
                </a:schemeClr>
              </a:solidFill>
              <a:latin typeface="Garamond" panose="02020404030301010803" pitchFamily="18" charset="0"/>
            </a:endParaRPr>
          </a:p>
          <a:p>
            <a:pPr algn="ctr"/>
            <a:endParaRPr lang="en-GB" altLang="en-US" sz="400" dirty="0">
              <a:solidFill>
                <a:schemeClr val="accent4">
                  <a:lumMod val="75000"/>
                </a:schemeClr>
              </a:solidFill>
              <a:latin typeface="Garamond" panose="02020404030301010803" pitchFamily="18" charset="0"/>
            </a:endParaRPr>
          </a:p>
          <a:p>
            <a:pPr algn="ctr"/>
            <a:r>
              <a:rPr lang="en-GB" altLang="en-US" sz="6600" dirty="0" smtClean="0">
                <a:solidFill>
                  <a:schemeClr val="accent4">
                    <a:lumMod val="75000"/>
                  </a:schemeClr>
                </a:solidFill>
                <a:latin typeface="Garamond" panose="02020404030301010803" pitchFamily="18" charset="0"/>
              </a:rPr>
              <a:t>de </a:t>
            </a:r>
            <a:r>
              <a:rPr lang="en-GB" altLang="en-US" sz="6600" dirty="0" err="1" smtClean="0">
                <a:solidFill>
                  <a:schemeClr val="accent4">
                    <a:lumMod val="75000"/>
                  </a:schemeClr>
                </a:solidFill>
                <a:latin typeface="Garamond" panose="02020404030301010803" pitchFamily="18" charset="0"/>
              </a:rPr>
              <a:t>Marillac</a:t>
            </a:r>
            <a:r>
              <a:rPr lang="en-GB" altLang="en-US" sz="6600" dirty="0" smtClean="0">
                <a:solidFill>
                  <a:schemeClr val="accent4">
                    <a:lumMod val="75000"/>
                  </a:schemeClr>
                </a:solidFill>
                <a:latin typeface="Garamond" panose="02020404030301010803" pitchFamily="18" charset="0"/>
              </a:rPr>
              <a:t>:</a:t>
            </a:r>
            <a:endParaRPr lang="en-GB" altLang="en-US" sz="6600" dirty="0">
              <a:solidFill>
                <a:schemeClr val="accent4">
                  <a:lumMod val="75000"/>
                </a:schemeClr>
              </a:solidFill>
              <a:latin typeface="Garamond" panose="02020404030301010803" pitchFamily="18" charset="0"/>
            </a:endParaRPr>
          </a:p>
          <a:p>
            <a:pPr algn="ctr"/>
            <a:endParaRPr lang="en-GB" altLang="en-US" sz="400" dirty="0">
              <a:solidFill>
                <a:schemeClr val="accent4">
                  <a:lumMod val="75000"/>
                </a:schemeClr>
              </a:solidFill>
              <a:latin typeface="Garamond" panose="02020404030301010803" pitchFamily="18" charset="0"/>
            </a:endParaRPr>
          </a:p>
          <a:p>
            <a:pPr algn="ctr"/>
            <a:endParaRPr lang="en-GB" altLang="en-US" sz="400" dirty="0">
              <a:solidFill>
                <a:schemeClr val="accent4">
                  <a:lumMod val="75000"/>
                </a:schemeClr>
              </a:solidFill>
              <a:latin typeface="Garamond" panose="02020404030301010803" pitchFamily="18" charset="0"/>
            </a:endParaRPr>
          </a:p>
          <a:p>
            <a:pPr algn="ctr"/>
            <a:r>
              <a:rPr lang="en-GB" altLang="en-US" sz="6600" dirty="0" smtClean="0">
                <a:solidFill>
                  <a:schemeClr val="accent4">
                    <a:lumMod val="75000"/>
                  </a:schemeClr>
                </a:solidFill>
                <a:latin typeface="Garamond" panose="02020404030301010803" pitchFamily="18" charset="0"/>
              </a:rPr>
              <a:t>15</a:t>
            </a:r>
            <a:r>
              <a:rPr lang="en-GB" altLang="en-US" sz="6600" baseline="30000" dirty="0" smtClean="0">
                <a:solidFill>
                  <a:schemeClr val="accent4">
                    <a:lumMod val="75000"/>
                  </a:schemeClr>
                </a:solidFill>
                <a:latin typeface="Garamond" panose="02020404030301010803" pitchFamily="18" charset="0"/>
              </a:rPr>
              <a:t>th</a:t>
            </a:r>
            <a:r>
              <a:rPr lang="en-GB" altLang="en-US" sz="6600" dirty="0">
                <a:solidFill>
                  <a:schemeClr val="accent4">
                    <a:lumMod val="75000"/>
                  </a:schemeClr>
                </a:solidFill>
                <a:latin typeface="Garamond" panose="02020404030301010803" pitchFamily="18" charset="0"/>
              </a:rPr>
              <a:t> </a:t>
            </a:r>
            <a:r>
              <a:rPr lang="en-GB" altLang="en-US" sz="6600" dirty="0" smtClean="0">
                <a:solidFill>
                  <a:schemeClr val="accent4">
                    <a:lumMod val="75000"/>
                  </a:schemeClr>
                </a:solidFill>
                <a:latin typeface="Garamond" panose="02020404030301010803" pitchFamily="18" charset="0"/>
              </a:rPr>
              <a:t>March </a:t>
            </a:r>
            <a:endParaRPr lang="en-GB" sz="6600" dirty="0">
              <a:solidFill>
                <a:schemeClr val="accent4">
                  <a:lumMod val="75000"/>
                </a:schemeClr>
              </a:solidFill>
              <a:latin typeface="Garamond" panose="02020404030301010803" pitchFamily="18" charset="0"/>
            </a:endParaRPr>
          </a:p>
        </p:txBody>
      </p:sp>
      <p:sp>
        <p:nvSpPr>
          <p:cNvPr id="9" name="Rectangle 3"/>
          <p:cNvSpPr txBox="1">
            <a:spLocks noChangeArrowheads="1"/>
          </p:cNvSpPr>
          <p:nvPr/>
        </p:nvSpPr>
        <p:spPr>
          <a:xfrm>
            <a:off x="1700791" y="5934100"/>
            <a:ext cx="4201907" cy="7443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altLang="en-US" dirty="0">
              <a:latin typeface="Garamond" panose="02020404030301010803" pitchFamily="18" charset="0"/>
            </a:endParaRPr>
          </a:p>
          <a:p>
            <a:pPr marL="0" indent="0">
              <a:buFont typeface="Arial" panose="020B0604020202020204" pitchFamily="34" charset="0"/>
              <a:buNone/>
            </a:pPr>
            <a:endParaRPr lang="en-GB" altLang="en-US" dirty="0">
              <a:latin typeface="Garamond" panose="02020404030301010803" pitchFamily="18" charset="0"/>
            </a:endParaRPr>
          </a:p>
        </p:txBody>
      </p:sp>
      <p:sp>
        <p:nvSpPr>
          <p:cNvPr id="3" name="TextBox 2"/>
          <p:cNvSpPr txBox="1"/>
          <p:nvPr/>
        </p:nvSpPr>
        <p:spPr>
          <a:xfrm>
            <a:off x="4855135" y="3213556"/>
            <a:ext cx="6328801" cy="3477875"/>
          </a:xfrm>
          <a:prstGeom prst="rect">
            <a:avLst/>
          </a:prstGeom>
          <a:noFill/>
        </p:spPr>
        <p:txBody>
          <a:bodyPr wrap="square" rtlCol="0">
            <a:spAutoFit/>
          </a:bodyPr>
          <a:lstStyle/>
          <a:p>
            <a:pPr algn="just"/>
            <a:r>
              <a:rPr lang="en-GB" sz="2200" dirty="0">
                <a:latin typeface="Garamond" panose="02020404030301010803" pitchFamily="18" charset="0"/>
              </a:rPr>
              <a:t>Louise de </a:t>
            </a:r>
            <a:r>
              <a:rPr lang="en-GB" sz="2200" dirty="0" err="1">
                <a:latin typeface="Garamond" panose="02020404030301010803" pitchFamily="18" charset="0"/>
              </a:rPr>
              <a:t>Marillac</a:t>
            </a:r>
            <a:r>
              <a:rPr lang="en-GB" sz="2200" dirty="0">
                <a:latin typeface="Garamond" panose="02020404030301010803" pitchFamily="18" charset="0"/>
              </a:rPr>
              <a:t> </a:t>
            </a:r>
            <a:r>
              <a:rPr lang="en-GB" sz="2200" dirty="0" smtClean="0">
                <a:latin typeface="Garamond" panose="02020404030301010803" pitchFamily="18" charset="0"/>
              </a:rPr>
              <a:t>(1591-1660) was </a:t>
            </a:r>
            <a:r>
              <a:rPr lang="en-GB" sz="2200" dirty="0">
                <a:latin typeface="Garamond" panose="02020404030301010803" pitchFamily="18" charset="0"/>
              </a:rPr>
              <a:t>a </a:t>
            </a:r>
            <a:r>
              <a:rPr lang="en-GB" sz="2200" dirty="0" smtClean="0">
                <a:latin typeface="Garamond" panose="02020404030301010803" pitchFamily="18" charset="0"/>
              </a:rPr>
              <a:t>French aristocrat who received </a:t>
            </a:r>
            <a:r>
              <a:rPr lang="en-GB" sz="2200" dirty="0">
                <a:latin typeface="Garamond" panose="02020404030301010803" pitchFamily="18" charset="0"/>
              </a:rPr>
              <a:t>an education that prepared her for a life of comfort and </a:t>
            </a:r>
            <a:r>
              <a:rPr lang="en-GB" sz="2200" dirty="0" smtClean="0">
                <a:latin typeface="Garamond" panose="02020404030301010803" pitchFamily="18" charset="0"/>
              </a:rPr>
              <a:t>security. She </a:t>
            </a:r>
            <a:r>
              <a:rPr lang="en-GB" sz="2200" dirty="0">
                <a:latin typeface="Garamond" panose="02020404030301010803" pitchFamily="18" charset="0"/>
              </a:rPr>
              <a:t>married in February 1613 but, sadly, her husband died in 1625.  In that same year Louise met Vincent de Paul, whose collaborator she would be over the next 35 years until her </a:t>
            </a:r>
            <a:r>
              <a:rPr lang="en-GB" sz="2200" dirty="0" smtClean="0">
                <a:latin typeface="Garamond" panose="02020404030301010803" pitchFamily="18" charset="0"/>
              </a:rPr>
              <a:t>death. </a:t>
            </a:r>
            <a:r>
              <a:rPr lang="en-GB" sz="2200" dirty="0">
                <a:latin typeface="Garamond" panose="02020404030301010803" pitchFamily="18" charset="0"/>
              </a:rPr>
              <a:t> Together, </a:t>
            </a:r>
            <a:r>
              <a:rPr lang="en-GB" sz="2200" dirty="0" smtClean="0">
                <a:latin typeface="Garamond" panose="02020404030301010803" pitchFamily="18" charset="0"/>
              </a:rPr>
              <a:t>Louise </a:t>
            </a:r>
            <a:r>
              <a:rPr lang="en-GB" sz="2200" dirty="0">
                <a:latin typeface="Garamond" panose="02020404030301010803" pitchFamily="18" charset="0"/>
              </a:rPr>
              <a:t>and Vincent </a:t>
            </a:r>
            <a:r>
              <a:rPr lang="en-GB" sz="2200" dirty="0" smtClean="0">
                <a:latin typeface="Garamond" panose="02020404030301010803" pitchFamily="18" charset="0"/>
              </a:rPr>
              <a:t>focused on </a:t>
            </a:r>
            <a:r>
              <a:rPr lang="en-GB" sz="2200" dirty="0">
                <a:latin typeface="Garamond" panose="02020404030301010803" pitchFamily="18" charset="0"/>
              </a:rPr>
              <a:t>those who were suffering: </a:t>
            </a:r>
            <a:r>
              <a:rPr lang="en-GB" sz="2200" dirty="0" smtClean="0">
                <a:latin typeface="Garamond" panose="02020404030301010803" pitchFamily="18" charset="0"/>
              </a:rPr>
              <a:t>the sick</a:t>
            </a:r>
            <a:r>
              <a:rPr lang="en-GB" sz="2200" dirty="0">
                <a:latin typeface="Garamond" panose="02020404030301010803" pitchFamily="18" charset="0"/>
              </a:rPr>
              <a:t>, abandoned, illiterate, mentally ill or refugees </a:t>
            </a:r>
            <a:r>
              <a:rPr lang="en-GB" sz="2200" dirty="0" smtClean="0">
                <a:latin typeface="Garamond" panose="02020404030301010803" pitchFamily="18" charset="0"/>
              </a:rPr>
              <a:t>– anyone </a:t>
            </a:r>
            <a:r>
              <a:rPr lang="en-GB" sz="2200" dirty="0">
                <a:latin typeface="Garamond" panose="02020404030301010803" pitchFamily="18" charset="0"/>
              </a:rPr>
              <a:t>who </a:t>
            </a:r>
            <a:r>
              <a:rPr lang="en-GB" sz="2200" dirty="0" smtClean="0">
                <a:latin typeface="Garamond" panose="02020404030301010803" pitchFamily="18" charset="0"/>
              </a:rPr>
              <a:t>needed </a:t>
            </a:r>
            <a:r>
              <a:rPr lang="en-GB" sz="2200" dirty="0">
                <a:latin typeface="Garamond" panose="02020404030301010803" pitchFamily="18" charset="0"/>
              </a:rPr>
              <a:t>help.  </a:t>
            </a:r>
          </a:p>
          <a:p>
            <a:pPr algn="just"/>
            <a:r>
              <a:rPr lang="en-GB" sz="2200" dirty="0" smtClean="0">
                <a:latin typeface="Garamond" panose="02020404030301010803" pitchFamily="18" charset="0"/>
              </a:rPr>
              <a:t>She is the </a:t>
            </a:r>
            <a:r>
              <a:rPr lang="en-GB" sz="2200" dirty="0">
                <a:latin typeface="Garamond" panose="02020404030301010803" pitchFamily="18" charset="0"/>
              </a:rPr>
              <a:t> </a:t>
            </a:r>
            <a:r>
              <a:rPr lang="en-GB" sz="2200" dirty="0" smtClean="0">
                <a:latin typeface="Garamond" panose="02020404030301010803" pitchFamily="18" charset="0"/>
              </a:rPr>
              <a:t>patron saint of social workers.</a:t>
            </a:r>
            <a:endParaRPr lang="en-GB" sz="2200" dirty="0">
              <a:latin typeface="Garamond" panose="02020404030301010803" pitchFamily="18" charset="0"/>
            </a:endParaRPr>
          </a:p>
        </p:txBody>
      </p:sp>
      <p:pic>
        <p:nvPicPr>
          <p:cNvPr id="5122" name="Picture 2" descr="Luisa-marilla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203" y="281396"/>
            <a:ext cx="4336771" cy="6071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3587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195718" y="6306291"/>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3936" y="5849091"/>
            <a:ext cx="771525" cy="914400"/>
          </a:xfrm>
          <a:prstGeom prst="rect">
            <a:avLst/>
          </a:prstGeom>
        </p:spPr>
      </p:pic>
      <p:sp>
        <p:nvSpPr>
          <p:cNvPr id="8" name="Title 1"/>
          <p:cNvSpPr txBox="1">
            <a:spLocks/>
          </p:cNvSpPr>
          <p:nvPr/>
        </p:nvSpPr>
        <p:spPr>
          <a:xfrm>
            <a:off x="552436" y="239256"/>
            <a:ext cx="11382073" cy="2126872"/>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6600" dirty="0">
                <a:solidFill>
                  <a:schemeClr val="accent4">
                    <a:lumMod val="75000"/>
                  </a:schemeClr>
                </a:solidFill>
                <a:latin typeface="Garamond" panose="02020404030301010803" pitchFamily="18" charset="0"/>
              </a:rPr>
              <a:t>Solemnity of St </a:t>
            </a:r>
            <a:r>
              <a:rPr lang="en-GB" altLang="en-US" sz="6600" dirty="0" smtClean="0">
                <a:solidFill>
                  <a:schemeClr val="accent4">
                    <a:lumMod val="75000"/>
                  </a:schemeClr>
                </a:solidFill>
                <a:latin typeface="Garamond" panose="02020404030301010803" pitchFamily="18" charset="0"/>
              </a:rPr>
              <a:t>Patrick:                  </a:t>
            </a:r>
            <a:endParaRPr lang="en-GB" altLang="en-US" sz="6600" dirty="0">
              <a:solidFill>
                <a:schemeClr val="accent4">
                  <a:lumMod val="75000"/>
                </a:schemeClr>
              </a:solidFill>
              <a:latin typeface="Garamond" panose="02020404030301010803" pitchFamily="18" charset="0"/>
            </a:endParaRPr>
          </a:p>
          <a:p>
            <a:pPr algn="ctr"/>
            <a:endParaRPr lang="en-GB" altLang="en-US" sz="700" dirty="0">
              <a:solidFill>
                <a:schemeClr val="accent4">
                  <a:lumMod val="75000"/>
                </a:schemeClr>
              </a:solidFill>
              <a:latin typeface="Garamond" panose="02020404030301010803" pitchFamily="18" charset="0"/>
            </a:endParaRPr>
          </a:p>
          <a:p>
            <a:pPr algn="ctr"/>
            <a:endParaRPr lang="en-GB" altLang="en-US" sz="400" dirty="0">
              <a:solidFill>
                <a:schemeClr val="accent4">
                  <a:lumMod val="75000"/>
                </a:schemeClr>
              </a:solidFill>
              <a:latin typeface="Garamond" panose="02020404030301010803" pitchFamily="18" charset="0"/>
            </a:endParaRPr>
          </a:p>
          <a:p>
            <a:pPr algn="ctr"/>
            <a:endParaRPr lang="en-GB" altLang="en-US" sz="400" dirty="0">
              <a:solidFill>
                <a:schemeClr val="accent4">
                  <a:lumMod val="75000"/>
                </a:schemeClr>
              </a:solidFill>
              <a:latin typeface="Garamond" panose="02020404030301010803" pitchFamily="18" charset="0"/>
            </a:endParaRPr>
          </a:p>
          <a:p>
            <a:pPr algn="ctr"/>
            <a:r>
              <a:rPr lang="en-GB" altLang="en-US" sz="6600" dirty="0" smtClean="0">
                <a:solidFill>
                  <a:schemeClr val="accent4">
                    <a:lumMod val="75000"/>
                  </a:schemeClr>
                </a:solidFill>
                <a:latin typeface="Garamond" panose="02020404030301010803" pitchFamily="18" charset="0"/>
              </a:rPr>
              <a:t> </a:t>
            </a:r>
            <a:r>
              <a:rPr lang="en-GB" altLang="en-US" sz="6600" dirty="0">
                <a:solidFill>
                  <a:schemeClr val="accent4">
                    <a:lumMod val="75000"/>
                  </a:schemeClr>
                </a:solidFill>
                <a:latin typeface="Garamond" panose="02020404030301010803" pitchFamily="18" charset="0"/>
              </a:rPr>
              <a:t>17</a:t>
            </a:r>
            <a:r>
              <a:rPr lang="en-GB" altLang="en-US" sz="6600" baseline="30000" dirty="0">
                <a:solidFill>
                  <a:schemeClr val="accent4">
                    <a:lumMod val="75000"/>
                  </a:schemeClr>
                </a:solidFill>
                <a:latin typeface="Garamond" panose="02020404030301010803" pitchFamily="18" charset="0"/>
              </a:rPr>
              <a:t>th</a:t>
            </a:r>
            <a:r>
              <a:rPr lang="en-GB" altLang="en-US" sz="6600" dirty="0">
                <a:solidFill>
                  <a:schemeClr val="accent4">
                    <a:lumMod val="75000"/>
                  </a:schemeClr>
                </a:solidFill>
                <a:latin typeface="Garamond" panose="02020404030301010803" pitchFamily="18" charset="0"/>
              </a:rPr>
              <a:t> March </a:t>
            </a:r>
            <a:endParaRPr lang="en-GB" sz="6600" dirty="0">
              <a:solidFill>
                <a:schemeClr val="accent4">
                  <a:lumMod val="75000"/>
                </a:schemeClr>
              </a:solidFill>
              <a:latin typeface="Garamond" panose="02020404030301010803" pitchFamily="18" charset="0"/>
            </a:endParaRPr>
          </a:p>
        </p:txBody>
      </p:sp>
      <p:sp>
        <p:nvSpPr>
          <p:cNvPr id="9" name="Rectangle 3"/>
          <p:cNvSpPr txBox="1">
            <a:spLocks noChangeArrowheads="1"/>
          </p:cNvSpPr>
          <p:nvPr/>
        </p:nvSpPr>
        <p:spPr>
          <a:xfrm>
            <a:off x="1700791" y="5934100"/>
            <a:ext cx="4201907" cy="7443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altLang="en-US" dirty="0">
              <a:latin typeface="Garamond" panose="02020404030301010803" pitchFamily="18" charset="0"/>
            </a:endParaRPr>
          </a:p>
          <a:p>
            <a:pPr marL="0" indent="0">
              <a:buFont typeface="Arial" panose="020B0604020202020204" pitchFamily="34" charset="0"/>
              <a:buNone/>
            </a:pPr>
            <a:endParaRPr lang="en-GB" altLang="en-US" dirty="0">
              <a:latin typeface="Garamond" panose="02020404030301010803" pitchFamily="18" charset="0"/>
            </a:endParaRPr>
          </a:p>
        </p:txBody>
      </p:sp>
      <p:pic>
        <p:nvPicPr>
          <p:cNvPr id="1026" name="Picture 2" descr="upload.wikimedia.org/wikipedia/commons/thumb/2/...">
            <a:extLst>
              <a:ext uri="{FF2B5EF4-FFF2-40B4-BE49-F238E27FC236}">
                <a16:creationId xmlns:a16="http://schemas.microsoft.com/office/drawing/2014/main" id="{333B8D65-F8FC-41FD-B188-6DDF879895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2482"/>
          <a:stretch/>
        </p:blipFill>
        <p:spPr bwMode="auto">
          <a:xfrm>
            <a:off x="552435" y="2521590"/>
            <a:ext cx="4281272" cy="41568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920DA52-60C3-4862-B51D-C475A068156E}"/>
              </a:ext>
            </a:extLst>
          </p:cNvPr>
          <p:cNvSpPr txBox="1"/>
          <p:nvPr/>
        </p:nvSpPr>
        <p:spPr>
          <a:xfrm>
            <a:off x="5048813" y="2535731"/>
            <a:ext cx="6989008" cy="4493538"/>
          </a:xfrm>
          <a:prstGeom prst="rect">
            <a:avLst/>
          </a:prstGeom>
          <a:noFill/>
        </p:spPr>
        <p:txBody>
          <a:bodyPr wrap="square" rtlCol="0">
            <a:spAutoFit/>
          </a:bodyPr>
          <a:lstStyle/>
          <a:p>
            <a:pPr algn="l"/>
            <a:r>
              <a:rPr lang="en-US" sz="2800" b="0" i="0" dirty="0">
                <a:effectLst/>
                <a:latin typeface="Garamond" panose="02020404030301010803" pitchFamily="18" charset="0"/>
              </a:rPr>
              <a:t>Christ beside me, Christ before me,</a:t>
            </a:r>
            <a:br>
              <a:rPr lang="en-US" sz="2800" b="0" i="0" dirty="0">
                <a:effectLst/>
                <a:latin typeface="Garamond" panose="02020404030301010803" pitchFamily="18" charset="0"/>
              </a:rPr>
            </a:br>
            <a:r>
              <a:rPr lang="en-US" sz="2800" b="0" i="0" dirty="0">
                <a:effectLst/>
                <a:latin typeface="Garamond" panose="02020404030301010803" pitchFamily="18" charset="0"/>
              </a:rPr>
              <a:t>Christ behind me, King of my heart;</a:t>
            </a:r>
            <a:br>
              <a:rPr lang="en-US" sz="2800" b="0" i="0" dirty="0">
                <a:effectLst/>
                <a:latin typeface="Garamond" panose="02020404030301010803" pitchFamily="18" charset="0"/>
              </a:rPr>
            </a:br>
            <a:r>
              <a:rPr lang="en-US" sz="2800" b="0" i="0" dirty="0">
                <a:effectLst/>
                <a:latin typeface="Garamond" panose="02020404030301010803" pitchFamily="18" charset="0"/>
              </a:rPr>
              <a:t>Christ within me, Christ below me,</a:t>
            </a:r>
            <a:br>
              <a:rPr lang="en-US" sz="2800" b="0" i="0" dirty="0">
                <a:effectLst/>
                <a:latin typeface="Garamond" panose="02020404030301010803" pitchFamily="18" charset="0"/>
              </a:rPr>
            </a:br>
            <a:r>
              <a:rPr lang="en-US" sz="2800" b="0" i="0" dirty="0">
                <a:effectLst/>
                <a:latin typeface="Garamond" panose="02020404030301010803" pitchFamily="18" charset="0"/>
              </a:rPr>
              <a:t>Christ above me, never to part.</a:t>
            </a:r>
            <a:r>
              <a:rPr lang="en-US" sz="800" b="0" i="0" dirty="0">
                <a:effectLst/>
                <a:latin typeface="Garamond" panose="02020404030301010803" pitchFamily="18" charset="0"/>
              </a:rPr>
              <a:t/>
            </a:r>
            <a:br>
              <a:rPr lang="en-US" sz="800" b="0" i="0" dirty="0">
                <a:effectLst/>
                <a:latin typeface="Garamond" panose="02020404030301010803" pitchFamily="18" charset="0"/>
              </a:rPr>
            </a:br>
            <a:endParaRPr lang="en-US" sz="800" b="0" i="0" dirty="0">
              <a:effectLst/>
              <a:latin typeface="Garamond" panose="02020404030301010803" pitchFamily="18" charset="0"/>
            </a:endParaRPr>
          </a:p>
          <a:p>
            <a:pPr algn="l"/>
            <a:r>
              <a:rPr lang="en-US" sz="2800" b="0" i="0" dirty="0">
                <a:effectLst/>
                <a:latin typeface="Garamond" panose="02020404030301010803" pitchFamily="18" charset="0"/>
              </a:rPr>
              <a:t>Christ on my right hand, Christ on my left hand,</a:t>
            </a:r>
            <a:br>
              <a:rPr lang="en-US" sz="2800" b="0" i="0" dirty="0">
                <a:effectLst/>
                <a:latin typeface="Garamond" panose="02020404030301010803" pitchFamily="18" charset="0"/>
              </a:rPr>
            </a:br>
            <a:r>
              <a:rPr lang="en-US" sz="2800" b="0" i="0" dirty="0">
                <a:effectLst/>
                <a:latin typeface="Garamond" panose="02020404030301010803" pitchFamily="18" charset="0"/>
              </a:rPr>
              <a:t>Christ all around me, shield in the strife;</a:t>
            </a:r>
            <a:br>
              <a:rPr lang="en-US" sz="2800" b="0" i="0" dirty="0">
                <a:effectLst/>
                <a:latin typeface="Garamond" panose="02020404030301010803" pitchFamily="18" charset="0"/>
              </a:rPr>
            </a:br>
            <a:r>
              <a:rPr lang="en-US" sz="2800" b="0" i="0" dirty="0">
                <a:effectLst/>
                <a:latin typeface="Garamond" panose="02020404030301010803" pitchFamily="18" charset="0"/>
              </a:rPr>
              <a:t>Christ in my sleeping, Christ in my sitting,</a:t>
            </a:r>
            <a:br>
              <a:rPr lang="en-US" sz="2800" b="0" i="0" dirty="0">
                <a:effectLst/>
                <a:latin typeface="Garamond" panose="02020404030301010803" pitchFamily="18" charset="0"/>
              </a:rPr>
            </a:br>
            <a:r>
              <a:rPr lang="en-US" sz="2800" b="0" i="0" dirty="0">
                <a:effectLst/>
                <a:latin typeface="Garamond" panose="02020404030301010803" pitchFamily="18" charset="0"/>
              </a:rPr>
              <a:t>Christ in my rising, light of my life.</a:t>
            </a:r>
          </a:p>
          <a:p>
            <a:pPr algn="l"/>
            <a:endParaRPr lang="en-US" sz="800" b="0" i="0" dirty="0">
              <a:effectLst/>
              <a:latin typeface="Garamond" panose="02020404030301010803" pitchFamily="18" charset="0"/>
            </a:endParaRPr>
          </a:p>
          <a:p>
            <a:pPr algn="l"/>
            <a:r>
              <a:rPr lang="en-US" sz="2400" i="1" dirty="0">
                <a:latin typeface="Garamond" panose="02020404030301010803" pitchFamily="18" charset="0"/>
              </a:rPr>
              <a:t>                        - from St Patrick’s Breastplate</a:t>
            </a:r>
            <a:endParaRPr lang="en-US" sz="2400" b="0" i="1" dirty="0">
              <a:effectLst/>
              <a:latin typeface="Garamond" panose="02020404030301010803" pitchFamily="18" charset="0"/>
            </a:endParaRPr>
          </a:p>
          <a:p>
            <a:endParaRPr lang="en-GB" dirty="0"/>
          </a:p>
        </p:txBody>
      </p:sp>
    </p:spTree>
    <p:extLst>
      <p:ext uri="{BB962C8B-B14F-4D97-AF65-F5344CB8AC3E}">
        <p14:creationId xmlns:p14="http://schemas.microsoft.com/office/powerpoint/2010/main" val="1831290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195718" y="6306291"/>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3936" y="5849091"/>
            <a:ext cx="771525" cy="914400"/>
          </a:xfrm>
          <a:prstGeom prst="rect">
            <a:avLst/>
          </a:prstGeom>
        </p:spPr>
      </p:pic>
      <p:sp>
        <p:nvSpPr>
          <p:cNvPr id="8" name="Title 1"/>
          <p:cNvSpPr txBox="1">
            <a:spLocks/>
          </p:cNvSpPr>
          <p:nvPr/>
        </p:nvSpPr>
        <p:spPr>
          <a:xfrm>
            <a:off x="552436" y="239256"/>
            <a:ext cx="11382073" cy="2126872"/>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6600" dirty="0" smtClean="0">
                <a:solidFill>
                  <a:schemeClr val="accent4">
                    <a:lumMod val="75000"/>
                  </a:schemeClr>
                </a:solidFill>
                <a:latin typeface="Garamond" panose="02020404030301010803" pitchFamily="18" charset="0"/>
              </a:rPr>
              <a:t>Blessed </a:t>
            </a:r>
            <a:r>
              <a:rPr lang="en-GB" altLang="en-US" sz="6600" dirty="0">
                <a:solidFill>
                  <a:schemeClr val="accent4">
                    <a:lumMod val="75000"/>
                  </a:schemeClr>
                </a:solidFill>
                <a:latin typeface="Garamond" panose="02020404030301010803" pitchFamily="18" charset="0"/>
              </a:rPr>
              <a:t>Sister </a:t>
            </a:r>
            <a:r>
              <a:rPr lang="en-GB" altLang="en-US" sz="6600" dirty="0" err="1">
                <a:solidFill>
                  <a:schemeClr val="accent4">
                    <a:lumMod val="75000"/>
                  </a:schemeClr>
                </a:solidFill>
                <a:latin typeface="Garamond" panose="02020404030301010803" pitchFamily="18" charset="0"/>
              </a:rPr>
              <a:t>Tarsykia</a:t>
            </a:r>
            <a:r>
              <a:rPr lang="en-GB" altLang="en-US" sz="6600" dirty="0">
                <a:solidFill>
                  <a:schemeClr val="accent4">
                    <a:lumMod val="75000"/>
                  </a:schemeClr>
                </a:solidFill>
                <a:latin typeface="Garamond" panose="02020404030301010803" pitchFamily="18" charset="0"/>
              </a:rPr>
              <a:t> </a:t>
            </a:r>
            <a:r>
              <a:rPr lang="en-GB" altLang="en-US" sz="6600" dirty="0" err="1" smtClean="0">
                <a:solidFill>
                  <a:schemeClr val="accent4">
                    <a:lumMod val="75000"/>
                  </a:schemeClr>
                </a:solidFill>
                <a:latin typeface="Garamond" panose="02020404030301010803" pitchFamily="18" charset="0"/>
              </a:rPr>
              <a:t>Matskiv</a:t>
            </a:r>
            <a:r>
              <a:rPr lang="en-GB" altLang="en-US" sz="6600" dirty="0" smtClean="0">
                <a:solidFill>
                  <a:schemeClr val="accent4">
                    <a:lumMod val="75000"/>
                  </a:schemeClr>
                </a:solidFill>
                <a:latin typeface="Garamond" panose="02020404030301010803" pitchFamily="18" charset="0"/>
              </a:rPr>
              <a:t>:</a:t>
            </a:r>
            <a:endParaRPr lang="en-GB" altLang="en-US" sz="6600" dirty="0">
              <a:solidFill>
                <a:schemeClr val="accent4">
                  <a:lumMod val="75000"/>
                </a:schemeClr>
              </a:solidFill>
              <a:latin typeface="Garamond" panose="02020404030301010803" pitchFamily="18" charset="0"/>
            </a:endParaRPr>
          </a:p>
          <a:p>
            <a:pPr algn="ctr"/>
            <a:endParaRPr lang="en-GB" altLang="en-US" sz="700" dirty="0">
              <a:solidFill>
                <a:schemeClr val="accent4">
                  <a:lumMod val="75000"/>
                </a:schemeClr>
              </a:solidFill>
              <a:latin typeface="Garamond" panose="02020404030301010803" pitchFamily="18" charset="0"/>
            </a:endParaRPr>
          </a:p>
          <a:p>
            <a:pPr algn="ctr"/>
            <a:endParaRPr lang="en-GB" altLang="en-US" sz="400" dirty="0">
              <a:solidFill>
                <a:schemeClr val="accent4">
                  <a:lumMod val="75000"/>
                </a:schemeClr>
              </a:solidFill>
              <a:latin typeface="Garamond" panose="02020404030301010803" pitchFamily="18" charset="0"/>
            </a:endParaRPr>
          </a:p>
          <a:p>
            <a:pPr algn="ctr"/>
            <a:endParaRPr lang="en-GB" altLang="en-US" sz="400" dirty="0">
              <a:solidFill>
                <a:schemeClr val="accent4">
                  <a:lumMod val="75000"/>
                </a:schemeClr>
              </a:solidFill>
              <a:latin typeface="Garamond" panose="02020404030301010803" pitchFamily="18" charset="0"/>
            </a:endParaRPr>
          </a:p>
          <a:p>
            <a:pPr algn="ctr"/>
            <a:r>
              <a:rPr lang="en-GB" altLang="en-US" sz="6600" dirty="0" smtClean="0">
                <a:solidFill>
                  <a:schemeClr val="accent4">
                    <a:lumMod val="75000"/>
                  </a:schemeClr>
                </a:solidFill>
                <a:latin typeface="Garamond" panose="02020404030301010803" pitchFamily="18" charset="0"/>
              </a:rPr>
              <a:t> </a:t>
            </a:r>
            <a:r>
              <a:rPr lang="en-GB" altLang="en-US" sz="6600" dirty="0">
                <a:solidFill>
                  <a:schemeClr val="accent4">
                    <a:lumMod val="75000"/>
                  </a:schemeClr>
                </a:solidFill>
                <a:latin typeface="Garamond" panose="02020404030301010803" pitchFamily="18" charset="0"/>
              </a:rPr>
              <a:t>23</a:t>
            </a:r>
            <a:r>
              <a:rPr lang="en-GB" altLang="en-US" sz="6600" baseline="30000" dirty="0">
                <a:solidFill>
                  <a:schemeClr val="accent4">
                    <a:lumMod val="75000"/>
                  </a:schemeClr>
                </a:solidFill>
                <a:latin typeface="Garamond" panose="02020404030301010803" pitchFamily="18" charset="0"/>
              </a:rPr>
              <a:t>rd</a:t>
            </a:r>
            <a:r>
              <a:rPr lang="en-GB" altLang="en-US" sz="6600" dirty="0">
                <a:solidFill>
                  <a:schemeClr val="accent4">
                    <a:lumMod val="75000"/>
                  </a:schemeClr>
                </a:solidFill>
                <a:latin typeface="Garamond" panose="02020404030301010803" pitchFamily="18" charset="0"/>
              </a:rPr>
              <a:t> March </a:t>
            </a:r>
            <a:endParaRPr lang="en-GB" sz="6600" dirty="0">
              <a:solidFill>
                <a:schemeClr val="accent4">
                  <a:lumMod val="75000"/>
                </a:schemeClr>
              </a:solidFill>
              <a:latin typeface="Garamond" panose="02020404030301010803" pitchFamily="18" charset="0"/>
            </a:endParaRPr>
          </a:p>
        </p:txBody>
      </p:sp>
      <p:sp>
        <p:nvSpPr>
          <p:cNvPr id="9" name="Rectangle 3"/>
          <p:cNvSpPr txBox="1">
            <a:spLocks noChangeArrowheads="1"/>
          </p:cNvSpPr>
          <p:nvPr/>
        </p:nvSpPr>
        <p:spPr>
          <a:xfrm>
            <a:off x="1700791" y="5934100"/>
            <a:ext cx="4201907" cy="7443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altLang="en-US" dirty="0">
              <a:latin typeface="Garamond" panose="02020404030301010803" pitchFamily="18" charset="0"/>
            </a:endParaRPr>
          </a:p>
          <a:p>
            <a:pPr marL="0" indent="0">
              <a:buFont typeface="Arial" panose="020B0604020202020204" pitchFamily="34" charset="0"/>
              <a:buNone/>
            </a:pPr>
            <a:endParaRPr lang="en-GB" altLang="en-US" dirty="0">
              <a:latin typeface="Garamond" panose="02020404030301010803" pitchFamily="18" charset="0"/>
            </a:endParaRPr>
          </a:p>
        </p:txBody>
      </p:sp>
      <p:sp>
        <p:nvSpPr>
          <p:cNvPr id="2" name="TextBox 1">
            <a:extLst>
              <a:ext uri="{FF2B5EF4-FFF2-40B4-BE49-F238E27FC236}">
                <a16:creationId xmlns:a16="http://schemas.microsoft.com/office/drawing/2014/main" id="{7920DA52-60C3-4862-B51D-C475A068156E}"/>
              </a:ext>
            </a:extLst>
          </p:cNvPr>
          <p:cNvSpPr txBox="1"/>
          <p:nvPr/>
        </p:nvSpPr>
        <p:spPr>
          <a:xfrm>
            <a:off x="3714750" y="2535731"/>
            <a:ext cx="8323071" cy="4154984"/>
          </a:xfrm>
          <a:prstGeom prst="rect">
            <a:avLst/>
          </a:prstGeom>
          <a:noFill/>
        </p:spPr>
        <p:txBody>
          <a:bodyPr wrap="square" rtlCol="0">
            <a:spAutoFit/>
          </a:bodyPr>
          <a:lstStyle/>
          <a:p>
            <a:pPr algn="just"/>
            <a:r>
              <a:rPr lang="en-GB" sz="2000" dirty="0">
                <a:latin typeface="Garamond" panose="02020404030301010803" pitchFamily="18" charset="0"/>
              </a:rPr>
              <a:t>The Servant of God Sister </a:t>
            </a:r>
            <a:r>
              <a:rPr lang="en-GB" sz="2000" dirty="0" err="1">
                <a:latin typeface="Garamond" panose="02020404030301010803" pitchFamily="18" charset="0"/>
              </a:rPr>
              <a:t>Tarsykia</a:t>
            </a:r>
            <a:r>
              <a:rPr lang="en-GB" sz="2000" dirty="0">
                <a:latin typeface="Garamond" panose="02020404030301010803" pitchFamily="18" charset="0"/>
              </a:rPr>
              <a:t> </a:t>
            </a:r>
            <a:r>
              <a:rPr lang="en-GB" sz="2000" dirty="0" err="1">
                <a:latin typeface="Garamond" panose="02020404030301010803" pitchFamily="18" charset="0"/>
              </a:rPr>
              <a:t>Matskiv</a:t>
            </a:r>
            <a:r>
              <a:rPr lang="en-GB" sz="2000" dirty="0">
                <a:latin typeface="Garamond" panose="02020404030301010803" pitchFamily="18" charset="0"/>
              </a:rPr>
              <a:t> was born on 23</a:t>
            </a:r>
            <a:r>
              <a:rPr lang="en-GB" sz="2000" baseline="30000" dirty="0">
                <a:latin typeface="Garamond" panose="02020404030301010803" pitchFamily="18" charset="0"/>
              </a:rPr>
              <a:t>rd</a:t>
            </a:r>
            <a:r>
              <a:rPr lang="en-GB" sz="2000" dirty="0">
                <a:latin typeface="Garamond" panose="02020404030301010803" pitchFamily="18" charset="0"/>
              </a:rPr>
              <a:t> March 1919 in the village of </a:t>
            </a:r>
            <a:r>
              <a:rPr lang="en-GB" sz="2000" dirty="0" err="1">
                <a:latin typeface="Garamond" panose="02020404030301010803" pitchFamily="18" charset="0"/>
              </a:rPr>
              <a:t>Khodoriv</a:t>
            </a:r>
            <a:r>
              <a:rPr lang="en-GB" sz="2000" dirty="0">
                <a:latin typeface="Garamond" panose="02020404030301010803" pitchFamily="18" charset="0"/>
              </a:rPr>
              <a:t>, Lviv District (now a city in Ukraine). On 3</a:t>
            </a:r>
            <a:r>
              <a:rPr lang="en-GB" sz="2000" baseline="30000" dirty="0">
                <a:latin typeface="Garamond" panose="02020404030301010803" pitchFamily="18" charset="0"/>
              </a:rPr>
              <a:t>rd</a:t>
            </a:r>
            <a:r>
              <a:rPr lang="en-GB" sz="2000" dirty="0">
                <a:latin typeface="Garamond" panose="02020404030301010803" pitchFamily="18" charset="0"/>
              </a:rPr>
              <a:t>  May 1938 she entered the Sister Servants of Mary Immaculate. After professing her first vows on 5</a:t>
            </a:r>
            <a:r>
              <a:rPr lang="en-GB" sz="2000" baseline="30000" dirty="0">
                <a:latin typeface="Garamond" panose="02020404030301010803" pitchFamily="18" charset="0"/>
              </a:rPr>
              <a:t>th</a:t>
            </a:r>
            <a:r>
              <a:rPr lang="en-GB" sz="2000" dirty="0">
                <a:latin typeface="Garamond" panose="02020404030301010803" pitchFamily="18" charset="0"/>
              </a:rPr>
              <a:t> November 1940, she worked in her convent. Before the Russian arrival in Lviv during World War II, Sister </a:t>
            </a:r>
            <a:r>
              <a:rPr lang="en-GB" sz="2000" dirty="0" err="1">
                <a:latin typeface="Garamond" panose="02020404030301010803" pitchFamily="18" charset="0"/>
              </a:rPr>
              <a:t>Tarsykia</a:t>
            </a:r>
            <a:r>
              <a:rPr lang="en-GB" sz="2000" dirty="0">
                <a:latin typeface="Garamond" panose="02020404030301010803" pitchFamily="18" charset="0"/>
              </a:rPr>
              <a:t> made a private oath to her spiritual director, Fr Volodymyr </a:t>
            </a:r>
            <a:r>
              <a:rPr lang="en-GB" sz="2000" dirty="0" err="1">
                <a:latin typeface="Garamond" panose="02020404030301010803" pitchFamily="18" charset="0"/>
              </a:rPr>
              <a:t>Kovalyk</a:t>
            </a:r>
            <a:r>
              <a:rPr lang="en-GB" sz="2000" dirty="0">
                <a:latin typeface="Garamond" panose="02020404030301010803" pitchFamily="18" charset="0"/>
              </a:rPr>
              <a:t> O.S.B.M., that she would sacrifice her life for the conversion of Russia and for the good of the Catholic Church. </a:t>
            </a:r>
          </a:p>
          <a:p>
            <a:pPr algn="just"/>
            <a:endParaRPr lang="en-GB" sz="200" dirty="0">
              <a:latin typeface="Garamond" panose="02020404030301010803" pitchFamily="18" charset="0"/>
            </a:endParaRPr>
          </a:p>
          <a:p>
            <a:r>
              <a:rPr lang="en-GB" sz="2000" dirty="0">
                <a:latin typeface="Garamond" panose="02020404030301010803" pitchFamily="18" charset="0"/>
              </a:rPr>
              <a:t>The Russian army was determined to destroy the monastery. </a:t>
            </a:r>
          </a:p>
          <a:p>
            <a:endParaRPr lang="en-GB" sz="200" dirty="0">
              <a:latin typeface="Garamond" panose="02020404030301010803" pitchFamily="18" charset="0"/>
            </a:endParaRPr>
          </a:p>
          <a:p>
            <a:pPr algn="just"/>
            <a:r>
              <a:rPr lang="en-GB" sz="2000" dirty="0">
                <a:latin typeface="Garamond" panose="02020404030301010803" pitchFamily="18" charset="0"/>
              </a:rPr>
              <a:t>On the morning of 17 July 1944 at 8 a.m., a Russian soldier rang the convent door. When Sr </a:t>
            </a:r>
            <a:r>
              <a:rPr lang="en-GB" sz="2000" dirty="0" err="1">
                <a:latin typeface="Garamond" panose="02020404030301010803" pitchFamily="18" charset="0"/>
              </a:rPr>
              <a:t>Taryskia</a:t>
            </a:r>
            <a:r>
              <a:rPr lang="en-GB" sz="2000" dirty="0">
                <a:latin typeface="Garamond" panose="02020404030301010803" pitchFamily="18" charset="0"/>
              </a:rPr>
              <a:t> answered the door she was shot dead without warning, simply because she was a nun.  </a:t>
            </a:r>
            <a:endParaRPr lang="en-GB" sz="1200" dirty="0">
              <a:latin typeface="Garamond" panose="02020404030301010803" pitchFamily="18" charset="0"/>
            </a:endParaRPr>
          </a:p>
          <a:p>
            <a:pPr algn="just"/>
            <a:endParaRPr lang="en-GB" sz="1100" dirty="0">
              <a:latin typeface="Garamond" panose="02020404030301010803" pitchFamily="18" charset="0"/>
            </a:endParaRPr>
          </a:p>
          <a:p>
            <a:pPr algn="ctr"/>
            <a:r>
              <a:rPr lang="en-GB" sz="2000" b="1" dirty="0">
                <a:latin typeface="Garamond" panose="02020404030301010803" pitchFamily="18" charset="0"/>
              </a:rPr>
              <a:t>Let us pray for Ukraine and Russia. </a:t>
            </a:r>
          </a:p>
        </p:txBody>
      </p:sp>
      <p:pic>
        <p:nvPicPr>
          <p:cNvPr id="3" name="Picture 2" descr="Beata Tarsykia Matskiv, Patrona del Aspirantado en Ucrania">
            <a:extLst>
              <a:ext uri="{FF2B5EF4-FFF2-40B4-BE49-F238E27FC236}">
                <a16:creationId xmlns:a16="http://schemas.microsoft.com/office/drawing/2014/main" id="{19C8C1CD-E0E4-92EC-76C6-7850521460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36" y="2414381"/>
            <a:ext cx="2895898" cy="4154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960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C96CBE94-77A2-D554-2558-8F6557AEFA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020" t="-177" r="16373" b="7324"/>
          <a:stretch/>
        </p:blipFill>
        <p:spPr bwMode="auto">
          <a:xfrm>
            <a:off x="4244229" y="1400168"/>
            <a:ext cx="7947771" cy="54578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2A9E0E8-6351-B52A-8413-7E63C946263B}"/>
              </a:ext>
            </a:extLst>
          </p:cNvPr>
          <p:cNvSpPr txBox="1"/>
          <p:nvPr/>
        </p:nvSpPr>
        <p:spPr>
          <a:xfrm>
            <a:off x="11213231" y="5926985"/>
            <a:ext cx="977575" cy="954107"/>
          </a:xfrm>
          <a:prstGeom prst="rect">
            <a:avLst/>
          </a:prstGeom>
          <a:solidFill>
            <a:schemeClr val="bg1"/>
          </a:solidFill>
        </p:spPr>
        <p:txBody>
          <a:bodyPr wrap="square" rtlCol="0">
            <a:spAutoFit/>
          </a:bodyPr>
          <a:lstStyle/>
          <a:p>
            <a:r>
              <a:rPr lang="en-GB" sz="2800" b="1" dirty="0">
                <a:solidFill>
                  <a:schemeClr val="accent1">
                    <a:lumMod val="50000"/>
                  </a:schemeClr>
                </a:solidFill>
              </a:rPr>
              <a:t>BDES</a:t>
            </a:r>
          </a:p>
          <a:p>
            <a:endParaRPr lang="en-GB" sz="2800" b="1" dirty="0">
              <a:solidFill>
                <a:schemeClr val="accent1">
                  <a:lumMod val="50000"/>
                </a:schemeClr>
              </a:solidFill>
            </a:endParaRPr>
          </a:p>
        </p:txBody>
      </p:sp>
      <p:sp>
        <p:nvSpPr>
          <p:cNvPr id="6" name="TextBox 5"/>
          <p:cNvSpPr txBox="1"/>
          <p:nvPr/>
        </p:nvSpPr>
        <p:spPr>
          <a:xfrm>
            <a:off x="10195718" y="6306291"/>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3" name="TextBox 2"/>
          <p:cNvSpPr txBox="1"/>
          <p:nvPr/>
        </p:nvSpPr>
        <p:spPr>
          <a:xfrm>
            <a:off x="139762" y="1490676"/>
            <a:ext cx="3943966" cy="5324535"/>
          </a:xfrm>
          <a:prstGeom prst="rect">
            <a:avLst/>
          </a:prstGeom>
          <a:noFill/>
        </p:spPr>
        <p:txBody>
          <a:bodyPr wrap="square" rtlCol="0">
            <a:spAutoFit/>
          </a:bodyPr>
          <a:lstStyle/>
          <a:p>
            <a:pPr algn="just"/>
            <a:r>
              <a:rPr lang="en-US" sz="2000" b="0" i="0" dirty="0">
                <a:solidFill>
                  <a:srgbClr val="000000"/>
                </a:solidFill>
                <a:effectLst/>
                <a:latin typeface="Garamond" panose="02020404030301010803" pitchFamily="18" charset="0"/>
              </a:rPr>
              <a:t>Oscar Romero was the Archbishop of San Salvador, in El Salvador, during a time of widespread violence and oppression of the poor by an evil dictatorship. In 1977 a personal friend was assassinated for speaking out for the poor.  This profoundly affected Romero, and he wrote “If they have killed him for doing what he did, then I too have to walk the same path.”  He spoke out against poverty, injustice, disappearances and torture, denounced violence and injustice, and urged people to live out Christ’s Gospel message of love for one’s </a:t>
            </a:r>
            <a:r>
              <a:rPr lang="en-US" sz="2000" b="0" i="0" dirty="0" err="1">
                <a:solidFill>
                  <a:srgbClr val="000000"/>
                </a:solidFill>
                <a:effectLst/>
                <a:latin typeface="Garamond" panose="02020404030301010803" pitchFamily="18" charset="0"/>
              </a:rPr>
              <a:t>neighbour</a:t>
            </a:r>
            <a:r>
              <a:rPr lang="en-US" sz="2000" b="0" i="0" dirty="0">
                <a:solidFill>
                  <a:srgbClr val="000000"/>
                </a:solidFill>
                <a:effectLst/>
                <a:latin typeface="Garamond" panose="02020404030301010803" pitchFamily="18" charset="0"/>
              </a:rPr>
              <a:t>.” He was shot dead by an unknown assassin while saying Mass.</a:t>
            </a:r>
          </a:p>
        </p:txBody>
      </p:sp>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6794" y="5932713"/>
            <a:ext cx="797411" cy="945080"/>
          </a:xfrm>
          <a:prstGeom prst="rect">
            <a:avLst/>
          </a:prstGeom>
        </p:spPr>
      </p:pic>
      <p:sp>
        <p:nvSpPr>
          <p:cNvPr id="8" name="Title 1"/>
          <p:cNvSpPr txBox="1">
            <a:spLocks/>
          </p:cNvSpPr>
          <p:nvPr/>
        </p:nvSpPr>
        <p:spPr>
          <a:xfrm>
            <a:off x="0" y="11375"/>
            <a:ext cx="12192000" cy="1388792"/>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000" dirty="0">
                <a:solidFill>
                  <a:schemeClr val="accent4">
                    <a:lumMod val="75000"/>
                  </a:schemeClr>
                </a:solidFill>
                <a:effectLst/>
                <a:latin typeface="Garamond" panose="02020404030301010803" pitchFamily="18" charset="0"/>
                <a:ea typeface="Calibri" panose="020F0502020204030204" pitchFamily="34" charset="0"/>
                <a:cs typeface="Times New Roman" panose="02020603050405020304" pitchFamily="18" charset="0"/>
              </a:rPr>
              <a:t>Saint Oscar </a:t>
            </a:r>
            <a:r>
              <a:rPr lang="en-GB" sz="6000" dirty="0" smtClean="0">
                <a:solidFill>
                  <a:schemeClr val="accent4">
                    <a:lumMod val="75000"/>
                  </a:schemeClr>
                </a:solidFill>
                <a:effectLst/>
                <a:latin typeface="Garamond" panose="02020404030301010803" pitchFamily="18" charset="0"/>
                <a:ea typeface="Calibri" panose="020F0502020204030204" pitchFamily="34" charset="0"/>
                <a:cs typeface="Times New Roman" panose="02020603050405020304" pitchFamily="18" charset="0"/>
              </a:rPr>
              <a:t>Romero: </a:t>
            </a:r>
            <a:r>
              <a:rPr lang="en-GB" sz="6000" dirty="0">
                <a:solidFill>
                  <a:schemeClr val="accent4">
                    <a:lumMod val="75000"/>
                  </a:schemeClr>
                </a:solidFill>
                <a:effectLst/>
                <a:latin typeface="Garamond" panose="02020404030301010803" pitchFamily="18" charset="0"/>
                <a:ea typeface="Calibri" panose="020F0502020204030204" pitchFamily="34" charset="0"/>
                <a:cs typeface="Times New Roman" panose="02020603050405020304" pitchFamily="18" charset="0"/>
              </a:rPr>
              <a:t>24</a:t>
            </a:r>
            <a:r>
              <a:rPr lang="en-GB" sz="6000" baseline="30000" dirty="0">
                <a:solidFill>
                  <a:schemeClr val="accent4">
                    <a:lumMod val="75000"/>
                  </a:schemeClr>
                </a:solidFill>
                <a:effectLst/>
                <a:latin typeface="Garamond" panose="02020404030301010803" pitchFamily="18" charset="0"/>
                <a:ea typeface="Calibri" panose="020F0502020204030204" pitchFamily="34" charset="0"/>
                <a:cs typeface="Times New Roman" panose="02020603050405020304" pitchFamily="18" charset="0"/>
              </a:rPr>
              <a:t>th</a:t>
            </a:r>
            <a:r>
              <a:rPr lang="en-GB" sz="6000" dirty="0">
                <a:solidFill>
                  <a:schemeClr val="accent4">
                    <a:lumMod val="75000"/>
                  </a:schemeClr>
                </a:solidFill>
                <a:effectLst/>
                <a:latin typeface="Garamond" panose="02020404030301010803" pitchFamily="18" charset="0"/>
                <a:ea typeface="Calibri" panose="020F0502020204030204" pitchFamily="34" charset="0"/>
                <a:cs typeface="Times New Roman" panose="02020603050405020304" pitchFamily="18" charset="0"/>
              </a:rPr>
              <a:t> March</a:t>
            </a:r>
            <a:endParaRPr lang="en-GB" sz="6000" dirty="0">
              <a:solidFill>
                <a:schemeClr val="accent4">
                  <a:lumMod val="75000"/>
                </a:schemeClr>
              </a:solidFill>
              <a:latin typeface="Garamond" panose="02020404030301010803" pitchFamily="18" charset="0"/>
            </a:endParaRPr>
          </a:p>
        </p:txBody>
      </p:sp>
      <p:sp>
        <p:nvSpPr>
          <p:cNvPr id="2" name="TextBox 1">
            <a:extLst>
              <a:ext uri="{FF2B5EF4-FFF2-40B4-BE49-F238E27FC236}">
                <a16:creationId xmlns:a16="http://schemas.microsoft.com/office/drawing/2014/main" id="{8D43786E-7457-6A36-607D-33D3B565C523}"/>
              </a:ext>
            </a:extLst>
          </p:cNvPr>
          <p:cNvSpPr txBox="1"/>
          <p:nvPr/>
        </p:nvSpPr>
        <p:spPr>
          <a:xfrm>
            <a:off x="10289219" y="5926985"/>
            <a:ext cx="977575" cy="954107"/>
          </a:xfrm>
          <a:prstGeom prst="rect">
            <a:avLst/>
          </a:prstGeom>
          <a:solidFill>
            <a:schemeClr val="bg1"/>
          </a:solidFill>
        </p:spPr>
        <p:txBody>
          <a:bodyPr wrap="square" rtlCol="0">
            <a:spAutoFit/>
          </a:bodyPr>
          <a:lstStyle/>
          <a:p>
            <a:r>
              <a:rPr lang="en-GB" sz="2800" b="1" dirty="0">
                <a:solidFill>
                  <a:schemeClr val="accent1">
                    <a:lumMod val="50000"/>
                  </a:schemeClr>
                </a:solidFill>
              </a:rPr>
              <a:t>BDES</a:t>
            </a:r>
          </a:p>
          <a:p>
            <a:endParaRPr lang="en-GB" sz="2800" b="1" dirty="0">
              <a:solidFill>
                <a:schemeClr val="accent1">
                  <a:lumMod val="50000"/>
                </a:schemeClr>
              </a:solidFill>
            </a:endParaRPr>
          </a:p>
        </p:txBody>
      </p:sp>
    </p:spTree>
    <p:extLst>
      <p:ext uri="{BB962C8B-B14F-4D97-AF65-F5344CB8AC3E}">
        <p14:creationId xmlns:p14="http://schemas.microsoft.com/office/powerpoint/2010/main" val="997739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195718" y="6306291"/>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8" name="Title 1"/>
          <p:cNvSpPr txBox="1">
            <a:spLocks/>
          </p:cNvSpPr>
          <p:nvPr/>
        </p:nvSpPr>
        <p:spPr>
          <a:xfrm>
            <a:off x="268720" y="278671"/>
            <a:ext cx="6693725" cy="2517795"/>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6600" dirty="0">
                <a:solidFill>
                  <a:schemeClr val="accent4">
                    <a:lumMod val="75000"/>
                  </a:schemeClr>
                </a:solidFill>
                <a:latin typeface="Garamond" panose="02020404030301010803" pitchFamily="18" charset="0"/>
              </a:rPr>
              <a:t>St John </a:t>
            </a:r>
            <a:r>
              <a:rPr lang="en-GB" altLang="en-US" sz="6600" dirty="0" smtClean="0">
                <a:solidFill>
                  <a:schemeClr val="accent4">
                    <a:lumMod val="75000"/>
                  </a:schemeClr>
                </a:solidFill>
                <a:latin typeface="Garamond" panose="02020404030301010803" pitchFamily="18" charset="0"/>
              </a:rPr>
              <a:t>Chrysostom: </a:t>
            </a:r>
            <a:endParaRPr lang="en-GB" altLang="en-US" sz="700" dirty="0">
              <a:solidFill>
                <a:schemeClr val="accent4">
                  <a:lumMod val="75000"/>
                </a:schemeClr>
              </a:solidFill>
              <a:latin typeface="Garamond" panose="02020404030301010803" pitchFamily="18" charset="0"/>
            </a:endParaRPr>
          </a:p>
          <a:p>
            <a:pPr algn="ctr"/>
            <a:r>
              <a:rPr lang="en-GB" altLang="en-US" sz="6600" dirty="0">
                <a:solidFill>
                  <a:schemeClr val="accent4">
                    <a:lumMod val="75000"/>
                  </a:schemeClr>
                </a:solidFill>
                <a:latin typeface="Garamond" panose="02020404030301010803" pitchFamily="18" charset="0"/>
              </a:rPr>
              <a:t>13</a:t>
            </a:r>
            <a:r>
              <a:rPr lang="en-GB" altLang="en-US" sz="6600" baseline="30000" dirty="0">
                <a:solidFill>
                  <a:schemeClr val="accent4">
                    <a:lumMod val="75000"/>
                  </a:schemeClr>
                </a:solidFill>
                <a:latin typeface="Garamond" panose="02020404030301010803" pitchFamily="18" charset="0"/>
              </a:rPr>
              <a:t>th</a:t>
            </a:r>
            <a:r>
              <a:rPr lang="en-GB" altLang="en-US" sz="6600" dirty="0">
                <a:solidFill>
                  <a:schemeClr val="accent4">
                    <a:lumMod val="75000"/>
                  </a:schemeClr>
                </a:solidFill>
                <a:latin typeface="Garamond" panose="02020404030301010803" pitchFamily="18" charset="0"/>
              </a:rPr>
              <a:t> September</a:t>
            </a:r>
            <a:endParaRPr lang="en-GB" sz="6600" dirty="0">
              <a:solidFill>
                <a:schemeClr val="accent4">
                  <a:lumMod val="75000"/>
                </a:schemeClr>
              </a:solidFill>
              <a:latin typeface="Garamond" panose="02020404030301010803" pitchFamily="18" charset="0"/>
            </a:endParaRPr>
          </a:p>
        </p:txBody>
      </p:sp>
      <p:sp>
        <p:nvSpPr>
          <p:cNvPr id="3" name="TextBox 2"/>
          <p:cNvSpPr txBox="1"/>
          <p:nvPr/>
        </p:nvSpPr>
        <p:spPr>
          <a:xfrm>
            <a:off x="180295" y="2933064"/>
            <a:ext cx="6637480" cy="2308324"/>
          </a:xfrm>
          <a:prstGeom prst="rect">
            <a:avLst/>
          </a:prstGeom>
          <a:noFill/>
        </p:spPr>
        <p:txBody>
          <a:bodyPr wrap="square" rtlCol="0">
            <a:spAutoFit/>
          </a:bodyPr>
          <a:lstStyle/>
          <a:p>
            <a:pPr algn="just"/>
            <a:r>
              <a:rPr lang="en-GB" sz="2400" dirty="0">
                <a:latin typeface="Garamond" panose="02020404030301010803" pitchFamily="18" charset="0"/>
              </a:rPr>
              <a:t>St John, who lived 347-407 AD in Antioch, was known as </a:t>
            </a:r>
            <a:r>
              <a:rPr lang="en-GB" sz="2400" i="1" dirty="0" err="1">
                <a:latin typeface="Garamond" panose="02020404030301010803" pitchFamily="18" charset="0"/>
              </a:rPr>
              <a:t>Chrysostomos</a:t>
            </a:r>
            <a:r>
              <a:rPr lang="en-GB" sz="2400" dirty="0">
                <a:latin typeface="Garamond" panose="02020404030301010803" pitchFamily="18" charset="0"/>
              </a:rPr>
              <a:t> (“Golden Mouth”) on account of his gift of eloquence.  He was a gifted public speaker at the Golden Church of Antioch, interpreting Scripture and preaching compassion for the poor.  He became Archbishop of Constantinople</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40180" y="5849091"/>
            <a:ext cx="771525" cy="914400"/>
          </a:xfrm>
          <a:prstGeom prst="rect">
            <a:avLst/>
          </a:prstGeom>
        </p:spPr>
      </p:pic>
      <p:sp>
        <p:nvSpPr>
          <p:cNvPr id="4" name="TextBox 3">
            <a:extLst>
              <a:ext uri="{FF2B5EF4-FFF2-40B4-BE49-F238E27FC236}">
                <a16:creationId xmlns:a16="http://schemas.microsoft.com/office/drawing/2014/main" id="{E8D86204-F77F-A728-1839-54A4BF5E063E}"/>
              </a:ext>
            </a:extLst>
          </p:cNvPr>
          <p:cNvSpPr txBox="1"/>
          <p:nvPr/>
        </p:nvSpPr>
        <p:spPr>
          <a:xfrm>
            <a:off x="180295" y="5162982"/>
            <a:ext cx="11156489" cy="1200329"/>
          </a:xfrm>
          <a:prstGeom prst="rect">
            <a:avLst/>
          </a:prstGeom>
          <a:noFill/>
        </p:spPr>
        <p:txBody>
          <a:bodyPr wrap="square" rtlCol="0">
            <a:spAutoFit/>
          </a:bodyPr>
          <a:lstStyle/>
          <a:p>
            <a:pPr algn="just"/>
            <a:r>
              <a:rPr lang="en-GB" sz="2400" dirty="0">
                <a:latin typeface="Garamond" panose="02020404030301010803" pitchFamily="18" charset="0"/>
              </a:rPr>
              <a:t>in 397, reformed the clergy and founded several hospitals.  He lived a simple life but made political enemies on account of his preaching and was banished.  One of his celebrated teachings is that “prayer without almsgiving is unfruitful.”</a:t>
            </a:r>
            <a:endParaRPr lang="en-GB" sz="2400" i="1" dirty="0">
              <a:latin typeface="Garamond" panose="02020404030301010803" pitchFamily="18" charset="0"/>
            </a:endParaRPr>
          </a:p>
        </p:txBody>
      </p:sp>
      <p:pic>
        <p:nvPicPr>
          <p:cNvPr id="5122" name="Picture 2" descr="Society of St John Chrysostom - Home | Facebook">
            <a:extLst>
              <a:ext uri="{FF2B5EF4-FFF2-40B4-BE49-F238E27FC236}">
                <a16:creationId xmlns:a16="http://schemas.microsoft.com/office/drawing/2014/main" id="{A58C4616-5664-3585-70FB-1CFF5A328E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608" y="321303"/>
            <a:ext cx="4398672" cy="4398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8386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0DA52-60C3-4862-B51D-C475A068156E}"/>
              </a:ext>
            </a:extLst>
          </p:cNvPr>
          <p:cNvSpPr txBox="1"/>
          <p:nvPr/>
        </p:nvSpPr>
        <p:spPr>
          <a:xfrm>
            <a:off x="3597507" y="2253007"/>
            <a:ext cx="8337002" cy="4801314"/>
          </a:xfrm>
          <a:prstGeom prst="rect">
            <a:avLst/>
          </a:prstGeom>
          <a:noFill/>
        </p:spPr>
        <p:txBody>
          <a:bodyPr wrap="square" rtlCol="0">
            <a:spAutoFit/>
          </a:bodyPr>
          <a:lstStyle/>
          <a:p>
            <a:pPr algn="l"/>
            <a:endParaRPr lang="en-US" sz="800" b="0" i="0" dirty="0">
              <a:effectLst/>
              <a:latin typeface="Garamond" panose="02020404030301010803" pitchFamily="18" charset="0"/>
            </a:endParaRPr>
          </a:p>
          <a:p>
            <a:pPr algn="just"/>
            <a:r>
              <a:rPr lang="en-US" sz="2000" b="0" i="0" dirty="0">
                <a:solidFill>
                  <a:srgbClr val="333333"/>
                </a:solidFill>
                <a:effectLst/>
                <a:latin typeface="Garamond" panose="02020404030301010803" pitchFamily="18" charset="0"/>
              </a:rPr>
              <a:t>Sister Olympia (“Olha”) Bida was born in 1903 in the village of Tsebliv, near Lviv in Ukraine.  She joined the Sisters of St Joseph and served in various towns and villages as a catechist,  director of novices, and a servant to the aged and infirm. She had a special gift  for youth work and was responsible for the education of a number of young women. She was appointed superior of the convent in the town of Kheriv, and did her best to see to the spiritual and social needs of the people in spite of the Communist pressure surrounding their work. In 1951, she was arrested with two other sisters, imprisoned for a while, then exiled to the Tomsk region of Siberia.</a:t>
            </a:r>
          </a:p>
          <a:p>
            <a:pPr algn="just"/>
            <a:r>
              <a:rPr lang="en-US" sz="2000" b="0" i="0" dirty="0">
                <a:solidFill>
                  <a:srgbClr val="333333"/>
                </a:solidFill>
                <a:effectLst/>
                <a:latin typeface="Garamond" panose="02020404030301010803" pitchFamily="18" charset="0"/>
              </a:rPr>
              <a:t>Under conditions of heavy forced labour, Sister Olympia tried to perform her duties as superior and organized her sisters and other sisters in other camps to come together and to pray and support each other. Succumbing to a </a:t>
            </a:r>
            <a:r>
              <a:rPr lang="en-US" sz="2000" b="0" i="0" dirty="0">
                <a:solidFill>
                  <a:schemeClr val="bg1"/>
                </a:solidFill>
                <a:effectLst/>
                <a:latin typeface="Garamond" panose="02020404030301010803" pitchFamily="18" charset="0"/>
              </a:rPr>
              <a:t>xxxxxx </a:t>
            </a:r>
            <a:r>
              <a:rPr lang="en-US" sz="2000" b="0" i="0" dirty="0">
                <a:solidFill>
                  <a:srgbClr val="333333"/>
                </a:solidFill>
                <a:effectLst/>
                <a:latin typeface="Garamond" panose="02020404030301010803" pitchFamily="18" charset="0"/>
              </a:rPr>
              <a:t>serious illness, she died on 28 January 1952.  She was beatified by Pope             xxx John Paul II in 2001.</a:t>
            </a:r>
          </a:p>
          <a:p>
            <a:endParaRPr lang="en-GB" dirty="0"/>
          </a:p>
        </p:txBody>
      </p:sp>
      <p:sp>
        <p:nvSpPr>
          <p:cNvPr id="6" name="TextBox 5"/>
          <p:cNvSpPr txBox="1"/>
          <p:nvPr/>
        </p:nvSpPr>
        <p:spPr>
          <a:xfrm>
            <a:off x="10195718" y="6306291"/>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3936" y="5849091"/>
            <a:ext cx="771525" cy="914400"/>
          </a:xfrm>
          <a:prstGeom prst="rect">
            <a:avLst/>
          </a:prstGeom>
        </p:spPr>
      </p:pic>
      <p:sp>
        <p:nvSpPr>
          <p:cNvPr id="8" name="Title 1"/>
          <p:cNvSpPr txBox="1">
            <a:spLocks/>
          </p:cNvSpPr>
          <p:nvPr/>
        </p:nvSpPr>
        <p:spPr>
          <a:xfrm>
            <a:off x="552436" y="239256"/>
            <a:ext cx="11382073" cy="2126872"/>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6600" dirty="0">
                <a:solidFill>
                  <a:schemeClr val="accent4">
                    <a:lumMod val="75000"/>
                  </a:schemeClr>
                </a:solidFill>
                <a:latin typeface="Garamond" panose="02020404030301010803" pitchFamily="18" charset="0"/>
              </a:rPr>
              <a:t>Feast Day of Blessed </a:t>
            </a:r>
            <a:r>
              <a:rPr lang="en-GB" altLang="en-US" sz="6600" dirty="0" err="1">
                <a:solidFill>
                  <a:schemeClr val="accent4">
                    <a:lumMod val="75000"/>
                  </a:schemeClr>
                </a:solidFill>
                <a:latin typeface="Garamond" panose="02020404030301010803" pitchFamily="18" charset="0"/>
              </a:rPr>
              <a:t>Olha</a:t>
            </a:r>
            <a:r>
              <a:rPr lang="en-GB" altLang="en-US" sz="6600" dirty="0">
                <a:solidFill>
                  <a:schemeClr val="accent4">
                    <a:lumMod val="75000"/>
                  </a:schemeClr>
                </a:solidFill>
                <a:latin typeface="Garamond" panose="02020404030301010803" pitchFamily="18" charset="0"/>
              </a:rPr>
              <a:t> </a:t>
            </a:r>
            <a:r>
              <a:rPr lang="en-GB" altLang="en-US" sz="6600" dirty="0" err="1" smtClean="0">
                <a:solidFill>
                  <a:schemeClr val="accent4">
                    <a:lumMod val="75000"/>
                  </a:schemeClr>
                </a:solidFill>
                <a:latin typeface="Garamond" panose="02020404030301010803" pitchFamily="18" charset="0"/>
              </a:rPr>
              <a:t>Bida</a:t>
            </a:r>
            <a:r>
              <a:rPr lang="en-GB" altLang="en-US" sz="6600" dirty="0" smtClean="0">
                <a:solidFill>
                  <a:schemeClr val="accent4">
                    <a:lumMod val="75000"/>
                  </a:schemeClr>
                </a:solidFill>
                <a:latin typeface="Garamond" panose="02020404030301010803" pitchFamily="18" charset="0"/>
              </a:rPr>
              <a:t>:</a:t>
            </a:r>
            <a:endParaRPr lang="en-GB" altLang="en-US" sz="6600" dirty="0">
              <a:solidFill>
                <a:schemeClr val="accent4">
                  <a:lumMod val="75000"/>
                </a:schemeClr>
              </a:solidFill>
              <a:latin typeface="Garamond" panose="02020404030301010803" pitchFamily="18" charset="0"/>
            </a:endParaRPr>
          </a:p>
          <a:p>
            <a:pPr algn="ctr"/>
            <a:endParaRPr lang="en-GB" altLang="en-US" sz="700" dirty="0">
              <a:solidFill>
                <a:schemeClr val="accent4">
                  <a:lumMod val="75000"/>
                </a:schemeClr>
              </a:solidFill>
              <a:latin typeface="Garamond" panose="02020404030301010803" pitchFamily="18" charset="0"/>
            </a:endParaRPr>
          </a:p>
          <a:p>
            <a:pPr algn="ctr"/>
            <a:endParaRPr lang="en-GB" altLang="en-US" sz="400" dirty="0">
              <a:solidFill>
                <a:schemeClr val="accent4">
                  <a:lumMod val="75000"/>
                </a:schemeClr>
              </a:solidFill>
              <a:latin typeface="Garamond" panose="02020404030301010803" pitchFamily="18" charset="0"/>
            </a:endParaRPr>
          </a:p>
          <a:p>
            <a:pPr algn="ctr"/>
            <a:endParaRPr lang="en-GB" altLang="en-US" sz="400" dirty="0">
              <a:solidFill>
                <a:schemeClr val="accent4">
                  <a:lumMod val="75000"/>
                </a:schemeClr>
              </a:solidFill>
              <a:latin typeface="Garamond" panose="02020404030301010803" pitchFamily="18" charset="0"/>
            </a:endParaRPr>
          </a:p>
          <a:p>
            <a:pPr algn="ctr"/>
            <a:r>
              <a:rPr lang="en-GB" altLang="en-US" sz="6600" dirty="0" smtClean="0">
                <a:solidFill>
                  <a:schemeClr val="accent4">
                    <a:lumMod val="75000"/>
                  </a:schemeClr>
                </a:solidFill>
                <a:latin typeface="Garamond" panose="02020404030301010803" pitchFamily="18" charset="0"/>
              </a:rPr>
              <a:t> </a:t>
            </a:r>
            <a:r>
              <a:rPr lang="en-GB" altLang="en-US" sz="6600" dirty="0">
                <a:solidFill>
                  <a:schemeClr val="accent4">
                    <a:lumMod val="75000"/>
                  </a:schemeClr>
                </a:solidFill>
                <a:latin typeface="Garamond" panose="02020404030301010803" pitchFamily="18" charset="0"/>
              </a:rPr>
              <a:t>2</a:t>
            </a:r>
            <a:r>
              <a:rPr lang="en-GB" altLang="en-US" sz="6600" baseline="30000" dirty="0">
                <a:solidFill>
                  <a:schemeClr val="accent4">
                    <a:lumMod val="75000"/>
                  </a:schemeClr>
                </a:solidFill>
                <a:latin typeface="Garamond" panose="02020404030301010803" pitchFamily="18" charset="0"/>
              </a:rPr>
              <a:t>nd</a:t>
            </a:r>
            <a:r>
              <a:rPr lang="en-GB" altLang="en-US" sz="6600" dirty="0">
                <a:solidFill>
                  <a:schemeClr val="accent4">
                    <a:lumMod val="75000"/>
                  </a:schemeClr>
                </a:solidFill>
                <a:latin typeface="Garamond" panose="02020404030301010803" pitchFamily="18" charset="0"/>
              </a:rPr>
              <a:t> April </a:t>
            </a:r>
            <a:endParaRPr lang="en-GB" sz="6600" dirty="0">
              <a:solidFill>
                <a:schemeClr val="accent4">
                  <a:lumMod val="75000"/>
                </a:schemeClr>
              </a:solidFill>
              <a:latin typeface="Garamond" panose="02020404030301010803" pitchFamily="18" charset="0"/>
            </a:endParaRPr>
          </a:p>
        </p:txBody>
      </p:sp>
      <p:sp>
        <p:nvSpPr>
          <p:cNvPr id="9" name="Rectangle 3"/>
          <p:cNvSpPr txBox="1">
            <a:spLocks noChangeArrowheads="1"/>
          </p:cNvSpPr>
          <p:nvPr/>
        </p:nvSpPr>
        <p:spPr>
          <a:xfrm>
            <a:off x="1700791" y="5934100"/>
            <a:ext cx="4201907" cy="7443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altLang="en-US" dirty="0">
              <a:latin typeface="Garamond" panose="02020404030301010803" pitchFamily="18" charset="0"/>
            </a:endParaRPr>
          </a:p>
          <a:p>
            <a:pPr marL="0" indent="0">
              <a:buFont typeface="Arial" panose="020B0604020202020204" pitchFamily="34" charset="0"/>
              <a:buNone/>
            </a:pPr>
            <a:endParaRPr lang="en-GB" altLang="en-US" dirty="0">
              <a:latin typeface="Garamond" panose="02020404030301010803" pitchFamily="18" charset="0"/>
            </a:endParaRPr>
          </a:p>
        </p:txBody>
      </p:sp>
      <p:pic>
        <p:nvPicPr>
          <p:cNvPr id="2050" name="Picture 2" descr="Our Notable Sisters">
            <a:extLst>
              <a:ext uri="{FF2B5EF4-FFF2-40B4-BE49-F238E27FC236}">
                <a16:creationId xmlns:a16="http://schemas.microsoft.com/office/drawing/2014/main" id="{486638A1-C083-4837-8C60-07F0BFAC9D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36" y="2483809"/>
            <a:ext cx="2944908" cy="4198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3362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0DA52-60C3-4862-B51D-C475A068156E}"/>
              </a:ext>
            </a:extLst>
          </p:cNvPr>
          <p:cNvSpPr txBox="1"/>
          <p:nvPr/>
        </p:nvSpPr>
        <p:spPr>
          <a:xfrm>
            <a:off x="4501454" y="2549236"/>
            <a:ext cx="6682482" cy="4078039"/>
          </a:xfrm>
          <a:prstGeom prst="rect">
            <a:avLst/>
          </a:prstGeom>
          <a:noFill/>
        </p:spPr>
        <p:txBody>
          <a:bodyPr wrap="square" rtlCol="0">
            <a:spAutoFit/>
          </a:bodyPr>
          <a:lstStyle/>
          <a:p>
            <a:pPr algn="l"/>
            <a:endParaRPr lang="en-US" sz="800" b="0" i="0" dirty="0">
              <a:effectLst/>
              <a:latin typeface="Garamond" panose="02020404030301010803" pitchFamily="18" charset="0"/>
            </a:endParaRPr>
          </a:p>
          <a:p>
            <a:pPr algn="just"/>
            <a:r>
              <a:rPr lang="en-US" sz="2000" b="0" i="0" dirty="0">
                <a:solidFill>
                  <a:srgbClr val="333333"/>
                </a:solidFill>
                <a:effectLst/>
                <a:latin typeface="Garamond" panose="02020404030301010803" pitchFamily="18" charset="0"/>
              </a:rPr>
              <a:t>St Richard was bishop of Chichester in West Sussex from 1244 until his death in 1253.  He lived a simple life, refused to eat off silver platters and was a vegetarian since his student </a:t>
            </a:r>
            <a:r>
              <a:rPr lang="en-US" sz="2000" dirty="0">
                <a:solidFill>
                  <a:srgbClr val="333333"/>
                </a:solidFill>
                <a:latin typeface="Garamond" panose="02020404030301010803" pitchFamily="18" charset="0"/>
              </a:rPr>
              <a:t>days </a:t>
            </a:r>
            <a:r>
              <a:rPr lang="en-US" sz="2000" b="0" i="0" dirty="0">
                <a:solidFill>
                  <a:srgbClr val="333333"/>
                </a:solidFill>
                <a:effectLst/>
                <a:latin typeface="Garamond" panose="02020404030301010803" pitchFamily="18" charset="0"/>
              </a:rPr>
              <a:t>at  Oxford.  His tomb became a shrine and place of pilgrimage and he was declared a saint only 9 years after he died. Sadly, his shrine was destroyed on the orders of Thomas Cromwell during the Reformation.</a:t>
            </a:r>
          </a:p>
          <a:p>
            <a:pPr algn="just"/>
            <a:endParaRPr lang="en-US" sz="1100" dirty="0">
              <a:solidFill>
                <a:srgbClr val="333333"/>
              </a:solidFill>
              <a:latin typeface="Garamond" panose="02020404030301010803" pitchFamily="18" charset="0"/>
            </a:endParaRPr>
          </a:p>
          <a:p>
            <a:pPr algn="just"/>
            <a:r>
              <a:rPr lang="en-US" sz="2000" b="0" i="0" dirty="0">
                <a:solidFill>
                  <a:srgbClr val="333333"/>
                </a:solidFill>
                <a:effectLst/>
                <a:latin typeface="Garamond" panose="02020404030301010803" pitchFamily="18" charset="0"/>
              </a:rPr>
              <a:t>St Richard’s feast day is usually on 3</a:t>
            </a:r>
            <a:r>
              <a:rPr lang="en-US" sz="2000" b="0" i="0" baseline="30000" dirty="0">
                <a:solidFill>
                  <a:srgbClr val="333333"/>
                </a:solidFill>
                <a:effectLst/>
                <a:latin typeface="Garamond" panose="02020404030301010803" pitchFamily="18" charset="0"/>
              </a:rPr>
              <a:t>rd</a:t>
            </a:r>
            <a:r>
              <a:rPr lang="en-US" sz="2000" b="0" i="0" dirty="0">
                <a:solidFill>
                  <a:srgbClr val="333333"/>
                </a:solidFill>
                <a:effectLst/>
                <a:latin typeface="Garamond" panose="02020404030301010803" pitchFamily="18" charset="0"/>
              </a:rPr>
              <a:t> April but is </a:t>
            </a:r>
            <a:r>
              <a:rPr lang="en-US" sz="2000" b="0" i="0" dirty="0" smtClean="0">
                <a:solidFill>
                  <a:srgbClr val="333333"/>
                </a:solidFill>
                <a:effectLst/>
                <a:latin typeface="Garamond" panose="02020404030301010803" pitchFamily="18" charset="0"/>
              </a:rPr>
              <a:t>sometimes marked on </a:t>
            </a:r>
            <a:r>
              <a:rPr lang="en-US" sz="2000" b="0" i="0" dirty="0">
                <a:solidFill>
                  <a:srgbClr val="333333"/>
                </a:solidFill>
                <a:effectLst/>
                <a:latin typeface="Garamond" panose="02020404030301010803" pitchFamily="18" charset="0"/>
              </a:rPr>
              <a:t>the alternate date of 16</a:t>
            </a:r>
            <a:r>
              <a:rPr lang="en-US" sz="2000" b="0" i="0" baseline="30000" dirty="0">
                <a:solidFill>
                  <a:srgbClr val="333333"/>
                </a:solidFill>
                <a:effectLst/>
                <a:latin typeface="Garamond" panose="02020404030301010803" pitchFamily="18" charset="0"/>
              </a:rPr>
              <a:t>th</a:t>
            </a:r>
            <a:r>
              <a:rPr lang="en-US" sz="2000" b="0" i="0" dirty="0">
                <a:solidFill>
                  <a:srgbClr val="333333"/>
                </a:solidFill>
                <a:effectLst/>
                <a:latin typeface="Garamond" panose="02020404030301010803" pitchFamily="18" charset="0"/>
              </a:rPr>
              <a:t> </a:t>
            </a:r>
            <a:r>
              <a:rPr lang="en-US" sz="2000" b="0" i="0" dirty="0" smtClean="0">
                <a:solidFill>
                  <a:srgbClr val="333333"/>
                </a:solidFill>
                <a:effectLst/>
                <a:latin typeface="Garamond" panose="02020404030301010803" pitchFamily="18" charset="0"/>
              </a:rPr>
              <a:t>June.  This </a:t>
            </a:r>
            <a:r>
              <a:rPr lang="en-US" sz="2000" b="0" i="0" dirty="0">
                <a:solidFill>
                  <a:srgbClr val="333333"/>
                </a:solidFill>
                <a:effectLst/>
                <a:latin typeface="Garamond" panose="02020404030301010803" pitchFamily="18" charset="0"/>
              </a:rPr>
              <a:t>alternate feast day is also celebrated annually as Sussex Day, as St Richard is the patron saint of the county.</a:t>
            </a:r>
          </a:p>
          <a:p>
            <a:pPr algn="just"/>
            <a:endParaRPr lang="en-US" sz="2000" b="0" i="0" dirty="0">
              <a:solidFill>
                <a:srgbClr val="333333"/>
              </a:solidFill>
              <a:effectLst/>
              <a:latin typeface="Garamond" panose="02020404030301010803" pitchFamily="18" charset="0"/>
            </a:endParaRPr>
          </a:p>
        </p:txBody>
      </p:sp>
      <p:sp>
        <p:nvSpPr>
          <p:cNvPr id="6" name="TextBox 5"/>
          <p:cNvSpPr txBox="1"/>
          <p:nvPr/>
        </p:nvSpPr>
        <p:spPr>
          <a:xfrm>
            <a:off x="10195718" y="6306291"/>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3936" y="5849091"/>
            <a:ext cx="771525" cy="914400"/>
          </a:xfrm>
          <a:prstGeom prst="rect">
            <a:avLst/>
          </a:prstGeom>
        </p:spPr>
      </p:pic>
      <p:sp>
        <p:nvSpPr>
          <p:cNvPr id="8" name="Title 1"/>
          <p:cNvSpPr txBox="1">
            <a:spLocks/>
          </p:cNvSpPr>
          <p:nvPr/>
        </p:nvSpPr>
        <p:spPr>
          <a:xfrm>
            <a:off x="1379563" y="331619"/>
            <a:ext cx="9588473" cy="2217617"/>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6600" dirty="0">
                <a:solidFill>
                  <a:schemeClr val="accent4">
                    <a:lumMod val="75000"/>
                  </a:schemeClr>
                </a:solidFill>
                <a:latin typeface="Garamond" panose="02020404030301010803" pitchFamily="18" charset="0"/>
              </a:rPr>
              <a:t>St Richard of </a:t>
            </a:r>
            <a:r>
              <a:rPr lang="en-GB" altLang="en-US" sz="6600" dirty="0" smtClean="0">
                <a:solidFill>
                  <a:schemeClr val="accent4">
                    <a:lumMod val="75000"/>
                  </a:schemeClr>
                </a:solidFill>
                <a:latin typeface="Garamond" panose="02020404030301010803" pitchFamily="18" charset="0"/>
              </a:rPr>
              <a:t>Chichester:</a:t>
            </a:r>
            <a:endParaRPr lang="en-GB" altLang="en-US" sz="6600" dirty="0">
              <a:solidFill>
                <a:schemeClr val="accent4">
                  <a:lumMod val="75000"/>
                </a:schemeClr>
              </a:solidFill>
              <a:latin typeface="Garamond" panose="02020404030301010803" pitchFamily="18" charset="0"/>
            </a:endParaRPr>
          </a:p>
          <a:p>
            <a:pPr algn="ctr"/>
            <a:endParaRPr lang="en-GB" altLang="en-US" sz="700" dirty="0">
              <a:solidFill>
                <a:schemeClr val="accent4">
                  <a:lumMod val="75000"/>
                </a:schemeClr>
              </a:solidFill>
              <a:latin typeface="Garamond" panose="02020404030301010803" pitchFamily="18" charset="0"/>
            </a:endParaRPr>
          </a:p>
          <a:p>
            <a:pPr algn="ctr"/>
            <a:endParaRPr lang="en-GB" altLang="en-US" sz="400" dirty="0">
              <a:solidFill>
                <a:schemeClr val="accent4">
                  <a:lumMod val="75000"/>
                </a:schemeClr>
              </a:solidFill>
              <a:latin typeface="Garamond" panose="02020404030301010803" pitchFamily="18" charset="0"/>
            </a:endParaRPr>
          </a:p>
          <a:p>
            <a:pPr algn="ctr"/>
            <a:endParaRPr lang="en-GB" altLang="en-US" sz="400" dirty="0">
              <a:solidFill>
                <a:schemeClr val="accent4">
                  <a:lumMod val="75000"/>
                </a:schemeClr>
              </a:solidFill>
              <a:latin typeface="Garamond" panose="02020404030301010803" pitchFamily="18" charset="0"/>
            </a:endParaRPr>
          </a:p>
          <a:p>
            <a:pPr algn="ctr"/>
            <a:r>
              <a:rPr lang="en-GB" altLang="en-US" sz="6600" dirty="0" smtClean="0">
                <a:solidFill>
                  <a:schemeClr val="accent4">
                    <a:lumMod val="75000"/>
                  </a:schemeClr>
                </a:solidFill>
                <a:latin typeface="Garamond" panose="02020404030301010803" pitchFamily="18" charset="0"/>
              </a:rPr>
              <a:t> </a:t>
            </a:r>
            <a:r>
              <a:rPr lang="en-GB" altLang="en-US" sz="6600" dirty="0">
                <a:solidFill>
                  <a:schemeClr val="accent4">
                    <a:lumMod val="75000"/>
                  </a:schemeClr>
                </a:solidFill>
                <a:latin typeface="Garamond" panose="02020404030301010803" pitchFamily="18" charset="0"/>
              </a:rPr>
              <a:t>Feast Day </a:t>
            </a:r>
            <a:r>
              <a:rPr lang="en-GB" altLang="en-US" sz="6600" dirty="0" smtClean="0">
                <a:solidFill>
                  <a:schemeClr val="accent4">
                    <a:lumMod val="75000"/>
                  </a:schemeClr>
                </a:solidFill>
                <a:latin typeface="Garamond" panose="02020404030301010803" pitchFamily="18" charset="0"/>
              </a:rPr>
              <a:t>3</a:t>
            </a:r>
            <a:r>
              <a:rPr lang="en-GB" altLang="en-US" sz="6600" baseline="30000" dirty="0" smtClean="0">
                <a:solidFill>
                  <a:schemeClr val="accent4">
                    <a:lumMod val="75000"/>
                  </a:schemeClr>
                </a:solidFill>
                <a:latin typeface="Garamond" panose="02020404030301010803" pitchFamily="18" charset="0"/>
              </a:rPr>
              <a:t>rd</a:t>
            </a:r>
            <a:r>
              <a:rPr lang="en-GB" altLang="en-US" sz="6600" dirty="0" smtClean="0">
                <a:solidFill>
                  <a:schemeClr val="accent4">
                    <a:lumMod val="75000"/>
                  </a:schemeClr>
                </a:solidFill>
                <a:latin typeface="Garamond" panose="02020404030301010803" pitchFamily="18" charset="0"/>
              </a:rPr>
              <a:t> April</a:t>
            </a:r>
            <a:endParaRPr lang="en-GB" sz="6600" dirty="0">
              <a:solidFill>
                <a:schemeClr val="accent4">
                  <a:lumMod val="75000"/>
                </a:schemeClr>
              </a:solidFill>
              <a:latin typeface="Garamond" panose="02020404030301010803" pitchFamily="18" charset="0"/>
            </a:endParaRPr>
          </a:p>
        </p:txBody>
      </p:sp>
      <p:sp>
        <p:nvSpPr>
          <p:cNvPr id="9" name="Rectangle 3"/>
          <p:cNvSpPr txBox="1">
            <a:spLocks noChangeArrowheads="1"/>
          </p:cNvSpPr>
          <p:nvPr/>
        </p:nvSpPr>
        <p:spPr>
          <a:xfrm>
            <a:off x="1700791" y="5934100"/>
            <a:ext cx="4201907" cy="7443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altLang="en-US" dirty="0">
              <a:latin typeface="Garamond" panose="02020404030301010803" pitchFamily="18" charset="0"/>
            </a:endParaRPr>
          </a:p>
          <a:p>
            <a:pPr marL="0" indent="0">
              <a:buFont typeface="Arial" panose="020B0604020202020204" pitchFamily="34" charset="0"/>
              <a:buNone/>
            </a:pPr>
            <a:endParaRPr lang="en-GB" altLang="en-US" dirty="0">
              <a:latin typeface="Garamond" panose="02020404030301010803" pitchFamily="18" charset="0"/>
            </a:endParaRPr>
          </a:p>
        </p:txBody>
      </p:sp>
      <p:pic>
        <p:nvPicPr>
          <p:cNvPr id="7170" name="Picture 2">
            <a:extLst>
              <a:ext uri="{FF2B5EF4-FFF2-40B4-BE49-F238E27FC236}">
                <a16:creationId xmlns:a16="http://schemas.microsoft.com/office/drawing/2014/main" id="{5D1A322A-79BF-B223-39E8-F01537D9395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836" r="407" b="9091"/>
          <a:stretch/>
        </p:blipFill>
        <p:spPr bwMode="auto">
          <a:xfrm>
            <a:off x="848398" y="2835195"/>
            <a:ext cx="3197128" cy="3685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240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195718" y="6306291"/>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3936" y="5849091"/>
            <a:ext cx="771525" cy="914400"/>
          </a:xfrm>
          <a:prstGeom prst="rect">
            <a:avLst/>
          </a:prstGeom>
        </p:spPr>
      </p:pic>
      <p:sp>
        <p:nvSpPr>
          <p:cNvPr id="8" name="Title 1"/>
          <p:cNvSpPr txBox="1">
            <a:spLocks/>
          </p:cNvSpPr>
          <p:nvPr/>
        </p:nvSpPr>
        <p:spPr>
          <a:xfrm>
            <a:off x="5562601" y="281396"/>
            <a:ext cx="5405436" cy="2819606"/>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6600" dirty="0" smtClean="0">
                <a:solidFill>
                  <a:schemeClr val="accent4">
                    <a:lumMod val="75000"/>
                  </a:schemeClr>
                </a:solidFill>
                <a:latin typeface="Garamond" panose="02020404030301010803" pitchFamily="18" charset="0"/>
              </a:rPr>
              <a:t>Saint Bernadette:</a:t>
            </a:r>
            <a:endParaRPr lang="en-GB" altLang="en-US" sz="6600" dirty="0">
              <a:solidFill>
                <a:schemeClr val="accent4">
                  <a:lumMod val="75000"/>
                </a:schemeClr>
              </a:solidFill>
              <a:latin typeface="Garamond" panose="02020404030301010803" pitchFamily="18" charset="0"/>
            </a:endParaRPr>
          </a:p>
          <a:p>
            <a:pPr algn="ctr"/>
            <a:endParaRPr lang="en-GB" altLang="en-US" sz="400" dirty="0">
              <a:solidFill>
                <a:schemeClr val="accent4">
                  <a:lumMod val="75000"/>
                </a:schemeClr>
              </a:solidFill>
              <a:latin typeface="Garamond" panose="02020404030301010803" pitchFamily="18" charset="0"/>
            </a:endParaRPr>
          </a:p>
          <a:p>
            <a:pPr algn="ctr"/>
            <a:endParaRPr lang="en-GB" altLang="en-US" sz="400" dirty="0">
              <a:solidFill>
                <a:schemeClr val="accent4">
                  <a:lumMod val="75000"/>
                </a:schemeClr>
              </a:solidFill>
              <a:latin typeface="Garamond" panose="02020404030301010803" pitchFamily="18" charset="0"/>
            </a:endParaRPr>
          </a:p>
          <a:p>
            <a:pPr algn="ctr"/>
            <a:r>
              <a:rPr lang="en-GB" altLang="en-US" sz="6600" dirty="0" smtClean="0">
                <a:solidFill>
                  <a:schemeClr val="accent4">
                    <a:lumMod val="75000"/>
                  </a:schemeClr>
                </a:solidFill>
                <a:latin typeface="Garamond" panose="02020404030301010803" pitchFamily="18" charset="0"/>
              </a:rPr>
              <a:t>16</a:t>
            </a:r>
            <a:r>
              <a:rPr lang="en-GB" altLang="en-US" sz="6600" baseline="30000" dirty="0" smtClean="0">
                <a:solidFill>
                  <a:schemeClr val="accent4">
                    <a:lumMod val="75000"/>
                  </a:schemeClr>
                </a:solidFill>
                <a:latin typeface="Garamond" panose="02020404030301010803" pitchFamily="18" charset="0"/>
              </a:rPr>
              <a:t>th</a:t>
            </a:r>
            <a:r>
              <a:rPr lang="en-GB" altLang="en-US" sz="6600" dirty="0" smtClean="0">
                <a:solidFill>
                  <a:schemeClr val="accent4">
                    <a:lumMod val="75000"/>
                  </a:schemeClr>
                </a:solidFill>
                <a:latin typeface="Garamond" panose="02020404030301010803" pitchFamily="18" charset="0"/>
              </a:rPr>
              <a:t> April </a:t>
            </a:r>
            <a:endParaRPr lang="en-GB" sz="6600" dirty="0">
              <a:solidFill>
                <a:schemeClr val="accent4">
                  <a:lumMod val="75000"/>
                </a:schemeClr>
              </a:solidFill>
              <a:latin typeface="Garamond" panose="02020404030301010803" pitchFamily="18" charset="0"/>
            </a:endParaRPr>
          </a:p>
        </p:txBody>
      </p:sp>
      <p:sp>
        <p:nvSpPr>
          <p:cNvPr id="9" name="Rectangle 3"/>
          <p:cNvSpPr txBox="1">
            <a:spLocks noChangeArrowheads="1"/>
          </p:cNvSpPr>
          <p:nvPr/>
        </p:nvSpPr>
        <p:spPr>
          <a:xfrm>
            <a:off x="1700791" y="5934100"/>
            <a:ext cx="4201907" cy="7443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altLang="en-US" dirty="0">
              <a:latin typeface="Garamond" panose="02020404030301010803" pitchFamily="18" charset="0"/>
            </a:endParaRPr>
          </a:p>
          <a:p>
            <a:pPr marL="0" indent="0">
              <a:buFont typeface="Arial" panose="020B0604020202020204" pitchFamily="34" charset="0"/>
              <a:buNone/>
            </a:pPr>
            <a:endParaRPr lang="en-GB" altLang="en-US" dirty="0">
              <a:latin typeface="Garamond" panose="02020404030301010803" pitchFamily="18" charset="0"/>
            </a:endParaRPr>
          </a:p>
        </p:txBody>
      </p:sp>
      <p:sp>
        <p:nvSpPr>
          <p:cNvPr id="3" name="TextBox 2"/>
          <p:cNvSpPr txBox="1"/>
          <p:nvPr/>
        </p:nvSpPr>
        <p:spPr>
          <a:xfrm>
            <a:off x="4855135" y="3213556"/>
            <a:ext cx="6328801" cy="3139321"/>
          </a:xfrm>
          <a:prstGeom prst="rect">
            <a:avLst/>
          </a:prstGeom>
          <a:noFill/>
        </p:spPr>
        <p:txBody>
          <a:bodyPr wrap="square" rtlCol="0">
            <a:spAutoFit/>
          </a:bodyPr>
          <a:lstStyle/>
          <a:p>
            <a:pPr algn="just"/>
            <a:r>
              <a:rPr lang="en-GB" sz="2200" dirty="0" smtClean="0">
                <a:latin typeface="Garamond" panose="02020404030301010803" pitchFamily="18" charset="0"/>
              </a:rPr>
              <a:t>Bernadette </a:t>
            </a:r>
            <a:r>
              <a:rPr lang="en-GB" sz="2200" dirty="0" err="1" smtClean="0">
                <a:latin typeface="Garamond" panose="02020404030301010803" pitchFamily="18" charset="0"/>
              </a:rPr>
              <a:t>Soubirous</a:t>
            </a:r>
            <a:r>
              <a:rPr lang="en-GB" sz="2200" dirty="0" smtClean="0">
                <a:latin typeface="Garamond" panose="02020404030301010803" pitchFamily="18" charset="0"/>
              </a:rPr>
              <a:t> was only 14 years old when she experienced the famous apparitions of Our Lady, the Immaculate Conception, at the grotto of </a:t>
            </a:r>
            <a:r>
              <a:rPr lang="en-GB" sz="2200" dirty="0" err="1" smtClean="0">
                <a:latin typeface="Garamond" panose="02020404030301010803" pitchFamily="18" charset="0"/>
              </a:rPr>
              <a:t>Massabielle</a:t>
            </a:r>
            <a:r>
              <a:rPr lang="en-GB" sz="2200" dirty="0" smtClean="0">
                <a:latin typeface="Garamond" panose="02020404030301010803" pitchFamily="18" charset="0"/>
              </a:rPr>
              <a:t> outside her home town of Lourdes between February and June of 1858. Her visions were declared as authentic by the Church in 1862 and Bernadette was canonised a saint in 1933.  Lourdes has a population of only 15,000 but in years where travel is not affected by pandemic, 5 million pilgrims visit annually.</a:t>
            </a:r>
            <a:endParaRPr lang="en-GB" sz="2200" dirty="0">
              <a:latin typeface="Garamond" panose="02020404030301010803" pitchFamily="18" charset="0"/>
            </a:endParaRPr>
          </a:p>
        </p:txBody>
      </p:sp>
      <p:pic>
        <p:nvPicPr>
          <p:cNvPr id="4098" name="Picture 2" descr="Feast of St. Bernadette Soubirous of Lourd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426" y="0"/>
            <a:ext cx="401955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054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noGrp="1"/>
          </p:cNvSpPr>
          <p:nvPr>
            <p:ph type="title"/>
          </p:nvPr>
        </p:nvSpPr>
        <p:spPr>
          <a:xfrm>
            <a:off x="5530819" y="177234"/>
            <a:ext cx="6393069" cy="1438623"/>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3600" dirty="0" smtClean="0">
                <a:solidFill>
                  <a:schemeClr val="accent4">
                    <a:lumMod val="75000"/>
                  </a:schemeClr>
                </a:solidFill>
                <a:latin typeface="Garamond" panose="02020404030301010803" pitchFamily="18" charset="0"/>
              </a:rPr>
              <a:t>St Anselm of Canterbury:</a:t>
            </a:r>
            <a:br>
              <a:rPr lang="en-GB" altLang="en-US" sz="3600" dirty="0" smtClean="0">
                <a:solidFill>
                  <a:schemeClr val="accent4">
                    <a:lumMod val="75000"/>
                  </a:schemeClr>
                </a:solidFill>
                <a:latin typeface="Garamond" panose="02020404030301010803" pitchFamily="18" charset="0"/>
              </a:rPr>
            </a:br>
            <a:r>
              <a:rPr lang="en-GB" altLang="en-US" sz="3600" dirty="0" smtClean="0">
                <a:solidFill>
                  <a:schemeClr val="accent4">
                    <a:lumMod val="75000"/>
                  </a:schemeClr>
                </a:solidFill>
                <a:latin typeface="Garamond" panose="02020404030301010803" pitchFamily="18" charset="0"/>
              </a:rPr>
              <a:t>21</a:t>
            </a:r>
            <a:r>
              <a:rPr lang="en-GB" altLang="en-US" sz="3600" baseline="30000" dirty="0" smtClean="0">
                <a:solidFill>
                  <a:schemeClr val="accent4">
                    <a:lumMod val="75000"/>
                  </a:schemeClr>
                </a:solidFill>
                <a:latin typeface="Garamond" panose="02020404030301010803" pitchFamily="18" charset="0"/>
              </a:rPr>
              <a:t>st</a:t>
            </a:r>
            <a:r>
              <a:rPr lang="en-GB" altLang="en-US" sz="3600" dirty="0" smtClean="0">
                <a:solidFill>
                  <a:schemeClr val="accent4">
                    <a:lumMod val="75000"/>
                  </a:schemeClr>
                </a:solidFill>
                <a:latin typeface="Garamond" panose="02020404030301010803" pitchFamily="18" charset="0"/>
              </a:rPr>
              <a:t> April</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8" name="TextBox 7"/>
          <p:cNvSpPr txBox="1"/>
          <p:nvPr/>
        </p:nvSpPr>
        <p:spPr>
          <a:xfrm>
            <a:off x="9944100" y="6050290"/>
            <a:ext cx="1544637" cy="523220"/>
          </a:xfrm>
          <a:prstGeom prst="rect">
            <a:avLst/>
          </a:prstGeom>
          <a:noFill/>
        </p:spPr>
        <p:txBody>
          <a:bodyPr wrap="square" rtlCol="0">
            <a:spAutoFit/>
          </a:bodyPr>
          <a:lstStyle/>
          <a:p>
            <a:r>
              <a:rPr lang="en-GB" sz="2800" b="1" dirty="0" smtClean="0">
                <a:solidFill>
                  <a:schemeClr val="accent1">
                    <a:lumMod val="50000"/>
                  </a:schemeClr>
                </a:solidFill>
              </a:rPr>
              <a:t>BDES</a:t>
            </a:r>
            <a:endParaRPr lang="en-GB" sz="2800" b="1" dirty="0">
              <a:solidFill>
                <a:schemeClr val="accent1">
                  <a:lumMod val="50000"/>
                </a:schemeClr>
              </a:solidFill>
            </a:endParaRPr>
          </a:p>
        </p:txBody>
      </p:sp>
      <p:sp>
        <p:nvSpPr>
          <p:cNvPr id="3" name="Rectangle 2"/>
          <p:cNvSpPr/>
          <p:nvPr/>
        </p:nvSpPr>
        <p:spPr>
          <a:xfrm>
            <a:off x="5530819" y="1735006"/>
            <a:ext cx="6393069" cy="4576894"/>
          </a:xfrm>
          <a:prstGeom prst="rect">
            <a:avLst/>
          </a:prstGeom>
        </p:spPr>
        <p:txBody>
          <a:bodyPr wrap="square">
            <a:spAutoFit/>
          </a:bodyPr>
          <a:lstStyle/>
          <a:p>
            <a:pPr algn="just">
              <a:lnSpc>
                <a:spcPct val="107000"/>
              </a:lnSpc>
              <a:spcAft>
                <a:spcPts val="800"/>
              </a:spcAft>
            </a:pPr>
            <a:r>
              <a:rPr lang="en-GB" sz="2100" dirty="0">
                <a:solidFill>
                  <a:srgbClr val="000000"/>
                </a:solidFill>
                <a:latin typeface="Garamond" panose="02020404030301010803" pitchFamily="18" charset="0"/>
                <a:ea typeface="Calibri" panose="020F0502020204030204" pitchFamily="34" charset="0"/>
                <a:cs typeface="Times New Roman" panose="02020603050405020304" pitchFamily="18" charset="0"/>
              </a:rPr>
              <a:t>Anselm was an Italian monk who became abbot of </a:t>
            </a:r>
            <a:r>
              <a:rPr lang="en-GB" sz="2100" dirty="0" err="1">
                <a:solidFill>
                  <a:srgbClr val="000000"/>
                </a:solidFill>
                <a:latin typeface="Garamond" panose="02020404030301010803" pitchFamily="18" charset="0"/>
                <a:ea typeface="Calibri" panose="020F0502020204030204" pitchFamily="34" charset="0"/>
                <a:cs typeface="Times New Roman" panose="02020603050405020304" pitchFamily="18" charset="0"/>
              </a:rPr>
              <a:t>Bec</a:t>
            </a:r>
            <a:r>
              <a:rPr lang="en-GB" sz="2100" dirty="0">
                <a:solidFill>
                  <a:srgbClr val="000000"/>
                </a:solidFill>
                <a:latin typeface="Garamond" panose="02020404030301010803" pitchFamily="18" charset="0"/>
                <a:ea typeface="Calibri" panose="020F0502020204030204" pitchFamily="34" charset="0"/>
                <a:cs typeface="Times New Roman" panose="02020603050405020304" pitchFamily="18" charset="0"/>
              </a:rPr>
              <a:t> in Normandy and then Archbishop of Canterbury. He was also an important philosopher and widely respected theologian, who wrote many influential books, including two meditations on the nature of God, as well as a dialogue about sin and the importance of atonement for Christianity. He developed the idea of the nature of being and the ontological argument for the existence of God. He was one of the foremost thinkers of the Middle Ages and the founder of </a:t>
            </a:r>
            <a:r>
              <a:rPr lang="en-GB" sz="2100" dirty="0" smtClean="0">
                <a:solidFill>
                  <a:srgbClr val="000000"/>
                </a:solidFill>
                <a:latin typeface="Garamond" panose="02020404030301010803" pitchFamily="18" charset="0"/>
                <a:ea typeface="Calibri" panose="020F0502020204030204" pitchFamily="34" charset="0"/>
                <a:cs typeface="Times New Roman" panose="02020603050405020304" pitchFamily="18" charset="0"/>
              </a:rPr>
              <a:t>scholasticism. </a:t>
            </a:r>
            <a:r>
              <a:rPr lang="en-GB" sz="2100" dirty="0">
                <a:solidFill>
                  <a:srgbClr val="000000"/>
                </a:solidFill>
                <a:latin typeface="Garamond" panose="02020404030301010803" pitchFamily="18" charset="0"/>
                <a:ea typeface="Calibri" panose="020F0502020204030204" pitchFamily="34" charset="0"/>
                <a:cs typeface="Times New Roman" panose="02020603050405020304" pitchFamily="18" charset="0"/>
              </a:rPr>
              <a:t>As Archbishop he had a number of conflicts with King William II and King Henry I, concerning the authority of the Pope over the Crown in England. </a:t>
            </a:r>
            <a:endParaRPr lang="en-GB" sz="2100" dirty="0">
              <a:effectLst/>
              <a:latin typeface="Garamond" panose="02020404030301010803" pitchFamily="18"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rotWithShape="1">
          <a:blip r:embed="rId3"/>
          <a:srcRect l="4479" r="4849" b="1559"/>
          <a:stretch/>
        </p:blipFill>
        <p:spPr>
          <a:xfrm>
            <a:off x="211015" y="177234"/>
            <a:ext cx="5171645" cy="6134666"/>
          </a:xfrm>
          <a:prstGeom prst="rect">
            <a:avLst/>
          </a:prstGeom>
        </p:spPr>
      </p:pic>
    </p:spTree>
    <p:extLst>
      <p:ext uri="{BB962C8B-B14F-4D97-AF65-F5344CB8AC3E}">
        <p14:creationId xmlns:p14="http://schemas.microsoft.com/office/powerpoint/2010/main" val="341922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4592" y="5906796"/>
            <a:ext cx="771525" cy="914400"/>
          </a:xfrm>
          <a:prstGeom prst="rect">
            <a:avLst/>
          </a:prstGeom>
        </p:spPr>
      </p:pic>
      <p:sp>
        <p:nvSpPr>
          <p:cNvPr id="6" name="TextBox 5"/>
          <p:cNvSpPr txBox="1"/>
          <p:nvPr/>
        </p:nvSpPr>
        <p:spPr>
          <a:xfrm>
            <a:off x="10098064" y="6297976"/>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8" name="Title 1"/>
          <p:cNvSpPr txBox="1">
            <a:spLocks/>
          </p:cNvSpPr>
          <p:nvPr/>
        </p:nvSpPr>
        <p:spPr>
          <a:xfrm>
            <a:off x="217779" y="117427"/>
            <a:ext cx="11854616" cy="2099125"/>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7400" dirty="0">
                <a:solidFill>
                  <a:schemeClr val="accent4">
                    <a:lumMod val="75000"/>
                  </a:schemeClr>
                </a:solidFill>
                <a:latin typeface="Garamond" panose="02020404030301010803" pitchFamily="18" charset="0"/>
              </a:rPr>
              <a:t>St Maria Gabriella </a:t>
            </a:r>
            <a:r>
              <a:rPr lang="en-GB" sz="7400" dirty="0" err="1" smtClean="0">
                <a:solidFill>
                  <a:schemeClr val="accent4">
                    <a:lumMod val="75000"/>
                  </a:schemeClr>
                </a:solidFill>
                <a:latin typeface="Garamond" panose="02020404030301010803" pitchFamily="18" charset="0"/>
              </a:rPr>
              <a:t>Sagheddu</a:t>
            </a:r>
            <a:r>
              <a:rPr lang="en-GB" altLang="en-US" sz="6600" dirty="0" smtClean="0">
                <a:solidFill>
                  <a:schemeClr val="accent4">
                    <a:lumMod val="75000"/>
                  </a:schemeClr>
                </a:solidFill>
                <a:latin typeface="Garamond" panose="02020404030301010803" pitchFamily="18" charset="0"/>
              </a:rPr>
              <a:t>: </a:t>
            </a:r>
            <a:r>
              <a:rPr lang="en-GB" altLang="en-US" sz="6600" dirty="0">
                <a:solidFill>
                  <a:schemeClr val="accent4">
                    <a:lumMod val="75000"/>
                  </a:schemeClr>
                </a:solidFill>
                <a:latin typeface="Garamond" panose="02020404030301010803" pitchFamily="18" charset="0"/>
              </a:rPr>
              <a:t>22</a:t>
            </a:r>
            <a:r>
              <a:rPr lang="en-GB" altLang="en-US" sz="6600" baseline="30000" dirty="0">
                <a:solidFill>
                  <a:schemeClr val="accent4">
                    <a:lumMod val="75000"/>
                  </a:schemeClr>
                </a:solidFill>
                <a:latin typeface="Garamond" panose="02020404030301010803" pitchFamily="18" charset="0"/>
              </a:rPr>
              <a:t>nd</a:t>
            </a:r>
            <a:r>
              <a:rPr lang="en-GB" altLang="en-US" sz="6600" dirty="0">
                <a:solidFill>
                  <a:schemeClr val="accent4">
                    <a:lumMod val="75000"/>
                  </a:schemeClr>
                </a:solidFill>
                <a:latin typeface="Garamond" panose="02020404030301010803" pitchFamily="18" charset="0"/>
              </a:rPr>
              <a:t> April</a:t>
            </a:r>
            <a:endParaRPr lang="en-GB" sz="6600" dirty="0">
              <a:solidFill>
                <a:schemeClr val="accent4">
                  <a:lumMod val="75000"/>
                </a:schemeClr>
              </a:solidFill>
              <a:latin typeface="Garamond" panose="02020404030301010803" pitchFamily="18" charset="0"/>
            </a:endParaRPr>
          </a:p>
        </p:txBody>
      </p:sp>
      <p:sp>
        <p:nvSpPr>
          <p:cNvPr id="3" name="TextBox 2"/>
          <p:cNvSpPr txBox="1"/>
          <p:nvPr/>
        </p:nvSpPr>
        <p:spPr>
          <a:xfrm>
            <a:off x="3588151" y="2359148"/>
            <a:ext cx="7714921" cy="523220"/>
          </a:xfrm>
          <a:prstGeom prst="rect">
            <a:avLst/>
          </a:prstGeom>
          <a:noFill/>
        </p:spPr>
        <p:txBody>
          <a:bodyPr wrap="square" rtlCol="0">
            <a:spAutoFit/>
          </a:bodyPr>
          <a:lstStyle/>
          <a:p>
            <a:pPr algn="just"/>
            <a:endParaRPr lang="en-US" sz="2800" b="0" i="0" dirty="0">
              <a:solidFill>
                <a:srgbClr val="202122"/>
              </a:solidFill>
              <a:effectLst/>
              <a:latin typeface="Garamond" panose="02020404030301010803" pitchFamily="18" charset="0"/>
            </a:endParaRPr>
          </a:p>
        </p:txBody>
      </p:sp>
      <p:sp>
        <p:nvSpPr>
          <p:cNvPr id="4" name="TextBox 3"/>
          <p:cNvSpPr txBox="1"/>
          <p:nvPr/>
        </p:nvSpPr>
        <p:spPr>
          <a:xfrm>
            <a:off x="5758405" y="2359148"/>
            <a:ext cx="6313990" cy="430887"/>
          </a:xfrm>
          <a:prstGeom prst="rect">
            <a:avLst/>
          </a:prstGeom>
          <a:noFill/>
        </p:spPr>
        <p:txBody>
          <a:bodyPr wrap="square" rtlCol="0">
            <a:spAutoFit/>
          </a:bodyPr>
          <a:lstStyle/>
          <a:p>
            <a:pPr algn="just"/>
            <a:endParaRPr lang="en-GB" sz="2200" dirty="0"/>
          </a:p>
        </p:txBody>
      </p:sp>
      <p:pic>
        <p:nvPicPr>
          <p:cNvPr id="1026" name="Picture 2">
            <a:extLst>
              <a:ext uri="{FF2B5EF4-FFF2-40B4-BE49-F238E27FC236}">
                <a16:creationId xmlns:a16="http://schemas.microsoft.com/office/drawing/2014/main" id="{19D9D9DC-47FE-452B-B95B-CEA4371D088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16552" y="2216552"/>
            <a:ext cx="3117266" cy="4771326"/>
          </a:xfrm>
          <a:prstGeom prst="ellipse">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433818" y="2426017"/>
            <a:ext cx="8484243" cy="4431983"/>
          </a:xfrm>
          <a:prstGeom prst="rect">
            <a:avLst/>
          </a:prstGeom>
          <a:noFill/>
        </p:spPr>
        <p:txBody>
          <a:bodyPr wrap="square" rtlCol="0">
            <a:spAutoFit/>
          </a:bodyPr>
          <a:lstStyle/>
          <a:p>
            <a:pPr algn="just"/>
            <a:r>
              <a:rPr lang="en-GB" sz="2000" b="1" dirty="0">
                <a:latin typeface="Garamond" panose="02020404030301010803" pitchFamily="18" charset="0"/>
              </a:rPr>
              <a:t>Maria </a:t>
            </a:r>
            <a:r>
              <a:rPr lang="en-GB" sz="2000" b="1" dirty="0" err="1">
                <a:latin typeface="Garamond" panose="02020404030301010803" pitchFamily="18" charset="0"/>
              </a:rPr>
              <a:t>Sagheddu</a:t>
            </a:r>
            <a:r>
              <a:rPr lang="en-GB" sz="2000" dirty="0">
                <a:latin typeface="Garamond" panose="02020404030301010803" pitchFamily="18" charset="0"/>
              </a:rPr>
              <a:t> (17 March 1914 - 23 April 1939) - was an Italian nun, a member of the Trappist order. Her religious name was </a:t>
            </a:r>
            <a:r>
              <a:rPr lang="en-GB" sz="2000" b="1" dirty="0">
                <a:latin typeface="Garamond" panose="02020404030301010803" pitchFamily="18" charset="0"/>
              </a:rPr>
              <a:t>Maria Gabriella.</a:t>
            </a:r>
            <a:r>
              <a:rPr lang="en-GB" sz="2000" dirty="0">
                <a:latin typeface="Garamond" panose="02020404030301010803" pitchFamily="18" charset="0"/>
              </a:rPr>
              <a:t> </a:t>
            </a:r>
            <a:endParaRPr lang="en-GB" sz="1200" dirty="0">
              <a:latin typeface="Garamond" panose="02020404030301010803" pitchFamily="18" charset="0"/>
            </a:endParaRPr>
          </a:p>
          <a:p>
            <a:pPr algn="just"/>
            <a:endParaRPr lang="en-GB" sz="1200" dirty="0">
              <a:latin typeface="Garamond" panose="02020404030301010803" pitchFamily="18" charset="0"/>
            </a:endParaRPr>
          </a:p>
          <a:p>
            <a:pPr algn="just"/>
            <a:r>
              <a:rPr lang="en-GB" sz="2000" dirty="0">
                <a:latin typeface="Garamond" panose="02020404030301010803" pitchFamily="18" charset="0"/>
              </a:rPr>
              <a:t>She was deeply devoted to ecumenism, the concept that Christians who belong to different Christian denominations should work together to develop closer relationships among their churches and promote Christian unity - something for which she had offered her life. She wanted everyone to become one in Jesus Christ.</a:t>
            </a:r>
          </a:p>
          <a:p>
            <a:pPr algn="just"/>
            <a:r>
              <a:rPr lang="en-GB" sz="2000" dirty="0">
                <a:latin typeface="Garamond" panose="02020404030301010803" pitchFamily="18" charset="0"/>
              </a:rPr>
              <a:t>She was described as being stubborn and obstinate as a child but through her increasingly active life of faith in teaching catechism and joining Azione Cattolica (the Italian Catholic Action Group) she became gentle and attentive.</a:t>
            </a:r>
          </a:p>
          <a:p>
            <a:pPr algn="just"/>
            <a:endParaRPr lang="en-GB" sz="1200" dirty="0">
              <a:latin typeface="Garamond" panose="02020404030301010803" pitchFamily="18" charset="0"/>
            </a:endParaRPr>
          </a:p>
          <a:p>
            <a:pPr algn="just"/>
            <a:r>
              <a:rPr lang="en-GB" sz="2000" dirty="0">
                <a:latin typeface="Garamond" panose="02020404030301010803" pitchFamily="18" charset="0"/>
              </a:rPr>
              <a:t>She became a cloistered nun whose life was devoted to prayer and died aged 25.</a:t>
            </a:r>
            <a:endParaRPr lang="en-GB" sz="1200" dirty="0">
              <a:latin typeface="Garamond" panose="02020404030301010803" pitchFamily="18" charset="0"/>
            </a:endParaRPr>
          </a:p>
          <a:p>
            <a:pPr algn="just"/>
            <a:r>
              <a:rPr lang="en-GB" sz="1200" dirty="0">
                <a:latin typeface="Garamond" panose="02020404030301010803" pitchFamily="18" charset="0"/>
              </a:rPr>
              <a:t> </a:t>
            </a:r>
          </a:p>
          <a:p>
            <a:pPr algn="just"/>
            <a:r>
              <a:rPr lang="en-GB" sz="2000" dirty="0">
                <a:latin typeface="Garamond" panose="02020404030301010803" pitchFamily="18" charset="0"/>
              </a:rPr>
              <a:t>She was beatified in Rome in 1983.</a:t>
            </a:r>
          </a:p>
          <a:p>
            <a:endParaRPr lang="en-GB" dirty="0"/>
          </a:p>
        </p:txBody>
      </p:sp>
    </p:spTree>
    <p:extLst>
      <p:ext uri="{BB962C8B-B14F-4D97-AF65-F5344CB8AC3E}">
        <p14:creationId xmlns:p14="http://schemas.microsoft.com/office/powerpoint/2010/main" val="1592604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0DA52-60C3-4862-B51D-C475A068156E}"/>
              </a:ext>
            </a:extLst>
          </p:cNvPr>
          <p:cNvSpPr txBox="1"/>
          <p:nvPr/>
        </p:nvSpPr>
        <p:spPr>
          <a:xfrm>
            <a:off x="3844807" y="2401587"/>
            <a:ext cx="7968502" cy="4239622"/>
          </a:xfrm>
          <a:prstGeom prst="rect">
            <a:avLst/>
          </a:prstGeom>
          <a:noFill/>
        </p:spPr>
        <p:txBody>
          <a:bodyPr wrap="square" rtlCol="0">
            <a:spAutoFit/>
          </a:bodyPr>
          <a:lstStyle/>
          <a:p>
            <a:pPr algn="l"/>
            <a:endParaRPr lang="en-US" sz="800" b="0" i="0" dirty="0">
              <a:effectLst/>
              <a:latin typeface="Garamond" panose="02020404030301010803" pitchFamily="18" charset="0"/>
            </a:endParaRPr>
          </a:p>
          <a:p>
            <a:pPr algn="just"/>
            <a:r>
              <a:rPr lang="en-US" sz="2000" b="0" i="0" dirty="0">
                <a:solidFill>
                  <a:srgbClr val="333333"/>
                </a:solidFill>
                <a:effectLst/>
                <a:latin typeface="Garamond" panose="02020404030301010803" pitchFamily="18" charset="0"/>
              </a:rPr>
              <a:t>According to legend, Saint George of Lydda was a Christian soldier in the Roman army who was martyred by the emperor Diocletian in the 3</a:t>
            </a:r>
            <a:r>
              <a:rPr lang="en-US" sz="2000" b="0" i="0" baseline="30000" dirty="0">
                <a:solidFill>
                  <a:srgbClr val="333333"/>
                </a:solidFill>
                <a:effectLst/>
                <a:latin typeface="Garamond" panose="02020404030301010803" pitchFamily="18" charset="0"/>
              </a:rPr>
              <a:t>rd</a:t>
            </a:r>
            <a:r>
              <a:rPr lang="en-US" sz="2000" b="0" i="0" dirty="0">
                <a:solidFill>
                  <a:srgbClr val="333333"/>
                </a:solidFill>
                <a:effectLst/>
                <a:latin typeface="Garamond" panose="02020404030301010803" pitchFamily="18" charset="0"/>
              </a:rPr>
              <a:t> </a:t>
            </a:r>
            <a:r>
              <a:rPr lang="en-US" sz="2000" dirty="0">
                <a:solidFill>
                  <a:srgbClr val="333333"/>
                </a:solidFill>
                <a:latin typeface="Garamond" panose="02020404030301010803" pitchFamily="18" charset="0"/>
              </a:rPr>
              <a:t>century </a:t>
            </a:r>
            <a:r>
              <a:rPr lang="en-US" sz="2000" b="0" i="0" dirty="0">
                <a:solidFill>
                  <a:srgbClr val="333333"/>
                </a:solidFill>
                <a:effectLst/>
                <a:latin typeface="Garamond" panose="02020404030301010803" pitchFamily="18" charset="0"/>
              </a:rPr>
              <a:t>for refusing to renounce his faith. He is one of the Fourteen Holy Helpers, a group of saints whose intercession is believed to be effective in times of illness, and has been venerated as a military saint since the Crusades.  The legend of St George and the Dragon is widely known and very popular in art.  </a:t>
            </a:r>
          </a:p>
          <a:p>
            <a:pPr algn="just"/>
            <a:endParaRPr lang="en-US" sz="1100" dirty="0">
              <a:solidFill>
                <a:srgbClr val="333333"/>
              </a:solidFill>
              <a:latin typeface="Garamond" panose="02020404030301010803" pitchFamily="18" charset="0"/>
            </a:endParaRPr>
          </a:p>
          <a:p>
            <a:pPr algn="just"/>
            <a:r>
              <a:rPr lang="en-US" sz="2000" b="0" i="0" dirty="0">
                <a:solidFill>
                  <a:srgbClr val="333333"/>
                </a:solidFill>
                <a:effectLst/>
                <a:latin typeface="Garamond" panose="02020404030301010803" pitchFamily="18" charset="0"/>
              </a:rPr>
              <a:t>As well as being the patron saint of England, whose flag bears his cross, St George is the patron saint of Ethiopia, Georgia, Moscow, Catalonia and Aragon in Spain, and numerous regions, cities, universities, professions and </a:t>
            </a:r>
            <a:r>
              <a:rPr lang="en-US" sz="2000" b="0" i="0" dirty="0" err="1">
                <a:solidFill>
                  <a:srgbClr val="333333"/>
                </a:solidFill>
                <a:effectLst/>
                <a:latin typeface="Garamond" panose="02020404030301010803" pitchFamily="18" charset="0"/>
              </a:rPr>
              <a:t>organisations</a:t>
            </a:r>
            <a:r>
              <a:rPr lang="en-US" sz="2000" b="0" i="0" dirty="0">
                <a:solidFill>
                  <a:srgbClr val="333333"/>
                </a:solidFill>
                <a:effectLst/>
                <a:latin typeface="Garamond" panose="02020404030301010803" pitchFamily="18" charset="0"/>
              </a:rPr>
              <a:t>. </a:t>
            </a:r>
          </a:p>
          <a:p>
            <a:pPr algn="just"/>
            <a:endParaRPr lang="en-US" sz="1050" dirty="0">
              <a:solidFill>
                <a:srgbClr val="333333"/>
              </a:solidFill>
              <a:latin typeface="Garamond" panose="02020404030301010803" pitchFamily="18" charset="0"/>
            </a:endParaRPr>
          </a:p>
          <a:p>
            <a:pPr algn="just"/>
            <a:r>
              <a:rPr lang="en-US" sz="2000" b="0" i="0" dirty="0">
                <a:solidFill>
                  <a:srgbClr val="333333"/>
                </a:solidFill>
                <a:effectLst/>
                <a:latin typeface="Garamond" panose="02020404030301010803" pitchFamily="18" charset="0"/>
              </a:rPr>
              <a:t>His bones are believed to be buried in the Church of St George </a:t>
            </a:r>
            <a:r>
              <a:rPr lang="en-US" sz="2000" b="0" i="0" dirty="0" err="1">
                <a:solidFill>
                  <a:schemeClr val="bg1"/>
                </a:solidFill>
                <a:effectLst/>
                <a:latin typeface="Garamond" panose="02020404030301010803" pitchFamily="18" charset="0"/>
              </a:rPr>
              <a:t>xxxxxx</a:t>
            </a:r>
            <a:r>
              <a:rPr lang="en-US" sz="2000" b="0" i="0" dirty="0">
                <a:solidFill>
                  <a:schemeClr val="bg1"/>
                </a:solidFill>
                <a:effectLst/>
                <a:latin typeface="Garamond" panose="02020404030301010803" pitchFamily="18" charset="0"/>
              </a:rPr>
              <a:t> </a:t>
            </a:r>
            <a:r>
              <a:rPr lang="en-US" sz="2000" b="0" i="0" dirty="0">
                <a:solidFill>
                  <a:srgbClr val="333333"/>
                </a:solidFill>
                <a:effectLst/>
                <a:latin typeface="Garamond" panose="02020404030301010803" pitchFamily="18" charset="0"/>
              </a:rPr>
              <a:t>                   in Lod in Israel.</a:t>
            </a:r>
          </a:p>
        </p:txBody>
      </p:sp>
      <p:sp>
        <p:nvSpPr>
          <p:cNvPr id="6" name="TextBox 5"/>
          <p:cNvSpPr txBox="1"/>
          <p:nvPr/>
        </p:nvSpPr>
        <p:spPr>
          <a:xfrm>
            <a:off x="10195718" y="6306291"/>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3936" y="5849091"/>
            <a:ext cx="771525" cy="914400"/>
          </a:xfrm>
          <a:prstGeom prst="rect">
            <a:avLst/>
          </a:prstGeom>
        </p:spPr>
      </p:pic>
      <p:sp>
        <p:nvSpPr>
          <p:cNvPr id="8" name="Title 1"/>
          <p:cNvSpPr txBox="1">
            <a:spLocks/>
          </p:cNvSpPr>
          <p:nvPr/>
        </p:nvSpPr>
        <p:spPr>
          <a:xfrm>
            <a:off x="552436" y="239256"/>
            <a:ext cx="11382073" cy="2126872"/>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6600" dirty="0" smtClean="0">
                <a:solidFill>
                  <a:schemeClr val="accent4">
                    <a:lumMod val="75000"/>
                  </a:schemeClr>
                </a:solidFill>
                <a:latin typeface="Garamond" panose="02020404030301010803" pitchFamily="18" charset="0"/>
              </a:rPr>
              <a:t>St George: 23rd </a:t>
            </a:r>
            <a:r>
              <a:rPr lang="en-GB" altLang="en-US" sz="6600" dirty="0">
                <a:solidFill>
                  <a:schemeClr val="accent4">
                    <a:lumMod val="75000"/>
                  </a:schemeClr>
                </a:solidFill>
                <a:latin typeface="Garamond" panose="02020404030301010803" pitchFamily="18" charset="0"/>
              </a:rPr>
              <a:t>April </a:t>
            </a:r>
            <a:endParaRPr lang="en-GB" sz="6600" dirty="0">
              <a:solidFill>
                <a:schemeClr val="accent4">
                  <a:lumMod val="75000"/>
                </a:schemeClr>
              </a:solidFill>
              <a:latin typeface="Garamond" panose="02020404030301010803" pitchFamily="18" charset="0"/>
            </a:endParaRPr>
          </a:p>
        </p:txBody>
      </p:sp>
      <p:sp>
        <p:nvSpPr>
          <p:cNvPr id="9" name="Rectangle 3"/>
          <p:cNvSpPr txBox="1">
            <a:spLocks noChangeArrowheads="1"/>
          </p:cNvSpPr>
          <p:nvPr/>
        </p:nvSpPr>
        <p:spPr>
          <a:xfrm>
            <a:off x="1700791" y="5934100"/>
            <a:ext cx="4201907" cy="7443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altLang="en-US" dirty="0">
              <a:latin typeface="Garamond" panose="02020404030301010803" pitchFamily="18" charset="0"/>
            </a:endParaRPr>
          </a:p>
          <a:p>
            <a:pPr marL="0" indent="0">
              <a:buFont typeface="Arial" panose="020B0604020202020204" pitchFamily="34" charset="0"/>
              <a:buNone/>
            </a:pPr>
            <a:endParaRPr lang="en-GB" altLang="en-US" dirty="0">
              <a:latin typeface="Garamond" panose="02020404030301010803" pitchFamily="18" charset="0"/>
            </a:endParaRPr>
          </a:p>
        </p:txBody>
      </p:sp>
      <p:pic>
        <p:nvPicPr>
          <p:cNvPr id="3074" name="Picture 2">
            <a:extLst>
              <a:ext uri="{FF2B5EF4-FFF2-40B4-BE49-F238E27FC236}">
                <a16:creationId xmlns:a16="http://schemas.microsoft.com/office/drawing/2014/main" id="{B6C3F120-7493-4692-9079-B1B5ED592C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556" y="2474566"/>
            <a:ext cx="3157803" cy="4203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7383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50290"/>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10" name="Title 1"/>
          <p:cNvSpPr txBox="1">
            <a:spLocks/>
          </p:cNvSpPr>
          <p:nvPr/>
        </p:nvSpPr>
        <p:spPr>
          <a:xfrm>
            <a:off x="370164" y="350478"/>
            <a:ext cx="11526640" cy="824537"/>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4000" dirty="0" smtClean="0">
                <a:solidFill>
                  <a:schemeClr val="accent4">
                    <a:lumMod val="75000"/>
                  </a:schemeClr>
                </a:solidFill>
                <a:latin typeface="Garamond" panose="02020404030301010803" pitchFamily="18" charset="0"/>
              </a:rPr>
              <a:t>St </a:t>
            </a:r>
            <a:r>
              <a:rPr lang="en-GB" altLang="en-US" sz="4000" dirty="0">
                <a:solidFill>
                  <a:schemeClr val="accent4">
                    <a:lumMod val="75000"/>
                  </a:schemeClr>
                </a:solidFill>
                <a:latin typeface="Garamond" panose="02020404030301010803" pitchFamily="18" charset="0"/>
              </a:rPr>
              <a:t>Mark the Evangelist : 25</a:t>
            </a:r>
            <a:r>
              <a:rPr lang="en-GB" altLang="en-US" sz="4000" baseline="30000" dirty="0">
                <a:solidFill>
                  <a:schemeClr val="accent4">
                    <a:lumMod val="75000"/>
                  </a:schemeClr>
                </a:solidFill>
                <a:latin typeface="Garamond" panose="02020404030301010803" pitchFamily="18" charset="0"/>
              </a:rPr>
              <a:t>th</a:t>
            </a:r>
            <a:r>
              <a:rPr lang="en-GB" altLang="en-US" sz="4000" dirty="0">
                <a:solidFill>
                  <a:schemeClr val="accent4">
                    <a:lumMod val="75000"/>
                  </a:schemeClr>
                </a:solidFill>
                <a:latin typeface="Garamond" panose="02020404030301010803" pitchFamily="18" charset="0"/>
              </a:rPr>
              <a:t> April </a:t>
            </a:r>
            <a:endParaRPr lang="en-GB" sz="4000"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p:cNvSpPr txBox="1"/>
          <p:nvPr/>
        </p:nvSpPr>
        <p:spPr>
          <a:xfrm>
            <a:off x="5943600" y="1336876"/>
            <a:ext cx="5677382" cy="400110"/>
          </a:xfrm>
          <a:prstGeom prst="rect">
            <a:avLst/>
          </a:prstGeom>
          <a:noFill/>
        </p:spPr>
        <p:txBody>
          <a:bodyPr wrap="square" rtlCol="0">
            <a:spAutoFit/>
          </a:bodyPr>
          <a:lstStyle/>
          <a:p>
            <a:pPr algn="just"/>
            <a:endParaRPr lang="en-GB" sz="2000" dirty="0">
              <a:latin typeface="Garamond" panose="02020404030301010803" pitchFamily="18" charset="0"/>
            </a:endParaRPr>
          </a:p>
        </p:txBody>
      </p:sp>
      <p:sp>
        <p:nvSpPr>
          <p:cNvPr id="3" name="TextBox 2"/>
          <p:cNvSpPr txBox="1"/>
          <p:nvPr/>
        </p:nvSpPr>
        <p:spPr>
          <a:xfrm>
            <a:off x="5040902" y="1646869"/>
            <a:ext cx="6855902" cy="4493538"/>
          </a:xfrm>
          <a:prstGeom prst="rect">
            <a:avLst/>
          </a:prstGeom>
          <a:noFill/>
        </p:spPr>
        <p:txBody>
          <a:bodyPr wrap="square" rtlCol="0">
            <a:spAutoFit/>
          </a:bodyPr>
          <a:lstStyle/>
          <a:p>
            <a:pPr algn="just"/>
            <a:r>
              <a:rPr lang="en-GB" sz="2200" dirty="0">
                <a:latin typeface="Garamond" panose="02020404030301010803" pitchFamily="18" charset="0"/>
              </a:rPr>
              <a:t>St Mark is credited by modern scholars with writing what may be the first surviving written Gospel.</a:t>
            </a:r>
          </a:p>
          <a:p>
            <a:pPr algn="just"/>
            <a:r>
              <a:rPr lang="en-GB" sz="2200" dirty="0">
                <a:latin typeface="Garamond" panose="02020404030301010803" pitchFamily="18" charset="0"/>
              </a:rPr>
              <a:t>According to tradition, he may have been a companion of Jesus on the night of his arrest.  He accompanied Peter and Paul and Barnabas on missionary journeys of the early Church.</a:t>
            </a:r>
          </a:p>
          <a:p>
            <a:pPr algn="just"/>
            <a:r>
              <a:rPr lang="en-GB" sz="2200" dirty="0">
                <a:latin typeface="Garamond" panose="02020404030301010803" pitchFamily="18" charset="0"/>
              </a:rPr>
              <a:t>The Coptic Orthodox Church, the Greek Orthodox Church of Alexandria and the Coptic Catholic Church trace their origins to the Christian community in Alexandria which Mark is said to have founded.</a:t>
            </a:r>
          </a:p>
          <a:p>
            <a:pPr algn="just"/>
            <a:r>
              <a:rPr lang="en-GB" sz="2200" dirty="0">
                <a:latin typeface="Garamond" panose="02020404030301010803" pitchFamily="18" charset="0"/>
              </a:rPr>
              <a:t>He died either in Rome or Alexandria during the persecution of Christians.  His relics were taken to Venice, where the famous St Mark’s Square is named after him.</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pic>
        <p:nvPicPr>
          <p:cNvPr id="6146" name="Picture 2" descr="Saint April 25 : St. Mark Evangelist : Patron of Lawyers and #Prisoners">
            <a:extLst>
              <a:ext uri="{FF2B5EF4-FFF2-40B4-BE49-F238E27FC236}">
                <a16:creationId xmlns:a16="http://schemas.microsoft.com/office/drawing/2014/main" id="{262256F2-C43D-996F-F28C-D2A2ED5B66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164" y="1336876"/>
            <a:ext cx="4419187" cy="5402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072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195718" y="6306291"/>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3936" y="5849091"/>
            <a:ext cx="771525" cy="914400"/>
          </a:xfrm>
          <a:prstGeom prst="rect">
            <a:avLst/>
          </a:prstGeom>
        </p:spPr>
      </p:pic>
      <p:sp>
        <p:nvSpPr>
          <p:cNvPr id="8" name="Title 1"/>
          <p:cNvSpPr txBox="1">
            <a:spLocks/>
          </p:cNvSpPr>
          <p:nvPr/>
        </p:nvSpPr>
        <p:spPr>
          <a:xfrm>
            <a:off x="4855135" y="281396"/>
            <a:ext cx="6770808" cy="2819606"/>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6600" dirty="0" smtClean="0">
                <a:solidFill>
                  <a:schemeClr val="accent4">
                    <a:lumMod val="75000"/>
                  </a:schemeClr>
                </a:solidFill>
                <a:latin typeface="Garamond" panose="02020404030301010803" pitchFamily="18" charset="0"/>
              </a:rPr>
              <a:t>Saint Catherine     of Siena: </a:t>
            </a:r>
          </a:p>
          <a:p>
            <a:pPr algn="ctr"/>
            <a:r>
              <a:rPr lang="en-GB" altLang="en-US" sz="6600" dirty="0" smtClean="0">
                <a:solidFill>
                  <a:schemeClr val="accent4">
                    <a:lumMod val="75000"/>
                  </a:schemeClr>
                </a:solidFill>
                <a:latin typeface="Garamond" panose="02020404030301010803" pitchFamily="18" charset="0"/>
              </a:rPr>
              <a:t>29</a:t>
            </a:r>
            <a:r>
              <a:rPr lang="en-GB" altLang="en-US" sz="6600" baseline="30000" dirty="0" smtClean="0">
                <a:solidFill>
                  <a:schemeClr val="accent4">
                    <a:lumMod val="75000"/>
                  </a:schemeClr>
                </a:solidFill>
                <a:latin typeface="Garamond" panose="02020404030301010803" pitchFamily="18" charset="0"/>
              </a:rPr>
              <a:t>th</a:t>
            </a:r>
            <a:r>
              <a:rPr lang="en-GB" altLang="en-US" sz="6600" dirty="0" smtClean="0">
                <a:solidFill>
                  <a:schemeClr val="accent4">
                    <a:lumMod val="75000"/>
                  </a:schemeClr>
                </a:solidFill>
                <a:latin typeface="Garamond" panose="02020404030301010803" pitchFamily="18" charset="0"/>
              </a:rPr>
              <a:t> April </a:t>
            </a:r>
            <a:endParaRPr lang="en-GB" sz="6600" dirty="0">
              <a:solidFill>
                <a:schemeClr val="accent4">
                  <a:lumMod val="75000"/>
                </a:schemeClr>
              </a:solidFill>
              <a:latin typeface="Garamond" panose="02020404030301010803" pitchFamily="18" charset="0"/>
            </a:endParaRPr>
          </a:p>
        </p:txBody>
      </p:sp>
      <p:sp>
        <p:nvSpPr>
          <p:cNvPr id="9" name="Rectangle 3"/>
          <p:cNvSpPr txBox="1">
            <a:spLocks noChangeArrowheads="1"/>
          </p:cNvSpPr>
          <p:nvPr/>
        </p:nvSpPr>
        <p:spPr>
          <a:xfrm>
            <a:off x="1700791" y="5934100"/>
            <a:ext cx="4201907" cy="7443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altLang="en-US" dirty="0">
              <a:latin typeface="Garamond" panose="02020404030301010803" pitchFamily="18" charset="0"/>
            </a:endParaRPr>
          </a:p>
          <a:p>
            <a:pPr marL="0" indent="0">
              <a:buFont typeface="Arial" panose="020B0604020202020204" pitchFamily="34" charset="0"/>
              <a:buNone/>
            </a:pPr>
            <a:endParaRPr lang="en-GB" altLang="en-US" dirty="0">
              <a:latin typeface="Garamond" panose="02020404030301010803" pitchFamily="18" charset="0"/>
            </a:endParaRPr>
          </a:p>
        </p:txBody>
      </p:sp>
      <p:sp>
        <p:nvSpPr>
          <p:cNvPr id="3" name="TextBox 2"/>
          <p:cNvSpPr txBox="1"/>
          <p:nvPr/>
        </p:nvSpPr>
        <p:spPr>
          <a:xfrm>
            <a:off x="4855135" y="3213556"/>
            <a:ext cx="6328801" cy="3477875"/>
          </a:xfrm>
          <a:prstGeom prst="rect">
            <a:avLst/>
          </a:prstGeom>
          <a:noFill/>
        </p:spPr>
        <p:txBody>
          <a:bodyPr wrap="square" rtlCol="0">
            <a:spAutoFit/>
          </a:bodyPr>
          <a:lstStyle/>
          <a:p>
            <a:pPr algn="just"/>
            <a:r>
              <a:rPr lang="en-GB" sz="2200" dirty="0" smtClean="0">
                <a:latin typeface="Garamond" panose="02020404030301010803" pitchFamily="18" charset="0"/>
              </a:rPr>
              <a:t>Catherine was a lay member of the Dominican order.  She was famous as a mystic, an activist and an author.  She might be described as the original “influencer”!  She influenced popes and princes and cardinals with her letters, of which she wrote hundreds.  She wrote numerous prayers, and a set of spiritual treatises collected together as a book under the title  The Dialogue of Divine Providence.  She was even sent on missions by the Pope, something extraordinarily rare for a woman in the 14</a:t>
            </a:r>
            <a:r>
              <a:rPr lang="en-GB" sz="2200" baseline="30000" dirty="0" smtClean="0">
                <a:latin typeface="Garamond" panose="02020404030301010803" pitchFamily="18" charset="0"/>
              </a:rPr>
              <a:t>th</a:t>
            </a:r>
            <a:r>
              <a:rPr lang="en-GB" sz="2200" dirty="0" smtClean="0">
                <a:latin typeface="Garamond" panose="02020404030301010803" pitchFamily="18" charset="0"/>
              </a:rPr>
              <a:t> century!</a:t>
            </a:r>
            <a:endParaRPr lang="en-GB" sz="2200" dirty="0">
              <a:latin typeface="Garamond" panose="02020404030301010803" pitchFamily="18" charset="0"/>
            </a:endParaRPr>
          </a:p>
        </p:txBody>
      </p:sp>
      <p:pic>
        <p:nvPicPr>
          <p:cNvPr id="3074" name="Picture 2" descr="Meet Catherine of Siena, the Saint I Pray To. | the long way h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821" y="529146"/>
            <a:ext cx="4385707" cy="5574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967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noGrp="1"/>
          </p:cNvSpPr>
          <p:nvPr>
            <p:ph type="title"/>
          </p:nvPr>
        </p:nvSpPr>
        <p:spPr>
          <a:xfrm>
            <a:off x="5530819" y="177234"/>
            <a:ext cx="6393069" cy="1438623"/>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3600" dirty="0" smtClean="0">
                <a:solidFill>
                  <a:schemeClr val="accent4">
                    <a:lumMod val="75000"/>
                  </a:schemeClr>
                </a:solidFill>
                <a:latin typeface="Garamond" panose="02020404030301010803" pitchFamily="18" charset="0"/>
              </a:rPr>
              <a:t>St Joseph the Worker: 1</a:t>
            </a:r>
            <a:r>
              <a:rPr lang="en-GB" altLang="en-US" sz="3600" baseline="30000" dirty="0" smtClean="0">
                <a:solidFill>
                  <a:schemeClr val="accent4">
                    <a:lumMod val="75000"/>
                  </a:schemeClr>
                </a:solidFill>
                <a:latin typeface="Garamond" panose="02020404030301010803" pitchFamily="18" charset="0"/>
              </a:rPr>
              <a:t>st</a:t>
            </a:r>
            <a:r>
              <a:rPr lang="en-GB" altLang="en-US" sz="3600" dirty="0" smtClean="0">
                <a:solidFill>
                  <a:schemeClr val="accent4">
                    <a:lumMod val="75000"/>
                  </a:schemeClr>
                </a:solidFill>
                <a:latin typeface="Garamond" panose="02020404030301010803" pitchFamily="18" charset="0"/>
              </a:rPr>
              <a:t> May</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8" name="TextBox 7"/>
          <p:cNvSpPr txBox="1"/>
          <p:nvPr/>
        </p:nvSpPr>
        <p:spPr>
          <a:xfrm>
            <a:off x="9944100" y="6050290"/>
            <a:ext cx="1544637" cy="523220"/>
          </a:xfrm>
          <a:prstGeom prst="rect">
            <a:avLst/>
          </a:prstGeom>
          <a:noFill/>
        </p:spPr>
        <p:txBody>
          <a:bodyPr wrap="square" rtlCol="0">
            <a:spAutoFit/>
          </a:bodyPr>
          <a:lstStyle/>
          <a:p>
            <a:r>
              <a:rPr lang="en-GB" sz="2800" b="1" dirty="0" smtClean="0">
                <a:solidFill>
                  <a:schemeClr val="accent1">
                    <a:lumMod val="50000"/>
                  </a:schemeClr>
                </a:solidFill>
              </a:rPr>
              <a:t>BDES</a:t>
            </a:r>
            <a:endParaRPr lang="en-GB" sz="2800" b="1" dirty="0">
              <a:solidFill>
                <a:schemeClr val="accent1">
                  <a:lumMod val="50000"/>
                </a:schemeClr>
              </a:solidFill>
            </a:endParaRPr>
          </a:p>
        </p:txBody>
      </p:sp>
      <p:sp>
        <p:nvSpPr>
          <p:cNvPr id="3" name="Rectangle 2"/>
          <p:cNvSpPr/>
          <p:nvPr/>
        </p:nvSpPr>
        <p:spPr>
          <a:xfrm>
            <a:off x="5530819" y="1712303"/>
            <a:ext cx="6393069" cy="4859279"/>
          </a:xfrm>
          <a:prstGeom prst="rect">
            <a:avLst/>
          </a:prstGeom>
        </p:spPr>
        <p:txBody>
          <a:bodyPr wrap="square">
            <a:spAutoFit/>
          </a:bodyPr>
          <a:lstStyle/>
          <a:p>
            <a:pPr algn="just"/>
            <a:r>
              <a:rPr lang="en-GB" dirty="0">
                <a:latin typeface="Garamond" panose="02020404030301010803" pitchFamily="18" charset="0"/>
              </a:rPr>
              <a:t>The feast of Saint Joseph the Worker was instituted by Pope Pius XII in 1955. This feast extends the long relationship between Joseph and the cause of workers in Catholic faith and devotion. The dignity of human work has long been celebrated as a participation in the creative work of </a:t>
            </a:r>
            <a:r>
              <a:rPr lang="en-GB" dirty="0" smtClean="0">
                <a:latin typeface="Garamond" panose="02020404030301010803" pitchFamily="18" charset="0"/>
              </a:rPr>
              <a:t>God. </a:t>
            </a:r>
            <a:r>
              <a:rPr lang="en-GB" dirty="0">
                <a:latin typeface="Garamond" panose="02020404030301010803" pitchFamily="18" charset="0"/>
              </a:rPr>
              <a:t>Saint Joseph, the carpenter and foster father of Jesus, is one example of the holiness of human labour. Saint Joseph is held up as a model of such work. </a:t>
            </a:r>
            <a:endParaRPr lang="en-GB" dirty="0" smtClean="0">
              <a:latin typeface="Garamond" panose="02020404030301010803" pitchFamily="18" charset="0"/>
            </a:endParaRPr>
          </a:p>
          <a:p>
            <a:pPr algn="just"/>
            <a:r>
              <a:rPr lang="en-GB" dirty="0" smtClean="0">
                <a:latin typeface="Garamond" panose="02020404030301010803" pitchFamily="18" charset="0"/>
              </a:rPr>
              <a:t>This </a:t>
            </a:r>
            <a:r>
              <a:rPr lang="en-GB" dirty="0">
                <a:latin typeface="Garamond" panose="02020404030301010803" pitchFamily="18" charset="0"/>
              </a:rPr>
              <a:t>silent saint, who was given the task of caring and watching over the Virgin Mary and Jesus, now cares for and watches over the Church and models for all the dignity of human work.</a:t>
            </a:r>
          </a:p>
          <a:p>
            <a:pPr algn="just"/>
            <a:r>
              <a:rPr lang="en-GB" dirty="0">
                <a:latin typeface="Garamond" panose="02020404030301010803" pitchFamily="18" charset="0"/>
              </a:rPr>
              <a:t>Saint John Paul II stated: “the Church considers it her task always to call attention to the dignity and rights of those who work, to condemn situations in which that dignity and those rights are violated, and to help to guide [social] changes so as to ensure authentic progress by man and society.” </a:t>
            </a:r>
            <a:endParaRPr lang="en-GB" dirty="0" smtClean="0">
              <a:latin typeface="Garamond" panose="02020404030301010803" pitchFamily="18" charset="0"/>
            </a:endParaRPr>
          </a:p>
          <a:p>
            <a:pPr algn="just"/>
            <a:r>
              <a:rPr lang="en-GB" i="1" dirty="0" smtClean="0">
                <a:latin typeface="Garamond" panose="02020404030301010803" pitchFamily="18" charset="0"/>
              </a:rPr>
              <a:t>                                                                 </a:t>
            </a:r>
            <a:r>
              <a:rPr lang="en-GB" i="1" dirty="0" err="1" smtClean="0">
                <a:latin typeface="Garamond" panose="02020404030301010803" pitchFamily="18" charset="0"/>
              </a:rPr>
              <a:t>Laborem</a:t>
            </a:r>
            <a:r>
              <a:rPr lang="en-GB" i="1" dirty="0" smtClean="0">
                <a:latin typeface="Garamond" panose="02020404030301010803" pitchFamily="18" charset="0"/>
              </a:rPr>
              <a:t> </a:t>
            </a:r>
            <a:r>
              <a:rPr lang="en-GB" i="1" dirty="0" err="1">
                <a:latin typeface="Garamond" panose="02020404030301010803" pitchFamily="18" charset="0"/>
              </a:rPr>
              <a:t>Exercens</a:t>
            </a:r>
            <a:endParaRPr lang="en-GB" dirty="0">
              <a:latin typeface="Garamond" panose="02020404030301010803" pitchFamily="18" charset="0"/>
            </a:endParaRPr>
          </a:p>
          <a:p>
            <a:pPr algn="just">
              <a:lnSpc>
                <a:spcPct val="107000"/>
              </a:lnSpc>
              <a:spcAft>
                <a:spcPts val="800"/>
              </a:spcAft>
            </a:pPr>
            <a:endParaRPr lang="en-GB" sz="2100" dirty="0">
              <a:effectLst/>
              <a:latin typeface="Garamond" panose="02020404030301010803"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43841" y="747169"/>
            <a:ext cx="5400561" cy="5478267"/>
          </a:xfrm>
          <a:prstGeom prst="rect">
            <a:avLst/>
          </a:prstGeom>
        </p:spPr>
      </p:pic>
    </p:spTree>
    <p:extLst>
      <p:ext uri="{BB962C8B-B14F-4D97-AF65-F5344CB8AC3E}">
        <p14:creationId xmlns:p14="http://schemas.microsoft.com/office/powerpoint/2010/main" val="665750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2A51824-158B-D3DA-898B-4F6FB7D40C40}"/>
              </a:ext>
            </a:extLst>
          </p:cNvPr>
          <p:cNvPicPr>
            <a:picLocks noChangeAspect="1"/>
          </p:cNvPicPr>
          <p:nvPr/>
        </p:nvPicPr>
        <p:blipFill rotWithShape="1">
          <a:blip r:embed="rId2"/>
          <a:srcRect l="15303" t="38249" r="37121" b="14630"/>
          <a:stretch/>
        </p:blipFill>
        <p:spPr>
          <a:xfrm>
            <a:off x="-1" y="-23378"/>
            <a:ext cx="12351569" cy="6881378"/>
          </a:xfrm>
          <a:prstGeom prst="rect">
            <a:avLst/>
          </a:prstGeom>
        </p:spPr>
      </p:pic>
      <p:sp>
        <p:nvSpPr>
          <p:cNvPr id="6" name="TextBox 5"/>
          <p:cNvSpPr txBox="1"/>
          <p:nvPr/>
        </p:nvSpPr>
        <p:spPr>
          <a:xfrm>
            <a:off x="10076345" y="5943600"/>
            <a:ext cx="1544637" cy="523220"/>
          </a:xfrm>
          <a:prstGeom prst="rect">
            <a:avLst/>
          </a:prstGeom>
          <a:solidFill>
            <a:schemeClr val="bg1"/>
          </a:solidFill>
        </p:spPr>
        <p:txBody>
          <a:bodyPr wrap="square" rtlCol="0">
            <a:spAutoFit/>
          </a:bodyPr>
          <a:lstStyle/>
          <a:p>
            <a:endParaRPr lang="en-GB" sz="2800" b="1" dirty="0">
              <a:solidFill>
                <a:schemeClr val="accent1">
                  <a:lumMod val="50000"/>
                </a:schemeClr>
              </a:solidFill>
            </a:endParaRPr>
          </a:p>
        </p:txBody>
      </p:sp>
      <p:sp>
        <p:nvSpPr>
          <p:cNvPr id="2" name="TextBox 1"/>
          <p:cNvSpPr txBox="1"/>
          <p:nvPr/>
        </p:nvSpPr>
        <p:spPr>
          <a:xfrm>
            <a:off x="5943600" y="1336876"/>
            <a:ext cx="5677382" cy="400110"/>
          </a:xfrm>
          <a:prstGeom prst="rect">
            <a:avLst/>
          </a:prstGeom>
          <a:noFill/>
        </p:spPr>
        <p:txBody>
          <a:bodyPr wrap="square" rtlCol="0">
            <a:spAutoFit/>
          </a:bodyPr>
          <a:lstStyle/>
          <a:p>
            <a:pPr algn="just"/>
            <a:endParaRPr lang="en-GB" sz="2000" dirty="0">
              <a:latin typeface="Garamond" panose="02020404030301010803" pitchFamily="18" charset="0"/>
            </a:endParaRPr>
          </a:p>
        </p:txBody>
      </p:sp>
      <p:sp>
        <p:nvSpPr>
          <p:cNvPr id="11" name="TextBox 10">
            <a:extLst>
              <a:ext uri="{FF2B5EF4-FFF2-40B4-BE49-F238E27FC236}">
                <a16:creationId xmlns:a16="http://schemas.microsoft.com/office/drawing/2014/main" id="{E05586A5-8993-FE03-B567-1390755ABF9E}"/>
              </a:ext>
            </a:extLst>
          </p:cNvPr>
          <p:cNvSpPr txBox="1"/>
          <p:nvPr/>
        </p:nvSpPr>
        <p:spPr>
          <a:xfrm>
            <a:off x="10076345" y="6334780"/>
            <a:ext cx="1544637" cy="523220"/>
          </a:xfrm>
          <a:prstGeom prst="rect">
            <a:avLst/>
          </a:prstGeom>
          <a:solidFill>
            <a:schemeClr val="bg1"/>
          </a:solidFill>
        </p:spPr>
        <p:txBody>
          <a:bodyPr wrap="square" rtlCol="0">
            <a:spAutoFit/>
          </a:bodyPr>
          <a:lstStyle/>
          <a:p>
            <a:endParaRPr lang="en-GB" sz="2800" b="1" dirty="0">
              <a:solidFill>
                <a:schemeClr val="accent1">
                  <a:lumMod val="50000"/>
                </a:schemeClr>
              </a:solidFill>
            </a:endParaRPr>
          </a:p>
        </p:txBody>
      </p:sp>
      <p:sp>
        <p:nvSpPr>
          <p:cNvPr id="9" name="TextBox 8">
            <a:extLst>
              <a:ext uri="{FF2B5EF4-FFF2-40B4-BE49-F238E27FC236}">
                <a16:creationId xmlns:a16="http://schemas.microsoft.com/office/drawing/2014/main" id="{88459BF8-08BD-6496-8977-EC7A23EC012A}"/>
              </a:ext>
            </a:extLst>
          </p:cNvPr>
          <p:cNvSpPr txBox="1"/>
          <p:nvPr/>
        </p:nvSpPr>
        <p:spPr>
          <a:xfrm>
            <a:off x="10279545" y="6139190"/>
            <a:ext cx="1544637" cy="523220"/>
          </a:xfrm>
          <a:prstGeom prst="rect">
            <a:avLst/>
          </a:prstGeom>
          <a:solidFill>
            <a:schemeClr val="bg1"/>
          </a:solid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0043" y="5943600"/>
            <a:ext cx="771525" cy="914400"/>
          </a:xfrm>
          <a:prstGeom prst="rect">
            <a:avLst/>
          </a:prstGeom>
        </p:spPr>
      </p:pic>
    </p:spTree>
    <p:extLst>
      <p:ext uri="{BB962C8B-B14F-4D97-AF65-F5344CB8AC3E}">
        <p14:creationId xmlns:p14="http://schemas.microsoft.com/office/powerpoint/2010/main" val="857735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C17C6C-7D94-5EE6-742F-BACB4E27BC36}"/>
              </a:ext>
            </a:extLst>
          </p:cNvPr>
          <p:cNvPicPr>
            <a:picLocks noChangeAspect="1"/>
          </p:cNvPicPr>
          <p:nvPr/>
        </p:nvPicPr>
        <p:blipFill>
          <a:blip r:embed="rId2"/>
          <a:stretch>
            <a:fillRect/>
          </a:stretch>
        </p:blipFill>
        <p:spPr>
          <a:xfrm>
            <a:off x="-1" y="0"/>
            <a:ext cx="12348839" cy="6860466"/>
          </a:xfrm>
          <a:prstGeom prst="rect">
            <a:avLst/>
          </a:prstGeom>
        </p:spPr>
      </p:pic>
      <p:sp>
        <p:nvSpPr>
          <p:cNvPr id="6" name="TextBox 5"/>
          <p:cNvSpPr txBox="1"/>
          <p:nvPr/>
        </p:nvSpPr>
        <p:spPr>
          <a:xfrm>
            <a:off x="10647363" y="5903893"/>
            <a:ext cx="1544637" cy="954107"/>
          </a:xfrm>
          <a:prstGeom prst="rect">
            <a:avLst/>
          </a:prstGeom>
          <a:solidFill>
            <a:schemeClr val="bg1"/>
          </a:solidFill>
        </p:spPr>
        <p:txBody>
          <a:bodyPr wrap="square" rtlCol="0">
            <a:spAutoFit/>
          </a:bodyPr>
          <a:lstStyle/>
          <a:p>
            <a:r>
              <a:rPr lang="en-GB" sz="2800" b="1" dirty="0">
                <a:solidFill>
                  <a:schemeClr val="accent1">
                    <a:lumMod val="50000"/>
                  </a:schemeClr>
                </a:solidFill>
              </a:rPr>
              <a:t>BDES</a:t>
            </a:r>
          </a:p>
          <a:p>
            <a:endParaRPr lang="en-GB" sz="2800" b="1" dirty="0">
              <a:solidFill>
                <a:schemeClr val="accent1">
                  <a:lumMod val="50000"/>
                </a:schemeClr>
              </a:solidFill>
            </a:endParaRPr>
          </a:p>
        </p:txBody>
      </p:sp>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2020" y="5905089"/>
            <a:ext cx="806818" cy="956229"/>
          </a:xfrm>
          <a:prstGeom prst="rect">
            <a:avLst/>
          </a:prstGeom>
        </p:spPr>
      </p:pic>
    </p:spTree>
    <p:extLst>
      <p:ext uri="{BB962C8B-B14F-4D97-AF65-F5344CB8AC3E}">
        <p14:creationId xmlns:p14="http://schemas.microsoft.com/office/powerpoint/2010/main" val="596210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4592" y="5906796"/>
            <a:ext cx="771525" cy="914400"/>
          </a:xfrm>
          <a:prstGeom prst="rect">
            <a:avLst/>
          </a:prstGeom>
        </p:spPr>
      </p:pic>
      <p:sp>
        <p:nvSpPr>
          <p:cNvPr id="6" name="TextBox 5"/>
          <p:cNvSpPr txBox="1"/>
          <p:nvPr/>
        </p:nvSpPr>
        <p:spPr>
          <a:xfrm>
            <a:off x="10098064" y="6297976"/>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8" name="Title 1"/>
          <p:cNvSpPr txBox="1">
            <a:spLocks/>
          </p:cNvSpPr>
          <p:nvPr/>
        </p:nvSpPr>
        <p:spPr>
          <a:xfrm>
            <a:off x="265732" y="276759"/>
            <a:ext cx="6644838" cy="2967729"/>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6600" dirty="0">
                <a:solidFill>
                  <a:schemeClr val="accent4">
                    <a:lumMod val="75000"/>
                  </a:schemeClr>
                </a:solidFill>
                <a:latin typeface="Garamond" panose="02020404030301010803" pitchFamily="18" charset="0"/>
              </a:rPr>
              <a:t>National Feast of English Martyrs:</a:t>
            </a:r>
          </a:p>
          <a:p>
            <a:pPr algn="ctr"/>
            <a:r>
              <a:rPr lang="en-GB" altLang="en-US" sz="6600" dirty="0">
                <a:solidFill>
                  <a:schemeClr val="accent4">
                    <a:lumMod val="75000"/>
                  </a:schemeClr>
                </a:solidFill>
                <a:latin typeface="Garamond" panose="02020404030301010803" pitchFamily="18" charset="0"/>
              </a:rPr>
              <a:t> 4</a:t>
            </a:r>
            <a:r>
              <a:rPr lang="en-GB" altLang="en-US" sz="6600" baseline="30000" dirty="0">
                <a:solidFill>
                  <a:schemeClr val="accent4">
                    <a:lumMod val="75000"/>
                  </a:schemeClr>
                </a:solidFill>
                <a:latin typeface="Garamond" panose="02020404030301010803" pitchFamily="18" charset="0"/>
              </a:rPr>
              <a:t>th</a:t>
            </a:r>
            <a:r>
              <a:rPr lang="en-GB" altLang="en-US" sz="6600" dirty="0">
                <a:solidFill>
                  <a:schemeClr val="accent4">
                    <a:lumMod val="75000"/>
                  </a:schemeClr>
                </a:solidFill>
                <a:latin typeface="Garamond" panose="02020404030301010803" pitchFamily="18" charset="0"/>
              </a:rPr>
              <a:t> May</a:t>
            </a:r>
            <a:endParaRPr lang="en-GB" sz="6600" dirty="0">
              <a:solidFill>
                <a:schemeClr val="accent4">
                  <a:lumMod val="75000"/>
                </a:schemeClr>
              </a:solidFill>
              <a:latin typeface="Garamond" panose="02020404030301010803" pitchFamily="18" charset="0"/>
            </a:endParaRPr>
          </a:p>
        </p:txBody>
      </p:sp>
      <p:sp>
        <p:nvSpPr>
          <p:cNvPr id="3" name="TextBox 2"/>
          <p:cNvSpPr txBox="1"/>
          <p:nvPr/>
        </p:nvSpPr>
        <p:spPr>
          <a:xfrm>
            <a:off x="3588151" y="2359148"/>
            <a:ext cx="7714921" cy="523220"/>
          </a:xfrm>
          <a:prstGeom prst="rect">
            <a:avLst/>
          </a:prstGeom>
          <a:noFill/>
        </p:spPr>
        <p:txBody>
          <a:bodyPr wrap="square" rtlCol="0">
            <a:spAutoFit/>
          </a:bodyPr>
          <a:lstStyle/>
          <a:p>
            <a:pPr algn="just"/>
            <a:endParaRPr lang="en-US" sz="2800" b="0" i="0" dirty="0">
              <a:solidFill>
                <a:srgbClr val="202122"/>
              </a:solidFill>
              <a:effectLst/>
              <a:latin typeface="Garamond" panose="02020404030301010803" pitchFamily="18" charset="0"/>
            </a:endParaRPr>
          </a:p>
        </p:txBody>
      </p:sp>
      <p:sp>
        <p:nvSpPr>
          <p:cNvPr id="4" name="TextBox 3"/>
          <p:cNvSpPr txBox="1"/>
          <p:nvPr/>
        </p:nvSpPr>
        <p:spPr>
          <a:xfrm>
            <a:off x="5758405" y="2359148"/>
            <a:ext cx="6313990" cy="430887"/>
          </a:xfrm>
          <a:prstGeom prst="rect">
            <a:avLst/>
          </a:prstGeom>
          <a:noFill/>
        </p:spPr>
        <p:txBody>
          <a:bodyPr wrap="square" rtlCol="0">
            <a:spAutoFit/>
          </a:bodyPr>
          <a:lstStyle/>
          <a:p>
            <a:pPr algn="just"/>
            <a:endParaRPr lang="en-GB" sz="2200" dirty="0"/>
          </a:p>
        </p:txBody>
      </p:sp>
      <p:sp>
        <p:nvSpPr>
          <p:cNvPr id="2" name="TextBox 1"/>
          <p:cNvSpPr txBox="1"/>
          <p:nvPr/>
        </p:nvSpPr>
        <p:spPr>
          <a:xfrm>
            <a:off x="7149415" y="274444"/>
            <a:ext cx="4590939" cy="5770811"/>
          </a:xfrm>
          <a:prstGeom prst="rect">
            <a:avLst/>
          </a:prstGeom>
          <a:noFill/>
        </p:spPr>
        <p:txBody>
          <a:bodyPr wrap="square" rtlCol="0">
            <a:spAutoFit/>
          </a:bodyPr>
          <a:lstStyle/>
          <a:p>
            <a:pPr algn="just"/>
            <a:r>
              <a:rPr lang="en-GB" sz="2000" dirty="0">
                <a:latin typeface="Garamond" panose="02020404030301010803" pitchFamily="18" charset="0"/>
              </a:rPr>
              <a:t>The Forty Martyrs of England and Wales are a group of lay people and religious, men and women, executed between 1535 and 1679 for treason and related offences under various laws enacted by Parliament.</a:t>
            </a:r>
          </a:p>
          <a:p>
            <a:pPr algn="just"/>
            <a:endParaRPr lang="en-GB" sz="300" dirty="0">
              <a:latin typeface="Garamond" panose="02020404030301010803" pitchFamily="18" charset="0"/>
            </a:endParaRPr>
          </a:p>
          <a:p>
            <a:pPr algn="just"/>
            <a:r>
              <a:rPr lang="en-GB" sz="2000" dirty="0">
                <a:latin typeface="Garamond" panose="02020404030301010803" pitchFamily="18" charset="0"/>
              </a:rPr>
              <a:t>The individuals range from Carthusian monks who in 1535 refused to accept Henry VIII as head of the Church, to priests caught up in an </a:t>
            </a:r>
            <a:r>
              <a:rPr lang="en-GB" sz="2000">
                <a:latin typeface="Garamond" panose="02020404030301010803" pitchFamily="18" charset="0"/>
              </a:rPr>
              <a:t>alleged plot against </a:t>
            </a:r>
            <a:r>
              <a:rPr lang="en-GB" sz="2000" dirty="0">
                <a:latin typeface="Garamond" panose="02020404030301010803" pitchFamily="18" charset="0"/>
              </a:rPr>
              <a:t>King Charles II in 1679. The list includes three women, Margaret </a:t>
            </a:r>
            <a:r>
              <a:rPr lang="en-GB" sz="2000" dirty="0" err="1">
                <a:latin typeface="Garamond" panose="02020404030301010803" pitchFamily="18" charset="0"/>
              </a:rPr>
              <a:t>Clitherow</a:t>
            </a:r>
            <a:r>
              <a:rPr lang="en-GB" sz="2000" dirty="0">
                <a:latin typeface="Garamond" panose="02020404030301010803" pitchFamily="18" charset="0"/>
              </a:rPr>
              <a:t>, Anne Line and Margaret Ward.</a:t>
            </a:r>
          </a:p>
          <a:p>
            <a:pPr algn="just"/>
            <a:endParaRPr lang="en-GB" sz="300" dirty="0">
              <a:latin typeface="Garamond" panose="02020404030301010803" pitchFamily="18" charset="0"/>
            </a:endParaRPr>
          </a:p>
          <a:p>
            <a:pPr algn="just"/>
            <a:r>
              <a:rPr lang="en-GB" sz="2000" dirty="0">
                <a:latin typeface="Garamond" panose="02020404030301010803" pitchFamily="18" charset="0"/>
              </a:rPr>
              <a:t>Many were sentenced to death without trial.</a:t>
            </a:r>
          </a:p>
          <a:p>
            <a:pPr algn="just"/>
            <a:endParaRPr lang="en-GB" sz="300" dirty="0">
              <a:latin typeface="Garamond" panose="02020404030301010803" pitchFamily="18" charset="0"/>
            </a:endParaRPr>
          </a:p>
          <a:p>
            <a:pPr algn="just"/>
            <a:r>
              <a:rPr lang="en-GB" sz="2000" dirty="0">
                <a:latin typeface="Garamond" panose="02020404030301010803" pitchFamily="18" charset="0"/>
              </a:rPr>
              <a:t>They were canonised in 1970 by Pope Paul VI and their feast day was 25</a:t>
            </a:r>
            <a:r>
              <a:rPr lang="en-GB" sz="2000" baseline="30000" dirty="0">
                <a:latin typeface="Garamond" panose="02020404030301010803" pitchFamily="18" charset="0"/>
              </a:rPr>
              <a:t>th</a:t>
            </a:r>
            <a:r>
              <a:rPr lang="en-GB" sz="2000" dirty="0">
                <a:latin typeface="Garamond" panose="02020404030301010803" pitchFamily="18" charset="0"/>
              </a:rPr>
              <a:t> October. They are now celebrated with all the 284 canonised or beatified martyrs of the English reformation on 4</a:t>
            </a:r>
            <a:r>
              <a:rPr lang="en-GB" sz="2000" baseline="30000" dirty="0">
                <a:latin typeface="Garamond" panose="02020404030301010803" pitchFamily="18" charset="0"/>
              </a:rPr>
              <a:t>th</a:t>
            </a:r>
            <a:r>
              <a:rPr lang="en-GB" sz="2000" dirty="0">
                <a:latin typeface="Garamond" panose="02020404030301010803" pitchFamily="18" charset="0"/>
              </a:rPr>
              <a:t> May.</a:t>
            </a:r>
          </a:p>
        </p:txBody>
      </p:sp>
      <p:pic>
        <p:nvPicPr>
          <p:cNvPr id="3076" name="Picture 4">
            <a:extLst>
              <a:ext uri="{FF2B5EF4-FFF2-40B4-BE49-F238E27FC236}">
                <a16:creationId xmlns:a16="http://schemas.microsoft.com/office/drawing/2014/main" id="{D889BC39-D396-4316-9C7C-A40D04472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2162"/>
          <a:stretch/>
        </p:blipFill>
        <p:spPr bwMode="auto">
          <a:xfrm>
            <a:off x="265732" y="3410756"/>
            <a:ext cx="6644838" cy="3064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9361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195718" y="6306291"/>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3936" y="5849091"/>
            <a:ext cx="771525" cy="914400"/>
          </a:xfrm>
          <a:prstGeom prst="rect">
            <a:avLst/>
          </a:prstGeom>
        </p:spPr>
      </p:pic>
      <p:sp>
        <p:nvSpPr>
          <p:cNvPr id="8" name="Title 1"/>
          <p:cNvSpPr txBox="1">
            <a:spLocks/>
          </p:cNvSpPr>
          <p:nvPr/>
        </p:nvSpPr>
        <p:spPr>
          <a:xfrm>
            <a:off x="236539" y="281396"/>
            <a:ext cx="11389404" cy="1807834"/>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dirty="0">
                <a:solidFill>
                  <a:schemeClr val="accent4">
                    <a:lumMod val="75000"/>
                  </a:schemeClr>
                </a:solidFill>
                <a:latin typeface="Garamond" panose="02020404030301010803" pitchFamily="18" charset="0"/>
              </a:rPr>
              <a:t>Blessed Miriam Teresa </a:t>
            </a:r>
            <a:r>
              <a:rPr lang="en-GB" sz="5400" dirty="0" err="1" smtClean="0">
                <a:solidFill>
                  <a:schemeClr val="accent4">
                    <a:lumMod val="75000"/>
                  </a:schemeClr>
                </a:solidFill>
                <a:latin typeface="Garamond" panose="02020404030301010803" pitchFamily="18" charset="0"/>
              </a:rPr>
              <a:t>Demjanovich</a:t>
            </a:r>
            <a:r>
              <a:rPr lang="en-GB" altLang="en-US" sz="5400" dirty="0" smtClean="0">
                <a:solidFill>
                  <a:schemeClr val="accent4">
                    <a:lumMod val="75000"/>
                  </a:schemeClr>
                </a:solidFill>
                <a:latin typeface="Garamond" panose="02020404030301010803" pitchFamily="18" charset="0"/>
              </a:rPr>
              <a:t>:</a:t>
            </a:r>
          </a:p>
          <a:p>
            <a:pPr algn="ctr"/>
            <a:r>
              <a:rPr lang="en-GB" altLang="en-US" sz="5400" dirty="0" smtClean="0">
                <a:solidFill>
                  <a:schemeClr val="accent4">
                    <a:lumMod val="75000"/>
                  </a:schemeClr>
                </a:solidFill>
                <a:latin typeface="Garamond" panose="02020404030301010803" pitchFamily="18" charset="0"/>
              </a:rPr>
              <a:t> </a:t>
            </a:r>
            <a:r>
              <a:rPr lang="en-GB" altLang="en-US" sz="5400" dirty="0">
                <a:solidFill>
                  <a:schemeClr val="accent4">
                    <a:lumMod val="75000"/>
                  </a:schemeClr>
                </a:solidFill>
                <a:latin typeface="Garamond" panose="02020404030301010803" pitchFamily="18" charset="0"/>
              </a:rPr>
              <a:t>8</a:t>
            </a:r>
            <a:r>
              <a:rPr lang="en-GB" altLang="en-US" sz="5400" baseline="30000" dirty="0">
                <a:solidFill>
                  <a:schemeClr val="accent4">
                    <a:lumMod val="75000"/>
                  </a:schemeClr>
                </a:solidFill>
                <a:latin typeface="Garamond" panose="02020404030301010803" pitchFamily="18" charset="0"/>
              </a:rPr>
              <a:t>th</a:t>
            </a:r>
            <a:r>
              <a:rPr lang="en-GB" altLang="en-US" sz="5400" dirty="0">
                <a:solidFill>
                  <a:schemeClr val="accent4">
                    <a:lumMod val="75000"/>
                  </a:schemeClr>
                </a:solidFill>
                <a:latin typeface="Garamond" panose="02020404030301010803" pitchFamily="18" charset="0"/>
              </a:rPr>
              <a:t> May </a:t>
            </a:r>
            <a:endParaRPr lang="en-GB" sz="5400" dirty="0">
              <a:solidFill>
                <a:schemeClr val="accent4">
                  <a:lumMod val="75000"/>
                </a:schemeClr>
              </a:solidFill>
              <a:latin typeface="Garamond" panose="02020404030301010803" pitchFamily="18" charset="0"/>
            </a:endParaRPr>
          </a:p>
        </p:txBody>
      </p:sp>
      <p:sp>
        <p:nvSpPr>
          <p:cNvPr id="9" name="Rectangle 3"/>
          <p:cNvSpPr txBox="1">
            <a:spLocks noChangeArrowheads="1"/>
          </p:cNvSpPr>
          <p:nvPr/>
        </p:nvSpPr>
        <p:spPr>
          <a:xfrm>
            <a:off x="1700791" y="5934100"/>
            <a:ext cx="4201907" cy="7443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altLang="en-US" dirty="0">
              <a:latin typeface="Garamond" panose="02020404030301010803" pitchFamily="18" charset="0"/>
            </a:endParaRPr>
          </a:p>
          <a:p>
            <a:pPr marL="0" indent="0">
              <a:buFont typeface="Arial" panose="020B0604020202020204" pitchFamily="34" charset="0"/>
              <a:buNone/>
            </a:pPr>
            <a:endParaRPr lang="en-GB" altLang="en-US" dirty="0">
              <a:latin typeface="Garamond" panose="02020404030301010803" pitchFamily="18" charset="0"/>
            </a:endParaRPr>
          </a:p>
        </p:txBody>
      </p:sp>
      <p:sp>
        <p:nvSpPr>
          <p:cNvPr id="3" name="TextBox 2"/>
          <p:cNvSpPr txBox="1"/>
          <p:nvPr/>
        </p:nvSpPr>
        <p:spPr>
          <a:xfrm>
            <a:off x="4798890" y="2211171"/>
            <a:ext cx="6770808" cy="3985706"/>
          </a:xfrm>
          <a:prstGeom prst="rect">
            <a:avLst/>
          </a:prstGeom>
          <a:noFill/>
        </p:spPr>
        <p:txBody>
          <a:bodyPr wrap="square" rtlCol="0">
            <a:spAutoFit/>
          </a:bodyPr>
          <a:lstStyle/>
          <a:p>
            <a:pPr algn="just"/>
            <a:r>
              <a:rPr lang="en-GB" sz="2200" b="1" dirty="0">
                <a:latin typeface="Garamond" panose="02020404030301010803" pitchFamily="18" charset="0"/>
              </a:rPr>
              <a:t>Miriam Teresa </a:t>
            </a:r>
            <a:r>
              <a:rPr lang="en-GB" sz="2200" b="1" dirty="0" err="1">
                <a:latin typeface="Garamond" panose="02020404030301010803" pitchFamily="18" charset="0"/>
              </a:rPr>
              <a:t>Demjanovich</a:t>
            </a:r>
            <a:r>
              <a:rPr lang="en-GB" sz="2200" dirty="0">
                <a:latin typeface="Garamond" panose="02020404030301010803" pitchFamily="18" charset="0"/>
              </a:rPr>
              <a:t>, SC (26</a:t>
            </a:r>
            <a:r>
              <a:rPr lang="en-GB" sz="2200" baseline="30000" dirty="0">
                <a:latin typeface="Garamond" panose="02020404030301010803" pitchFamily="18" charset="0"/>
              </a:rPr>
              <a:t>th</a:t>
            </a:r>
            <a:r>
              <a:rPr lang="en-GB" sz="2200" dirty="0">
                <a:latin typeface="Garamond" panose="02020404030301010803" pitchFamily="18" charset="0"/>
              </a:rPr>
              <a:t> March 1901 – 8</a:t>
            </a:r>
            <a:r>
              <a:rPr lang="en-GB" sz="2200" baseline="30000" dirty="0">
                <a:latin typeface="Garamond" panose="02020404030301010803" pitchFamily="18" charset="0"/>
              </a:rPr>
              <a:t>th</a:t>
            </a:r>
            <a:r>
              <a:rPr lang="en-GB" sz="2200" dirty="0">
                <a:latin typeface="Garamond" panose="02020404030301010803" pitchFamily="18" charset="0"/>
              </a:rPr>
              <a:t> May 1927) was an American Ruthenian Catholic Sister of Charity who was beatified by the Catholic Church in 2014. The beatification ceremony was the first to take place in the United States, being held in Newark, New Jersey.</a:t>
            </a:r>
            <a:endParaRPr lang="en-GB" sz="1100" dirty="0">
              <a:latin typeface="Garamond" panose="02020404030301010803" pitchFamily="18" charset="0"/>
            </a:endParaRPr>
          </a:p>
          <a:p>
            <a:pPr algn="just"/>
            <a:endParaRPr lang="en-GB" sz="1100" dirty="0">
              <a:latin typeface="Garamond" panose="02020404030301010803" pitchFamily="18" charset="0"/>
            </a:endParaRPr>
          </a:p>
          <a:p>
            <a:pPr algn="just"/>
            <a:r>
              <a:rPr lang="en-GB" sz="2200" dirty="0">
                <a:latin typeface="Garamond" panose="02020404030301010803" pitchFamily="18" charset="0"/>
              </a:rPr>
              <a:t>She desired a religious life and after caring for her sick mother she entered the convent of the Sisters of Charity of St Elizabeth. </a:t>
            </a:r>
            <a:endParaRPr lang="en-GB" sz="1600" dirty="0">
              <a:latin typeface="Garamond" panose="02020404030301010803" pitchFamily="18" charset="0"/>
            </a:endParaRPr>
          </a:p>
          <a:p>
            <a:pPr algn="just"/>
            <a:endParaRPr lang="en-GB" sz="1600" dirty="0">
              <a:latin typeface="Garamond" panose="02020404030301010803" pitchFamily="18" charset="0"/>
            </a:endParaRPr>
          </a:p>
          <a:p>
            <a:pPr algn="just"/>
            <a:r>
              <a:rPr lang="en-GB" sz="2200" dirty="0">
                <a:latin typeface="Garamond" panose="02020404030301010803" pitchFamily="18" charset="0"/>
              </a:rPr>
              <a:t>She wrote 24 conferences which were published as a book after her death at the age of 26.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6539" y="2292776"/>
            <a:ext cx="4385707" cy="4385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17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195718" y="6306291"/>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3936" y="5849091"/>
            <a:ext cx="771525" cy="914400"/>
          </a:xfrm>
          <a:prstGeom prst="rect">
            <a:avLst/>
          </a:prstGeom>
        </p:spPr>
      </p:pic>
      <p:sp>
        <p:nvSpPr>
          <p:cNvPr id="8" name="Title 1"/>
          <p:cNvSpPr txBox="1">
            <a:spLocks/>
          </p:cNvSpPr>
          <p:nvPr/>
        </p:nvSpPr>
        <p:spPr>
          <a:xfrm>
            <a:off x="4855135" y="281396"/>
            <a:ext cx="6770808" cy="2819606"/>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6600" dirty="0" smtClean="0">
                <a:solidFill>
                  <a:schemeClr val="accent4">
                    <a:lumMod val="75000"/>
                  </a:schemeClr>
                </a:solidFill>
                <a:latin typeface="Garamond" panose="02020404030301010803" pitchFamily="18" charset="0"/>
              </a:rPr>
              <a:t>Saint Juliana           of Norwich:</a:t>
            </a:r>
          </a:p>
          <a:p>
            <a:pPr algn="ctr"/>
            <a:r>
              <a:rPr lang="en-GB" altLang="en-US" sz="6600" dirty="0" smtClean="0">
                <a:solidFill>
                  <a:schemeClr val="accent4">
                    <a:lumMod val="75000"/>
                  </a:schemeClr>
                </a:solidFill>
                <a:latin typeface="Garamond" panose="02020404030301010803" pitchFamily="18" charset="0"/>
              </a:rPr>
              <a:t> 13</a:t>
            </a:r>
            <a:r>
              <a:rPr lang="en-GB" altLang="en-US" sz="6600" baseline="30000" dirty="0" smtClean="0">
                <a:solidFill>
                  <a:schemeClr val="accent4">
                    <a:lumMod val="75000"/>
                  </a:schemeClr>
                </a:solidFill>
                <a:latin typeface="Garamond" panose="02020404030301010803" pitchFamily="18" charset="0"/>
              </a:rPr>
              <a:t>th</a:t>
            </a:r>
            <a:r>
              <a:rPr lang="en-GB" altLang="en-US" sz="6600" dirty="0">
                <a:solidFill>
                  <a:schemeClr val="accent4">
                    <a:lumMod val="75000"/>
                  </a:schemeClr>
                </a:solidFill>
                <a:latin typeface="Garamond" panose="02020404030301010803" pitchFamily="18" charset="0"/>
              </a:rPr>
              <a:t> </a:t>
            </a:r>
            <a:r>
              <a:rPr lang="en-GB" altLang="en-US" sz="6600" dirty="0" smtClean="0">
                <a:solidFill>
                  <a:schemeClr val="accent4">
                    <a:lumMod val="75000"/>
                  </a:schemeClr>
                </a:solidFill>
                <a:latin typeface="Garamond" panose="02020404030301010803" pitchFamily="18" charset="0"/>
              </a:rPr>
              <a:t>May </a:t>
            </a:r>
            <a:endParaRPr lang="en-GB" sz="6600" dirty="0">
              <a:solidFill>
                <a:schemeClr val="accent4">
                  <a:lumMod val="75000"/>
                </a:schemeClr>
              </a:solidFill>
              <a:latin typeface="Garamond" panose="02020404030301010803" pitchFamily="18" charset="0"/>
            </a:endParaRPr>
          </a:p>
        </p:txBody>
      </p:sp>
      <p:sp>
        <p:nvSpPr>
          <p:cNvPr id="9" name="Rectangle 3"/>
          <p:cNvSpPr txBox="1">
            <a:spLocks noChangeArrowheads="1"/>
          </p:cNvSpPr>
          <p:nvPr/>
        </p:nvSpPr>
        <p:spPr>
          <a:xfrm>
            <a:off x="1700791" y="5934100"/>
            <a:ext cx="4201907" cy="7443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altLang="en-US" dirty="0">
              <a:latin typeface="Garamond" panose="02020404030301010803" pitchFamily="18" charset="0"/>
            </a:endParaRPr>
          </a:p>
          <a:p>
            <a:pPr marL="0" indent="0">
              <a:buFont typeface="Arial" panose="020B0604020202020204" pitchFamily="34" charset="0"/>
              <a:buNone/>
            </a:pPr>
            <a:endParaRPr lang="en-GB" altLang="en-US" dirty="0">
              <a:latin typeface="Garamond" panose="02020404030301010803" pitchFamily="18" charset="0"/>
            </a:endParaRPr>
          </a:p>
        </p:txBody>
      </p:sp>
      <p:sp>
        <p:nvSpPr>
          <p:cNvPr id="3" name="TextBox 2"/>
          <p:cNvSpPr txBox="1"/>
          <p:nvPr/>
        </p:nvSpPr>
        <p:spPr>
          <a:xfrm>
            <a:off x="4855135" y="3213556"/>
            <a:ext cx="6770808" cy="2800767"/>
          </a:xfrm>
          <a:prstGeom prst="rect">
            <a:avLst/>
          </a:prstGeom>
          <a:noFill/>
        </p:spPr>
        <p:txBody>
          <a:bodyPr wrap="square" rtlCol="0">
            <a:spAutoFit/>
          </a:bodyPr>
          <a:lstStyle/>
          <a:p>
            <a:pPr algn="just"/>
            <a:r>
              <a:rPr lang="en-GB" sz="2200" dirty="0" smtClean="0">
                <a:latin typeface="Garamond" panose="02020404030301010803" pitchFamily="18" charset="0"/>
              </a:rPr>
              <a:t>Her real name is not certain, but she is known after the church of St Julian in Norwich where she lived - with her cat - as an anchoress in a small cell attached to the church.  She wrote the first book in English written by a known female author, Revelations of Divine Love, in which she describes and reflects on her visions.  A memorable and beautiful message of hope is often quoted : “All shall be well, and all shall be well, and all manner of thing shall be well.” </a:t>
            </a:r>
            <a:endParaRPr lang="en-GB" sz="2200" dirty="0">
              <a:latin typeface="Garamond" panose="02020404030301010803" pitchFamily="18" charset="0"/>
            </a:endParaRPr>
          </a:p>
        </p:txBody>
      </p:sp>
      <p:pic>
        <p:nvPicPr>
          <p:cNvPr id="2" name="Picture 2" descr="Julian of Norwich Icon Embroidery Design"/>
          <p:cNvPicPr>
            <a:picLocks noChangeAspect="1" noChangeArrowheads="1"/>
          </p:cNvPicPr>
          <p:nvPr/>
        </p:nvPicPr>
        <p:blipFill rotWithShape="1">
          <a:blip r:embed="rId3">
            <a:extLst>
              <a:ext uri="{28A0092B-C50C-407E-A947-70E740481C1C}">
                <a14:useLocalDpi xmlns:a14="http://schemas.microsoft.com/office/drawing/2010/main" val="0"/>
              </a:ext>
            </a:extLst>
          </a:blip>
          <a:srcRect l="10389" b="-51"/>
          <a:stretch/>
        </p:blipFill>
        <p:spPr bwMode="auto">
          <a:xfrm>
            <a:off x="449846" y="477338"/>
            <a:ext cx="4305488" cy="6024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798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0DA52-60C3-4862-B51D-C475A068156E}"/>
              </a:ext>
            </a:extLst>
          </p:cNvPr>
          <p:cNvSpPr txBox="1"/>
          <p:nvPr/>
        </p:nvSpPr>
        <p:spPr>
          <a:xfrm>
            <a:off x="451645" y="2603764"/>
            <a:ext cx="6466582" cy="4385816"/>
          </a:xfrm>
          <a:prstGeom prst="rect">
            <a:avLst/>
          </a:prstGeom>
          <a:noFill/>
        </p:spPr>
        <p:txBody>
          <a:bodyPr wrap="square" rtlCol="0">
            <a:spAutoFit/>
          </a:bodyPr>
          <a:lstStyle/>
          <a:p>
            <a:pPr algn="l"/>
            <a:endParaRPr lang="en-US" sz="800" b="0" i="0" dirty="0">
              <a:effectLst/>
              <a:latin typeface="Garamond" panose="02020404030301010803" pitchFamily="18" charset="0"/>
            </a:endParaRPr>
          </a:p>
          <a:p>
            <a:pPr algn="just"/>
            <a:r>
              <a:rPr lang="en-US" sz="2000" b="0" i="0" dirty="0">
                <a:solidFill>
                  <a:srgbClr val="333333"/>
                </a:solidFill>
                <a:effectLst/>
                <a:latin typeface="Garamond" panose="02020404030301010803" pitchFamily="18" charset="0"/>
              </a:rPr>
              <a:t>St </a:t>
            </a:r>
            <a:r>
              <a:rPr lang="en-US" sz="2000" b="0" i="0" dirty="0" err="1">
                <a:solidFill>
                  <a:srgbClr val="333333"/>
                </a:solidFill>
                <a:effectLst/>
                <a:latin typeface="Garamond" panose="02020404030301010803" pitchFamily="18" charset="0"/>
              </a:rPr>
              <a:t>Erconwald</a:t>
            </a:r>
            <a:r>
              <a:rPr lang="en-US" sz="2000" b="0" i="0" dirty="0">
                <a:solidFill>
                  <a:srgbClr val="333333"/>
                </a:solidFill>
                <a:effectLst/>
                <a:latin typeface="Garamond" panose="02020404030301010803" pitchFamily="18" charset="0"/>
              </a:rPr>
              <a:t> was </a:t>
            </a:r>
            <a:r>
              <a:rPr lang="en-US" sz="2000" dirty="0">
                <a:solidFill>
                  <a:srgbClr val="333333"/>
                </a:solidFill>
                <a:latin typeface="Garamond" panose="02020404030301010803" pitchFamily="18" charset="0"/>
              </a:rPr>
              <a:t>born in Lincolnshire and as a member of the royal house established two Benedictine Abbeys, one for men at Chertsey in Surrey, where he became abbot, and one for women at Barking, where his sister </a:t>
            </a:r>
            <a:r>
              <a:rPr lang="en-US" sz="2000" dirty="0" err="1">
                <a:solidFill>
                  <a:srgbClr val="333333"/>
                </a:solidFill>
                <a:latin typeface="Garamond" panose="02020404030301010803" pitchFamily="18" charset="0"/>
              </a:rPr>
              <a:t>Ethelburga</a:t>
            </a:r>
            <a:r>
              <a:rPr lang="en-US" sz="2000" dirty="0">
                <a:solidFill>
                  <a:srgbClr val="333333"/>
                </a:solidFill>
                <a:latin typeface="Garamond" panose="02020404030301010803" pitchFamily="18" charset="0"/>
              </a:rPr>
              <a:t> was made abbess.  In 675 AD he became the Bishop of London.  </a:t>
            </a:r>
          </a:p>
          <a:p>
            <a:pPr algn="just"/>
            <a:r>
              <a:rPr lang="en-US" sz="2000" dirty="0">
                <a:solidFill>
                  <a:srgbClr val="333333"/>
                </a:solidFill>
                <a:latin typeface="Garamond" panose="02020404030301010803" pitchFamily="18" charset="0"/>
              </a:rPr>
              <a:t>He is credited with being an influential adviser on law-making and charters, especially for the King of Wessex. </a:t>
            </a:r>
            <a:r>
              <a:rPr lang="en-US" sz="2000" b="0" i="0" dirty="0">
                <a:solidFill>
                  <a:srgbClr val="333333"/>
                </a:solidFill>
                <a:effectLst/>
                <a:latin typeface="Garamond" panose="02020404030301010803" pitchFamily="18" charset="0"/>
              </a:rPr>
              <a:t>He died in 693 and was buried in the churchyard of St Paul’s Cathedral.</a:t>
            </a:r>
          </a:p>
          <a:p>
            <a:pPr algn="just"/>
            <a:endParaRPr lang="en-US" sz="1100" dirty="0">
              <a:solidFill>
                <a:srgbClr val="333333"/>
              </a:solidFill>
              <a:latin typeface="Garamond" panose="02020404030301010803" pitchFamily="18" charset="0"/>
            </a:endParaRPr>
          </a:p>
          <a:p>
            <a:pPr algn="just"/>
            <a:r>
              <a:rPr lang="en-US" sz="2000" b="0" i="0" dirty="0">
                <a:solidFill>
                  <a:srgbClr val="333333"/>
                </a:solidFill>
                <a:effectLst/>
                <a:latin typeface="Garamond" panose="02020404030301010803" pitchFamily="18" charset="0"/>
              </a:rPr>
              <a:t>St </a:t>
            </a:r>
            <a:r>
              <a:rPr lang="en-US" sz="2000" b="0" i="0" dirty="0" err="1">
                <a:solidFill>
                  <a:srgbClr val="333333"/>
                </a:solidFill>
                <a:effectLst/>
                <a:latin typeface="Garamond" panose="02020404030301010803" pitchFamily="18" charset="0"/>
              </a:rPr>
              <a:t>Erconwald</a:t>
            </a:r>
            <a:r>
              <a:rPr lang="en-US" sz="2000" b="0" i="0" dirty="0">
                <a:solidFill>
                  <a:srgbClr val="333333"/>
                </a:solidFill>
                <a:effectLst/>
                <a:latin typeface="Garamond" panose="02020404030301010803" pitchFamily="18" charset="0"/>
              </a:rPr>
              <a:t> is the patron saint of London and the secondary co-patron of our Diocese of Brentwood.  He is often depicted in art as a bishop in a small chariot, which he used for travelling around his diocese.</a:t>
            </a:r>
          </a:p>
          <a:p>
            <a:pPr algn="just"/>
            <a:endParaRPr lang="en-US" sz="2000" b="0" i="0" dirty="0">
              <a:solidFill>
                <a:srgbClr val="333333"/>
              </a:solidFill>
              <a:effectLst/>
              <a:latin typeface="Garamond" panose="02020404030301010803" pitchFamily="18" charset="0"/>
            </a:endParaRPr>
          </a:p>
        </p:txBody>
      </p:sp>
      <p:sp>
        <p:nvSpPr>
          <p:cNvPr id="6" name="TextBox 5"/>
          <p:cNvSpPr txBox="1"/>
          <p:nvPr/>
        </p:nvSpPr>
        <p:spPr>
          <a:xfrm>
            <a:off x="10195718" y="6306291"/>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3936" y="5849091"/>
            <a:ext cx="771525" cy="914400"/>
          </a:xfrm>
          <a:prstGeom prst="rect">
            <a:avLst/>
          </a:prstGeom>
        </p:spPr>
      </p:pic>
      <p:sp>
        <p:nvSpPr>
          <p:cNvPr id="8" name="Title 1"/>
          <p:cNvSpPr txBox="1">
            <a:spLocks/>
          </p:cNvSpPr>
          <p:nvPr/>
        </p:nvSpPr>
        <p:spPr>
          <a:xfrm>
            <a:off x="1379563" y="331619"/>
            <a:ext cx="9588473" cy="2217617"/>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6600" dirty="0" smtClean="0">
                <a:solidFill>
                  <a:schemeClr val="accent4">
                    <a:lumMod val="75000"/>
                  </a:schemeClr>
                </a:solidFill>
                <a:latin typeface="Garamond" panose="02020404030301010803" pitchFamily="18" charset="0"/>
              </a:rPr>
              <a:t>St </a:t>
            </a:r>
            <a:r>
              <a:rPr lang="en-GB" altLang="en-US" sz="6600" dirty="0" err="1">
                <a:solidFill>
                  <a:schemeClr val="accent4">
                    <a:lumMod val="75000"/>
                  </a:schemeClr>
                </a:solidFill>
                <a:latin typeface="Garamond" panose="02020404030301010803" pitchFamily="18" charset="0"/>
              </a:rPr>
              <a:t>Erconwald</a:t>
            </a:r>
            <a:endParaRPr lang="en-GB" altLang="en-US" sz="6600" dirty="0">
              <a:solidFill>
                <a:schemeClr val="accent4">
                  <a:lumMod val="75000"/>
                </a:schemeClr>
              </a:solidFill>
              <a:latin typeface="Garamond" panose="02020404030301010803" pitchFamily="18" charset="0"/>
            </a:endParaRPr>
          </a:p>
          <a:p>
            <a:pPr algn="ctr"/>
            <a:endParaRPr lang="en-GB" altLang="en-US" sz="700" dirty="0">
              <a:solidFill>
                <a:schemeClr val="accent4">
                  <a:lumMod val="75000"/>
                </a:schemeClr>
              </a:solidFill>
              <a:latin typeface="Garamond" panose="02020404030301010803" pitchFamily="18" charset="0"/>
            </a:endParaRPr>
          </a:p>
          <a:p>
            <a:pPr algn="ctr"/>
            <a:endParaRPr lang="en-GB" altLang="en-US" sz="400" dirty="0">
              <a:solidFill>
                <a:schemeClr val="accent4">
                  <a:lumMod val="75000"/>
                </a:schemeClr>
              </a:solidFill>
              <a:latin typeface="Garamond" panose="02020404030301010803" pitchFamily="18" charset="0"/>
            </a:endParaRPr>
          </a:p>
          <a:p>
            <a:pPr algn="ctr"/>
            <a:endParaRPr lang="en-GB" altLang="en-US" sz="400" dirty="0">
              <a:solidFill>
                <a:schemeClr val="accent4">
                  <a:lumMod val="75000"/>
                </a:schemeClr>
              </a:solidFill>
              <a:latin typeface="Garamond" panose="02020404030301010803" pitchFamily="18" charset="0"/>
            </a:endParaRPr>
          </a:p>
          <a:p>
            <a:pPr algn="ctr"/>
            <a:r>
              <a:rPr lang="en-GB" altLang="en-US" sz="6600" dirty="0" smtClean="0">
                <a:solidFill>
                  <a:schemeClr val="accent4">
                    <a:lumMod val="75000"/>
                  </a:schemeClr>
                </a:solidFill>
                <a:latin typeface="Garamond" panose="02020404030301010803" pitchFamily="18" charset="0"/>
              </a:rPr>
              <a:t> </a:t>
            </a:r>
            <a:r>
              <a:rPr lang="en-GB" altLang="en-US" sz="6600" dirty="0">
                <a:solidFill>
                  <a:schemeClr val="accent4">
                    <a:lumMod val="75000"/>
                  </a:schemeClr>
                </a:solidFill>
                <a:latin typeface="Garamond" panose="02020404030301010803" pitchFamily="18" charset="0"/>
              </a:rPr>
              <a:t>13</a:t>
            </a:r>
            <a:r>
              <a:rPr lang="en-GB" altLang="en-US" sz="6600" baseline="30000" dirty="0">
                <a:solidFill>
                  <a:schemeClr val="accent4">
                    <a:lumMod val="75000"/>
                  </a:schemeClr>
                </a:solidFill>
                <a:latin typeface="Garamond" panose="02020404030301010803" pitchFamily="18" charset="0"/>
              </a:rPr>
              <a:t>th</a:t>
            </a:r>
            <a:r>
              <a:rPr lang="en-GB" altLang="en-US" sz="6600" dirty="0">
                <a:solidFill>
                  <a:schemeClr val="accent4">
                    <a:lumMod val="75000"/>
                  </a:schemeClr>
                </a:solidFill>
                <a:latin typeface="Garamond" panose="02020404030301010803" pitchFamily="18" charset="0"/>
              </a:rPr>
              <a:t> May </a:t>
            </a:r>
            <a:endParaRPr lang="en-GB" sz="6600" dirty="0">
              <a:solidFill>
                <a:schemeClr val="accent4">
                  <a:lumMod val="75000"/>
                </a:schemeClr>
              </a:solidFill>
              <a:latin typeface="Garamond" panose="02020404030301010803" pitchFamily="18" charset="0"/>
            </a:endParaRPr>
          </a:p>
        </p:txBody>
      </p:sp>
      <p:sp>
        <p:nvSpPr>
          <p:cNvPr id="9" name="Rectangle 3"/>
          <p:cNvSpPr txBox="1">
            <a:spLocks noChangeArrowheads="1"/>
          </p:cNvSpPr>
          <p:nvPr/>
        </p:nvSpPr>
        <p:spPr>
          <a:xfrm>
            <a:off x="1700791" y="5934100"/>
            <a:ext cx="4201907" cy="7443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altLang="en-US" dirty="0">
              <a:latin typeface="Garamond" panose="02020404030301010803" pitchFamily="18" charset="0"/>
            </a:endParaRPr>
          </a:p>
          <a:p>
            <a:pPr marL="0" indent="0">
              <a:buFont typeface="Arial" panose="020B0604020202020204" pitchFamily="34" charset="0"/>
              <a:buNone/>
            </a:pPr>
            <a:endParaRPr lang="en-GB" altLang="en-US" dirty="0">
              <a:latin typeface="Garamond" panose="02020404030301010803" pitchFamily="18" charset="0"/>
            </a:endParaRPr>
          </a:p>
        </p:txBody>
      </p:sp>
      <p:pic>
        <p:nvPicPr>
          <p:cNvPr id="1026" name="Picture 2">
            <a:extLst>
              <a:ext uri="{FF2B5EF4-FFF2-40B4-BE49-F238E27FC236}">
                <a16:creationId xmlns:a16="http://schemas.microsoft.com/office/drawing/2014/main" id="{919B6D52-4B61-F880-E358-0ACB227A7E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7050" y="2682731"/>
            <a:ext cx="4332648" cy="377485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5642" y="399650"/>
            <a:ext cx="771525" cy="914400"/>
          </a:xfrm>
          <a:prstGeom prst="rect">
            <a:avLst/>
          </a:prstGeom>
        </p:spPr>
      </p:pic>
    </p:spTree>
    <p:extLst>
      <p:ext uri="{BB962C8B-B14F-4D97-AF65-F5344CB8AC3E}">
        <p14:creationId xmlns:p14="http://schemas.microsoft.com/office/powerpoint/2010/main" val="27349784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noGrp="1"/>
          </p:cNvSpPr>
          <p:nvPr>
            <p:ph type="title"/>
          </p:nvPr>
        </p:nvSpPr>
        <p:spPr>
          <a:xfrm>
            <a:off x="5346493" y="221075"/>
            <a:ext cx="6393069" cy="1438623"/>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3600" dirty="0" smtClean="0">
                <a:solidFill>
                  <a:schemeClr val="accent4">
                    <a:lumMod val="75000"/>
                  </a:schemeClr>
                </a:solidFill>
                <a:latin typeface="Garamond" panose="02020404030301010803" pitchFamily="18" charset="0"/>
              </a:rPr>
              <a:t>St Simon Stock:</a:t>
            </a:r>
            <a:br>
              <a:rPr lang="en-GB" altLang="en-US" sz="3600" dirty="0" smtClean="0">
                <a:solidFill>
                  <a:schemeClr val="accent4">
                    <a:lumMod val="75000"/>
                  </a:schemeClr>
                </a:solidFill>
                <a:latin typeface="Garamond" panose="02020404030301010803" pitchFamily="18" charset="0"/>
              </a:rPr>
            </a:br>
            <a:r>
              <a:rPr lang="en-GB" altLang="en-US" sz="3600" dirty="0" smtClean="0">
                <a:solidFill>
                  <a:schemeClr val="accent4">
                    <a:lumMod val="75000"/>
                  </a:schemeClr>
                </a:solidFill>
                <a:latin typeface="Garamond" panose="02020404030301010803" pitchFamily="18" charset="0"/>
              </a:rPr>
              <a:t> 16</a:t>
            </a:r>
            <a:r>
              <a:rPr lang="en-GB" altLang="en-US" sz="3600" baseline="30000" dirty="0" smtClean="0">
                <a:solidFill>
                  <a:schemeClr val="accent4">
                    <a:lumMod val="75000"/>
                  </a:schemeClr>
                </a:solidFill>
                <a:latin typeface="Garamond" panose="02020404030301010803" pitchFamily="18" charset="0"/>
              </a:rPr>
              <a:t>th</a:t>
            </a:r>
            <a:r>
              <a:rPr lang="en-GB" altLang="en-US" sz="3600" dirty="0" smtClean="0">
                <a:solidFill>
                  <a:schemeClr val="accent4">
                    <a:lumMod val="75000"/>
                  </a:schemeClr>
                </a:solidFill>
                <a:latin typeface="Garamond" panose="02020404030301010803" pitchFamily="18" charset="0"/>
              </a:rPr>
              <a:t> May</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8" name="TextBox 7"/>
          <p:cNvSpPr txBox="1"/>
          <p:nvPr/>
        </p:nvSpPr>
        <p:spPr>
          <a:xfrm>
            <a:off x="9944100" y="6050290"/>
            <a:ext cx="1544637" cy="523220"/>
          </a:xfrm>
          <a:prstGeom prst="rect">
            <a:avLst/>
          </a:prstGeom>
          <a:noFill/>
        </p:spPr>
        <p:txBody>
          <a:bodyPr wrap="square" rtlCol="0">
            <a:spAutoFit/>
          </a:bodyPr>
          <a:lstStyle/>
          <a:p>
            <a:r>
              <a:rPr lang="en-GB" sz="2800" b="1" dirty="0" smtClean="0">
                <a:solidFill>
                  <a:schemeClr val="accent1">
                    <a:lumMod val="50000"/>
                  </a:schemeClr>
                </a:solidFill>
              </a:rPr>
              <a:t>BDES</a:t>
            </a:r>
            <a:endParaRPr lang="en-GB" sz="2800" b="1" dirty="0">
              <a:solidFill>
                <a:schemeClr val="accent1">
                  <a:lumMod val="50000"/>
                </a:schemeClr>
              </a:solidFill>
            </a:endParaRPr>
          </a:p>
        </p:txBody>
      </p:sp>
      <p:sp>
        <p:nvSpPr>
          <p:cNvPr id="3" name="Rectangle 2"/>
          <p:cNvSpPr/>
          <p:nvPr/>
        </p:nvSpPr>
        <p:spPr>
          <a:xfrm>
            <a:off x="5346493" y="1659698"/>
            <a:ext cx="6393069" cy="4401205"/>
          </a:xfrm>
          <a:prstGeom prst="rect">
            <a:avLst/>
          </a:prstGeom>
        </p:spPr>
        <p:txBody>
          <a:bodyPr wrap="square">
            <a:spAutoFit/>
          </a:bodyPr>
          <a:lstStyle/>
          <a:p>
            <a:pPr algn="just"/>
            <a:r>
              <a:rPr lang="en-GB" sz="2000" dirty="0" smtClean="0">
                <a:latin typeface="Garamond" panose="02020404030301010803" pitchFamily="18" charset="0"/>
              </a:rPr>
              <a:t>Saint Simon Stock was an</a:t>
            </a:r>
            <a:r>
              <a:rPr lang="en-GB" sz="2000" dirty="0">
                <a:latin typeface="Garamond" panose="02020404030301010803" pitchFamily="18" charset="0"/>
              </a:rPr>
              <a:t> </a:t>
            </a:r>
            <a:r>
              <a:rPr lang="en-GB" sz="2000" dirty="0" smtClean="0">
                <a:latin typeface="Garamond" panose="02020404030301010803" pitchFamily="18" charset="0"/>
              </a:rPr>
              <a:t>Englishman who </a:t>
            </a:r>
            <a:r>
              <a:rPr lang="en-GB" sz="2000" dirty="0">
                <a:latin typeface="Garamond" panose="02020404030301010803" pitchFamily="18" charset="0"/>
              </a:rPr>
              <a:t>lived in the 13th </a:t>
            </a:r>
            <a:r>
              <a:rPr lang="en-GB" sz="2000" dirty="0" smtClean="0">
                <a:latin typeface="Garamond" panose="02020404030301010803" pitchFamily="18" charset="0"/>
              </a:rPr>
              <a:t>century. He was </a:t>
            </a:r>
            <a:r>
              <a:rPr lang="en-GB" sz="2000" dirty="0">
                <a:latin typeface="Garamond" panose="02020404030301010803" pitchFamily="18" charset="0"/>
              </a:rPr>
              <a:t>an early Prior </a:t>
            </a:r>
            <a:r>
              <a:rPr lang="en-GB" sz="2000" dirty="0" smtClean="0">
                <a:latin typeface="Garamond" panose="02020404030301010803" pitchFamily="18" charset="0"/>
              </a:rPr>
              <a:t>or leader of the</a:t>
            </a:r>
            <a:r>
              <a:rPr lang="en-GB" sz="2000" dirty="0">
                <a:latin typeface="Garamond" panose="02020404030301010803" pitchFamily="18" charset="0"/>
              </a:rPr>
              <a:t> Carmelite religious order. </a:t>
            </a:r>
            <a:r>
              <a:rPr lang="en-GB" sz="2000" dirty="0" smtClean="0">
                <a:latin typeface="Garamond" panose="02020404030301010803" pitchFamily="18" charset="0"/>
              </a:rPr>
              <a:t>We do not have a lot of information about him but it is said that the</a:t>
            </a:r>
            <a:r>
              <a:rPr lang="en-GB" sz="2000" dirty="0">
                <a:latin typeface="Garamond" panose="02020404030301010803" pitchFamily="18" charset="0"/>
              </a:rPr>
              <a:t> Blessed Virgin Mary </a:t>
            </a:r>
            <a:r>
              <a:rPr lang="en-GB" sz="2000" dirty="0" smtClean="0">
                <a:latin typeface="Garamond" panose="02020404030301010803" pitchFamily="18" charset="0"/>
              </a:rPr>
              <a:t>appeared </a:t>
            </a:r>
            <a:r>
              <a:rPr lang="en-GB" sz="2000" dirty="0">
                <a:latin typeface="Garamond" panose="02020404030301010803" pitchFamily="18" charset="0"/>
              </a:rPr>
              <a:t>to </a:t>
            </a:r>
            <a:r>
              <a:rPr lang="en-GB" sz="2000" dirty="0" smtClean="0">
                <a:latin typeface="Garamond" panose="02020404030301010803" pitchFamily="18" charset="0"/>
              </a:rPr>
              <a:t>him and gave </a:t>
            </a:r>
            <a:r>
              <a:rPr lang="en-GB" sz="2000" dirty="0">
                <a:latin typeface="Garamond" panose="02020404030301010803" pitchFamily="18" charset="0"/>
              </a:rPr>
              <a:t>him the Carmelite </a:t>
            </a:r>
            <a:r>
              <a:rPr lang="en-GB" sz="2000" dirty="0" smtClean="0">
                <a:latin typeface="Garamond" panose="02020404030301010803" pitchFamily="18" charset="0"/>
              </a:rPr>
              <a:t>habit. This is still worn and includes the Brown Scapular which is the piece of cloth that is worn over the habit. </a:t>
            </a:r>
          </a:p>
          <a:p>
            <a:pPr algn="just"/>
            <a:r>
              <a:rPr lang="en-GB" sz="2000" dirty="0" smtClean="0">
                <a:latin typeface="Garamond" panose="02020404030301010803" pitchFamily="18" charset="0"/>
              </a:rPr>
              <a:t>Tradition states </a:t>
            </a:r>
            <a:r>
              <a:rPr lang="en-GB" sz="2000" dirty="0">
                <a:latin typeface="Garamond" panose="02020404030301010803" pitchFamily="18" charset="0"/>
              </a:rPr>
              <a:t>that </a:t>
            </a:r>
            <a:r>
              <a:rPr lang="en-GB" sz="2000" dirty="0" smtClean="0">
                <a:latin typeface="Garamond" panose="02020404030301010803" pitchFamily="18" charset="0"/>
              </a:rPr>
              <a:t>“He was </a:t>
            </a:r>
            <a:r>
              <a:rPr lang="en-GB" sz="2000" dirty="0">
                <a:latin typeface="Garamond" panose="02020404030301010803" pitchFamily="18" charset="0"/>
              </a:rPr>
              <a:t>a man of great holiness and devotion, who always in his prayers asked the Virgin to </a:t>
            </a:r>
            <a:r>
              <a:rPr lang="en-GB" sz="2000" dirty="0" smtClean="0">
                <a:latin typeface="Garamond" panose="02020404030301010803" pitchFamily="18" charset="0"/>
              </a:rPr>
              <a:t>favour </a:t>
            </a:r>
            <a:r>
              <a:rPr lang="en-GB" sz="2000" dirty="0">
                <a:latin typeface="Garamond" panose="02020404030301010803" pitchFamily="18" charset="0"/>
              </a:rPr>
              <a:t>his Order with some singular privilege. </a:t>
            </a:r>
            <a:r>
              <a:rPr lang="en-GB" sz="2000" dirty="0" smtClean="0">
                <a:latin typeface="Garamond" panose="02020404030301010803" pitchFamily="18" charset="0"/>
              </a:rPr>
              <a:t>The </a:t>
            </a:r>
            <a:r>
              <a:rPr lang="en-GB" sz="2000" dirty="0">
                <a:latin typeface="Garamond" panose="02020404030301010803" pitchFamily="18" charset="0"/>
              </a:rPr>
              <a:t>Virgin appeared to him holding the Scapular in her hand saying, 'This is for you and yours a privilege; the one who dies in it will be saved</a:t>
            </a:r>
            <a:r>
              <a:rPr lang="en-GB" sz="2000" dirty="0" smtClean="0">
                <a:latin typeface="Garamond" panose="02020404030301010803" pitchFamily="18" charset="0"/>
              </a:rPr>
              <a:t>.'“</a:t>
            </a:r>
          </a:p>
          <a:p>
            <a:pPr algn="just"/>
            <a:r>
              <a:rPr lang="en-GB" sz="2000" dirty="0" smtClean="0">
                <a:latin typeface="Garamond" panose="02020404030301010803" pitchFamily="18" charset="0"/>
              </a:rPr>
              <a:t>Devotion </a:t>
            </a:r>
            <a:r>
              <a:rPr lang="en-GB" sz="2000" dirty="0">
                <a:latin typeface="Garamond" panose="02020404030301010803" pitchFamily="18" charset="0"/>
              </a:rPr>
              <a:t>to Simon Stock is usually associated with devotion to Our Lady of Mount Carmel</a:t>
            </a:r>
            <a:r>
              <a:rPr lang="en-GB" sz="2000" dirty="0" smtClean="0">
                <a:latin typeface="Garamond" panose="02020404030301010803" pitchFamily="18" charset="0"/>
              </a:rPr>
              <a:t>.</a:t>
            </a:r>
          </a:p>
        </p:txBody>
      </p:sp>
      <p:pic>
        <p:nvPicPr>
          <p:cNvPr id="2" name="Picture 1"/>
          <p:cNvPicPr>
            <a:picLocks noChangeAspect="1"/>
          </p:cNvPicPr>
          <p:nvPr/>
        </p:nvPicPr>
        <p:blipFill>
          <a:blip r:embed="rId3"/>
          <a:stretch>
            <a:fillRect/>
          </a:stretch>
        </p:blipFill>
        <p:spPr>
          <a:xfrm>
            <a:off x="632563" y="236256"/>
            <a:ext cx="4118193" cy="6251417"/>
          </a:xfrm>
          <a:prstGeom prst="rect">
            <a:avLst/>
          </a:prstGeom>
        </p:spPr>
      </p:pic>
    </p:spTree>
    <p:extLst>
      <p:ext uri="{BB962C8B-B14F-4D97-AF65-F5344CB8AC3E}">
        <p14:creationId xmlns:p14="http://schemas.microsoft.com/office/powerpoint/2010/main" val="4071127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4592" y="5906796"/>
            <a:ext cx="771525" cy="914400"/>
          </a:xfrm>
          <a:prstGeom prst="rect">
            <a:avLst/>
          </a:prstGeom>
        </p:spPr>
      </p:pic>
      <p:sp>
        <p:nvSpPr>
          <p:cNvPr id="6" name="TextBox 5"/>
          <p:cNvSpPr txBox="1"/>
          <p:nvPr/>
        </p:nvSpPr>
        <p:spPr>
          <a:xfrm>
            <a:off x="10098064" y="6297976"/>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8" name="Title 1"/>
          <p:cNvSpPr txBox="1">
            <a:spLocks/>
          </p:cNvSpPr>
          <p:nvPr/>
        </p:nvSpPr>
        <p:spPr>
          <a:xfrm>
            <a:off x="265731" y="276760"/>
            <a:ext cx="11645691" cy="1406706"/>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600" dirty="0">
                <a:solidFill>
                  <a:schemeClr val="accent4">
                    <a:lumMod val="75000"/>
                  </a:schemeClr>
                </a:solidFill>
                <a:latin typeface="Garamond" panose="02020404030301010803" pitchFamily="18" charset="0"/>
              </a:rPr>
              <a:t>St Bernadine of </a:t>
            </a:r>
            <a:r>
              <a:rPr lang="en-GB" sz="6600" dirty="0" smtClean="0">
                <a:solidFill>
                  <a:schemeClr val="accent4">
                    <a:lumMod val="75000"/>
                  </a:schemeClr>
                </a:solidFill>
                <a:latin typeface="Garamond" panose="02020404030301010803" pitchFamily="18" charset="0"/>
              </a:rPr>
              <a:t>Siena: 20</a:t>
            </a:r>
            <a:r>
              <a:rPr lang="en-GB" sz="6600" baseline="30000" dirty="0" smtClean="0">
                <a:solidFill>
                  <a:schemeClr val="accent4">
                    <a:lumMod val="75000"/>
                  </a:schemeClr>
                </a:solidFill>
                <a:latin typeface="Garamond" panose="02020404030301010803" pitchFamily="18" charset="0"/>
              </a:rPr>
              <a:t>th</a:t>
            </a:r>
            <a:r>
              <a:rPr lang="en-GB" sz="6600" dirty="0" smtClean="0">
                <a:solidFill>
                  <a:schemeClr val="accent4">
                    <a:lumMod val="75000"/>
                  </a:schemeClr>
                </a:solidFill>
                <a:latin typeface="Garamond" panose="02020404030301010803" pitchFamily="18" charset="0"/>
              </a:rPr>
              <a:t> May</a:t>
            </a:r>
            <a:endParaRPr lang="en-GB" sz="6600" dirty="0">
              <a:solidFill>
                <a:schemeClr val="accent4">
                  <a:lumMod val="75000"/>
                </a:schemeClr>
              </a:solidFill>
              <a:latin typeface="Garamond" panose="02020404030301010803" pitchFamily="18" charset="0"/>
            </a:endParaRPr>
          </a:p>
        </p:txBody>
      </p:sp>
      <p:sp>
        <p:nvSpPr>
          <p:cNvPr id="3" name="TextBox 2"/>
          <p:cNvSpPr txBox="1"/>
          <p:nvPr/>
        </p:nvSpPr>
        <p:spPr>
          <a:xfrm>
            <a:off x="3588151" y="2359148"/>
            <a:ext cx="7714921" cy="523220"/>
          </a:xfrm>
          <a:prstGeom prst="rect">
            <a:avLst/>
          </a:prstGeom>
          <a:noFill/>
        </p:spPr>
        <p:txBody>
          <a:bodyPr wrap="square" rtlCol="0">
            <a:spAutoFit/>
          </a:bodyPr>
          <a:lstStyle/>
          <a:p>
            <a:pPr algn="just"/>
            <a:endParaRPr lang="en-US" sz="2800" b="0" i="0" dirty="0">
              <a:solidFill>
                <a:srgbClr val="202122"/>
              </a:solidFill>
              <a:effectLst/>
              <a:latin typeface="Garamond" panose="02020404030301010803" pitchFamily="18" charset="0"/>
            </a:endParaRPr>
          </a:p>
        </p:txBody>
      </p:sp>
      <p:sp>
        <p:nvSpPr>
          <p:cNvPr id="4" name="TextBox 3"/>
          <p:cNvSpPr txBox="1"/>
          <p:nvPr/>
        </p:nvSpPr>
        <p:spPr>
          <a:xfrm>
            <a:off x="5758405" y="2359148"/>
            <a:ext cx="6313990" cy="430887"/>
          </a:xfrm>
          <a:prstGeom prst="rect">
            <a:avLst/>
          </a:prstGeom>
          <a:noFill/>
        </p:spPr>
        <p:txBody>
          <a:bodyPr wrap="square" rtlCol="0">
            <a:spAutoFit/>
          </a:bodyPr>
          <a:lstStyle/>
          <a:p>
            <a:pPr algn="just"/>
            <a:endParaRPr lang="en-GB" sz="2200" dirty="0"/>
          </a:p>
        </p:txBody>
      </p:sp>
      <p:sp>
        <p:nvSpPr>
          <p:cNvPr id="2" name="TextBox 1"/>
          <p:cNvSpPr txBox="1"/>
          <p:nvPr/>
        </p:nvSpPr>
        <p:spPr>
          <a:xfrm>
            <a:off x="893804" y="5229232"/>
            <a:ext cx="11645691" cy="1569660"/>
          </a:xfrm>
          <a:prstGeom prst="rect">
            <a:avLst/>
          </a:prstGeom>
          <a:noFill/>
        </p:spPr>
        <p:txBody>
          <a:bodyPr wrap="square" rtlCol="0">
            <a:spAutoFit/>
          </a:bodyPr>
          <a:lstStyle/>
          <a:p>
            <a:pPr algn="ctr"/>
            <a:r>
              <a:rPr lang="en-GB" sz="1600" b="1" dirty="0">
                <a:solidFill>
                  <a:srgbClr val="FF0000"/>
                </a:solidFill>
                <a:latin typeface="Garamond" panose="02020404030301010803" pitchFamily="18" charset="0"/>
              </a:rPr>
              <a:t>Saint Bernardine of Siena, words were very important to you. </a:t>
            </a:r>
          </a:p>
          <a:p>
            <a:pPr algn="ctr"/>
            <a:r>
              <a:rPr lang="en-GB" sz="1600" b="1" dirty="0">
                <a:solidFill>
                  <a:srgbClr val="FF0000"/>
                </a:solidFill>
                <a:latin typeface="Garamond" panose="02020404030301010803" pitchFamily="18" charset="0"/>
              </a:rPr>
              <a:t>You spent most of your life speaking the golden words of Jesus' mercy and his Holy Name, </a:t>
            </a:r>
          </a:p>
          <a:p>
            <a:pPr algn="ctr"/>
            <a:r>
              <a:rPr lang="en-GB" sz="1600" b="1" dirty="0">
                <a:solidFill>
                  <a:srgbClr val="FF0000"/>
                </a:solidFill>
                <a:latin typeface="Garamond" panose="02020404030301010803" pitchFamily="18" charset="0"/>
              </a:rPr>
              <a:t>and you abhorred words that were shameful. </a:t>
            </a:r>
          </a:p>
          <a:p>
            <a:pPr algn="ctr"/>
            <a:r>
              <a:rPr lang="en-GB" sz="1600" b="1" dirty="0">
                <a:solidFill>
                  <a:srgbClr val="FF0000"/>
                </a:solidFill>
                <a:latin typeface="Garamond" panose="02020404030301010803" pitchFamily="18" charset="0"/>
              </a:rPr>
              <a:t>Pray for us that we may always choose to speak Jesus' name with reverence</a:t>
            </a:r>
          </a:p>
          <a:p>
            <a:pPr algn="ctr"/>
            <a:r>
              <a:rPr lang="en-GB" sz="1600" b="1" dirty="0">
                <a:solidFill>
                  <a:srgbClr val="FF0000"/>
                </a:solidFill>
                <a:latin typeface="Garamond" panose="02020404030301010803" pitchFamily="18" charset="0"/>
              </a:rPr>
              <a:t> and choose words of love over words of shame.</a:t>
            </a:r>
          </a:p>
          <a:p>
            <a:pPr algn="ctr"/>
            <a:r>
              <a:rPr lang="en-GB" sz="1600" b="1" dirty="0">
                <a:solidFill>
                  <a:srgbClr val="FF0000"/>
                </a:solidFill>
                <a:latin typeface="Garamond" panose="02020404030301010803" pitchFamily="18" charset="0"/>
              </a:rPr>
              <a:t>Amen</a:t>
            </a:r>
          </a:p>
        </p:txBody>
      </p:sp>
      <p:pic>
        <p:nvPicPr>
          <p:cNvPr id="3076" name="Picture 4">
            <a:extLst>
              <a:ext uri="{FF2B5EF4-FFF2-40B4-BE49-F238E27FC236}">
                <a16:creationId xmlns:a16="http://schemas.microsoft.com/office/drawing/2014/main" id="{D889BC39-D396-4316-9C7C-A40D04472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07" t="11007" r="31503"/>
          <a:stretch/>
        </p:blipFill>
        <p:spPr bwMode="auto">
          <a:xfrm>
            <a:off x="294144" y="1751357"/>
            <a:ext cx="2025316" cy="49260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19460" y="1751357"/>
            <a:ext cx="9591962" cy="3477875"/>
          </a:xfrm>
          <a:prstGeom prst="rect">
            <a:avLst/>
          </a:prstGeom>
          <a:noFill/>
        </p:spPr>
        <p:txBody>
          <a:bodyPr wrap="square" rtlCol="0">
            <a:spAutoFit/>
          </a:bodyPr>
          <a:lstStyle/>
          <a:p>
            <a:pPr algn="just"/>
            <a:r>
              <a:rPr lang="en-GB" sz="2000" dirty="0">
                <a:latin typeface="Garamond" panose="02020404030301010803" pitchFamily="18" charset="0"/>
              </a:rPr>
              <a:t>Bernardine came to Siena to study, and through prayer and fasting tried to discover what God wanted him to do. In 1403 he joined the Franciscans and in 1404 he was ordained a priest. The Franciscans were known as missionary preachers, but Bernardine did very little preaching  because his voice was weak and hoarse. After twelve years in the background he went to Milan on a mission. Suddenly, when he got up to preach his voice was strong and commanding and his words so convincing that the crowd would not let him leave unless he promised to come back. Bernardine put his whole self into his new career. He crisscrossed Italy on foot, preaching for hours at a time, several times a day. We are told he preached on punishment for sin as well as reward for virtue, </a:t>
            </a:r>
            <a:r>
              <a:rPr lang="en-GB" sz="2000">
                <a:latin typeface="Garamond" panose="02020404030301010803" pitchFamily="18" charset="0"/>
              </a:rPr>
              <a:t>but focused </a:t>
            </a:r>
            <a:r>
              <a:rPr lang="en-GB" sz="2000" dirty="0">
                <a:latin typeface="Garamond" panose="02020404030301010803" pitchFamily="18" charset="0"/>
              </a:rPr>
              <a:t>in the end on the mercy of Jesus and the love of Mary. His special devotion was to the Holy Name of Jesus. Pope Pius II called him a second Paul.</a:t>
            </a:r>
            <a:endParaRPr lang="en-GB" dirty="0"/>
          </a:p>
        </p:txBody>
      </p:sp>
    </p:spTree>
    <p:extLst>
      <p:ext uri="{BB962C8B-B14F-4D97-AF65-F5344CB8AC3E}">
        <p14:creationId xmlns:p14="http://schemas.microsoft.com/office/powerpoint/2010/main" val="360326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195718" y="6306291"/>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3936" y="5849091"/>
            <a:ext cx="771525" cy="914400"/>
          </a:xfrm>
          <a:prstGeom prst="rect">
            <a:avLst/>
          </a:prstGeom>
        </p:spPr>
      </p:pic>
      <p:sp>
        <p:nvSpPr>
          <p:cNvPr id="8" name="Title 1"/>
          <p:cNvSpPr txBox="1">
            <a:spLocks/>
          </p:cNvSpPr>
          <p:nvPr/>
        </p:nvSpPr>
        <p:spPr>
          <a:xfrm>
            <a:off x="4855135" y="281396"/>
            <a:ext cx="6770808" cy="1807834"/>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4500" dirty="0">
                <a:solidFill>
                  <a:schemeClr val="accent4">
                    <a:lumMod val="75000"/>
                  </a:schemeClr>
                </a:solidFill>
                <a:latin typeface="Garamond" panose="02020404030301010803" pitchFamily="18" charset="0"/>
              </a:rPr>
              <a:t>St Rita of </a:t>
            </a:r>
            <a:r>
              <a:rPr lang="en-GB" altLang="en-US" sz="4500" dirty="0" err="1" smtClean="0">
                <a:solidFill>
                  <a:schemeClr val="accent4">
                    <a:lumMod val="75000"/>
                  </a:schemeClr>
                </a:solidFill>
                <a:latin typeface="Garamond" panose="02020404030301010803" pitchFamily="18" charset="0"/>
              </a:rPr>
              <a:t>Cascia</a:t>
            </a:r>
            <a:r>
              <a:rPr lang="en-GB" altLang="en-US" sz="4500" dirty="0" smtClean="0">
                <a:solidFill>
                  <a:schemeClr val="accent4">
                    <a:lumMod val="75000"/>
                  </a:schemeClr>
                </a:solidFill>
                <a:latin typeface="Garamond" panose="02020404030301010803" pitchFamily="18" charset="0"/>
              </a:rPr>
              <a:t>: </a:t>
            </a:r>
          </a:p>
          <a:p>
            <a:pPr algn="ctr"/>
            <a:r>
              <a:rPr lang="en-GB" altLang="en-US" sz="4500" dirty="0" smtClean="0">
                <a:solidFill>
                  <a:schemeClr val="accent4">
                    <a:lumMod val="75000"/>
                  </a:schemeClr>
                </a:solidFill>
                <a:latin typeface="Garamond" panose="02020404030301010803" pitchFamily="18" charset="0"/>
              </a:rPr>
              <a:t>22</a:t>
            </a:r>
            <a:r>
              <a:rPr lang="en-GB" altLang="en-US" sz="4500" baseline="30000" dirty="0" smtClean="0">
                <a:solidFill>
                  <a:schemeClr val="accent4">
                    <a:lumMod val="75000"/>
                  </a:schemeClr>
                </a:solidFill>
                <a:latin typeface="Garamond" panose="02020404030301010803" pitchFamily="18" charset="0"/>
              </a:rPr>
              <a:t>nd</a:t>
            </a:r>
            <a:r>
              <a:rPr lang="en-GB" altLang="en-US" sz="4500" dirty="0" smtClean="0">
                <a:solidFill>
                  <a:schemeClr val="accent4">
                    <a:lumMod val="75000"/>
                  </a:schemeClr>
                </a:solidFill>
                <a:latin typeface="Garamond" panose="02020404030301010803" pitchFamily="18" charset="0"/>
              </a:rPr>
              <a:t>  </a:t>
            </a:r>
            <a:r>
              <a:rPr lang="en-GB" altLang="en-US" sz="4500" dirty="0">
                <a:solidFill>
                  <a:schemeClr val="accent4">
                    <a:lumMod val="75000"/>
                  </a:schemeClr>
                </a:solidFill>
                <a:latin typeface="Garamond" panose="02020404030301010803" pitchFamily="18" charset="0"/>
              </a:rPr>
              <a:t>May </a:t>
            </a:r>
            <a:endParaRPr lang="en-GB" sz="4500" dirty="0">
              <a:solidFill>
                <a:schemeClr val="accent4">
                  <a:lumMod val="75000"/>
                </a:schemeClr>
              </a:solidFill>
              <a:latin typeface="Garamond" panose="02020404030301010803" pitchFamily="18" charset="0"/>
            </a:endParaRPr>
          </a:p>
        </p:txBody>
      </p:sp>
      <p:sp>
        <p:nvSpPr>
          <p:cNvPr id="9" name="Rectangle 3"/>
          <p:cNvSpPr txBox="1">
            <a:spLocks noChangeArrowheads="1"/>
          </p:cNvSpPr>
          <p:nvPr/>
        </p:nvSpPr>
        <p:spPr>
          <a:xfrm>
            <a:off x="1700791" y="5934100"/>
            <a:ext cx="4201907" cy="7443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altLang="en-US" dirty="0">
              <a:latin typeface="Garamond" panose="02020404030301010803" pitchFamily="18" charset="0"/>
            </a:endParaRPr>
          </a:p>
          <a:p>
            <a:pPr marL="0" indent="0">
              <a:buFont typeface="Arial" panose="020B0604020202020204" pitchFamily="34" charset="0"/>
              <a:buNone/>
            </a:pPr>
            <a:endParaRPr lang="en-GB" altLang="en-US" dirty="0">
              <a:latin typeface="Garamond" panose="02020404030301010803" pitchFamily="18" charset="0"/>
            </a:endParaRPr>
          </a:p>
        </p:txBody>
      </p:sp>
      <p:sp>
        <p:nvSpPr>
          <p:cNvPr id="3" name="TextBox 2"/>
          <p:cNvSpPr txBox="1"/>
          <p:nvPr/>
        </p:nvSpPr>
        <p:spPr>
          <a:xfrm>
            <a:off x="4798890" y="2211171"/>
            <a:ext cx="6770808" cy="430887"/>
          </a:xfrm>
          <a:prstGeom prst="rect">
            <a:avLst/>
          </a:prstGeom>
          <a:noFill/>
        </p:spPr>
        <p:txBody>
          <a:bodyPr wrap="square" rtlCol="0">
            <a:spAutoFit/>
          </a:bodyPr>
          <a:lstStyle/>
          <a:p>
            <a:pPr algn="just"/>
            <a:endParaRPr lang="en-GB" sz="2200" dirty="0">
              <a:latin typeface="Garamond" panose="02020404030301010803"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5899" y="529146"/>
            <a:ext cx="4410034" cy="577714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2" name="TextBox 1"/>
          <p:cNvSpPr txBox="1"/>
          <p:nvPr/>
        </p:nvSpPr>
        <p:spPr>
          <a:xfrm>
            <a:off x="4855135" y="2214149"/>
            <a:ext cx="6770808" cy="3785652"/>
          </a:xfrm>
          <a:prstGeom prst="rect">
            <a:avLst/>
          </a:prstGeom>
          <a:noFill/>
        </p:spPr>
        <p:txBody>
          <a:bodyPr wrap="square" rtlCol="0">
            <a:spAutoFit/>
          </a:bodyPr>
          <a:lstStyle/>
          <a:p>
            <a:pPr algn="just"/>
            <a:r>
              <a:rPr lang="en-GB" sz="2400" dirty="0">
                <a:latin typeface="Garamond" panose="02020404030301010803" pitchFamily="18" charset="0"/>
              </a:rPr>
              <a:t>Rita was a widow who joined the Augustinian order as a nun after the death of her husband.</a:t>
            </a:r>
          </a:p>
          <a:p>
            <a:pPr algn="just"/>
            <a:r>
              <a:rPr lang="en-GB" sz="2400" dirty="0">
                <a:latin typeface="Garamond" panose="02020404030301010803" pitchFamily="18" charset="0"/>
              </a:rPr>
              <a:t>She was born in Italy in the 14</a:t>
            </a:r>
            <a:r>
              <a:rPr lang="en-GB" sz="2400" baseline="30000" dirty="0">
                <a:latin typeface="Garamond" panose="02020404030301010803" pitchFamily="18" charset="0"/>
              </a:rPr>
              <a:t>th</a:t>
            </a:r>
            <a:r>
              <a:rPr lang="en-GB" sz="2400" dirty="0">
                <a:latin typeface="Garamond" panose="02020404030301010803" pitchFamily="18" charset="0"/>
              </a:rPr>
              <a:t> Century and was married to an Italian nobleman. She was married for eighteen years and after her husband was murdered Rita forgave his killers.</a:t>
            </a:r>
          </a:p>
          <a:p>
            <a:pPr algn="just"/>
            <a:r>
              <a:rPr lang="en-GB" sz="2400" dirty="0">
                <a:latin typeface="Garamond" panose="02020404030301010803" pitchFamily="18" charset="0"/>
              </a:rPr>
              <a:t>She then joined the order at the age of 36 and died in her 70s.</a:t>
            </a:r>
          </a:p>
          <a:p>
            <a:pPr algn="just"/>
            <a:r>
              <a:rPr lang="en-GB" sz="2400" dirty="0">
                <a:latin typeface="Garamond" panose="02020404030301010803" pitchFamily="18" charset="0"/>
              </a:rPr>
              <a:t>She was canonised in 1900 and is the patron saint of lost and impossible causes, as well as of mothers.</a:t>
            </a:r>
          </a:p>
        </p:txBody>
      </p:sp>
    </p:spTree>
    <p:extLst>
      <p:ext uri="{BB962C8B-B14F-4D97-AF65-F5344CB8AC3E}">
        <p14:creationId xmlns:p14="http://schemas.microsoft.com/office/powerpoint/2010/main" val="404927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195718" y="6306291"/>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3936" y="5849091"/>
            <a:ext cx="771525" cy="914400"/>
          </a:xfrm>
          <a:prstGeom prst="rect">
            <a:avLst/>
          </a:prstGeom>
        </p:spPr>
      </p:pic>
      <p:sp>
        <p:nvSpPr>
          <p:cNvPr id="8" name="Title 1"/>
          <p:cNvSpPr txBox="1">
            <a:spLocks/>
          </p:cNvSpPr>
          <p:nvPr/>
        </p:nvSpPr>
        <p:spPr>
          <a:xfrm>
            <a:off x="4855135" y="281396"/>
            <a:ext cx="6770808" cy="2819606"/>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6600" dirty="0" smtClean="0">
                <a:solidFill>
                  <a:schemeClr val="accent4">
                    <a:lumMod val="75000"/>
                  </a:schemeClr>
                </a:solidFill>
                <a:latin typeface="Garamond" panose="02020404030301010803" pitchFamily="18" charset="0"/>
              </a:rPr>
              <a:t>Blessed       Margaret Pole: </a:t>
            </a:r>
          </a:p>
          <a:p>
            <a:pPr algn="ctr"/>
            <a:r>
              <a:rPr lang="en-GB" altLang="en-US" sz="6600" dirty="0" smtClean="0">
                <a:solidFill>
                  <a:schemeClr val="accent4">
                    <a:lumMod val="75000"/>
                  </a:schemeClr>
                </a:solidFill>
                <a:latin typeface="Garamond" panose="02020404030301010803" pitchFamily="18" charset="0"/>
              </a:rPr>
              <a:t>28</a:t>
            </a:r>
            <a:r>
              <a:rPr lang="en-GB" altLang="en-US" sz="6600" baseline="30000" dirty="0" smtClean="0">
                <a:solidFill>
                  <a:schemeClr val="accent4">
                    <a:lumMod val="75000"/>
                  </a:schemeClr>
                </a:solidFill>
                <a:latin typeface="Garamond" panose="02020404030301010803" pitchFamily="18" charset="0"/>
              </a:rPr>
              <a:t>th</a:t>
            </a:r>
            <a:r>
              <a:rPr lang="en-GB" altLang="en-US" sz="6600" dirty="0" smtClean="0">
                <a:solidFill>
                  <a:schemeClr val="accent4">
                    <a:lumMod val="75000"/>
                  </a:schemeClr>
                </a:solidFill>
                <a:latin typeface="Garamond" panose="02020404030301010803" pitchFamily="18" charset="0"/>
              </a:rPr>
              <a:t> May </a:t>
            </a:r>
            <a:endParaRPr lang="en-GB" sz="6600" dirty="0">
              <a:solidFill>
                <a:schemeClr val="accent4">
                  <a:lumMod val="75000"/>
                </a:schemeClr>
              </a:solidFill>
              <a:latin typeface="Garamond" panose="02020404030301010803" pitchFamily="18" charset="0"/>
            </a:endParaRPr>
          </a:p>
        </p:txBody>
      </p:sp>
      <p:sp>
        <p:nvSpPr>
          <p:cNvPr id="3" name="TextBox 2"/>
          <p:cNvSpPr txBox="1"/>
          <p:nvPr/>
        </p:nvSpPr>
        <p:spPr>
          <a:xfrm>
            <a:off x="4855135" y="3057375"/>
            <a:ext cx="6770808" cy="3816429"/>
          </a:xfrm>
          <a:prstGeom prst="rect">
            <a:avLst/>
          </a:prstGeom>
          <a:noFill/>
        </p:spPr>
        <p:txBody>
          <a:bodyPr wrap="square" rtlCol="0">
            <a:spAutoFit/>
          </a:bodyPr>
          <a:lstStyle/>
          <a:p>
            <a:pPr algn="just"/>
            <a:r>
              <a:rPr lang="en-GB" sz="2200" dirty="0" smtClean="0">
                <a:latin typeface="Garamond" panose="02020404030301010803" pitchFamily="18" charset="0"/>
              </a:rPr>
              <a:t>Margaret Plantagenet, Countess of Salisbury, was the </a:t>
            </a:r>
            <a:r>
              <a:rPr lang="en-GB" sz="2200" dirty="0">
                <a:latin typeface="Garamond" panose="02020404030301010803" pitchFamily="18" charset="0"/>
              </a:rPr>
              <a:t>niece of </a:t>
            </a:r>
            <a:r>
              <a:rPr lang="en-GB" sz="2200" dirty="0" smtClean="0">
                <a:latin typeface="Garamond" panose="02020404030301010803" pitchFamily="18" charset="0"/>
              </a:rPr>
              <a:t>kings Edward </a:t>
            </a:r>
            <a:r>
              <a:rPr lang="en-GB" sz="2200" dirty="0">
                <a:latin typeface="Garamond" panose="02020404030301010803" pitchFamily="18" charset="0"/>
              </a:rPr>
              <a:t>IV and Rich­ard III. </a:t>
            </a:r>
            <a:r>
              <a:rPr lang="en-GB" sz="2200" dirty="0" smtClean="0">
                <a:latin typeface="Garamond" panose="02020404030301010803" pitchFamily="18" charset="0"/>
              </a:rPr>
              <a:t>Widow of Sir Reginald Pole, she </a:t>
            </a:r>
            <a:r>
              <a:rPr lang="en-GB" sz="2200" dirty="0">
                <a:latin typeface="Garamond" panose="02020404030301010803" pitchFamily="18" charset="0"/>
              </a:rPr>
              <a:t>was </a:t>
            </a:r>
            <a:r>
              <a:rPr lang="en-GB" sz="2200" dirty="0" smtClean="0">
                <a:latin typeface="Garamond" panose="02020404030301010803" pitchFamily="18" charset="0"/>
              </a:rPr>
              <a:t>appointed </a:t>
            </a:r>
            <a:r>
              <a:rPr lang="en-GB" sz="2200" dirty="0">
                <a:latin typeface="Garamond" panose="02020404030301010803" pitchFamily="18" charset="0"/>
              </a:rPr>
              <a:t>governess to Princess Mary, daughter of </a:t>
            </a:r>
            <a:r>
              <a:rPr lang="en-GB" sz="2200" dirty="0" smtClean="0">
                <a:latin typeface="Garamond" panose="02020404030301010803" pitchFamily="18" charset="0"/>
              </a:rPr>
              <a:t>Henry VIII. When she </a:t>
            </a:r>
            <a:r>
              <a:rPr lang="en-GB" sz="2200" dirty="0">
                <a:latin typeface="Garamond" panose="02020404030301010803" pitchFamily="18" charset="0"/>
              </a:rPr>
              <a:t>opposed Henry's </a:t>
            </a:r>
            <a:r>
              <a:rPr lang="en-GB" sz="2200" dirty="0" smtClean="0">
                <a:latin typeface="Garamond" panose="02020404030301010803" pitchFamily="18" charset="0"/>
              </a:rPr>
              <a:t>marriage </a:t>
            </a:r>
            <a:r>
              <a:rPr lang="en-GB" sz="2200" dirty="0">
                <a:latin typeface="Garamond" panose="02020404030301010803" pitchFamily="18" charset="0"/>
              </a:rPr>
              <a:t>to Anne Boleyn, </a:t>
            </a:r>
            <a:r>
              <a:rPr lang="en-GB" sz="2200" dirty="0" smtClean="0">
                <a:latin typeface="Garamond" panose="02020404030301010803" pitchFamily="18" charset="0"/>
              </a:rPr>
              <a:t>the </a:t>
            </a:r>
            <a:r>
              <a:rPr lang="en-GB" sz="2200" dirty="0">
                <a:latin typeface="Garamond" panose="02020404030301010803" pitchFamily="18" charset="0"/>
              </a:rPr>
              <a:t>king exiled her from court, although he called her </a:t>
            </a:r>
            <a:r>
              <a:rPr lang="en-GB" sz="2200" dirty="0" smtClean="0">
                <a:latin typeface="Garamond" panose="02020404030301010803" pitchFamily="18" charset="0"/>
              </a:rPr>
              <a:t>“the holiest woman</a:t>
            </a:r>
            <a:r>
              <a:rPr lang="en-GB" sz="2200" dirty="0">
                <a:latin typeface="Garamond" panose="02020404030301010803" pitchFamily="18" charset="0"/>
              </a:rPr>
              <a:t> in England</a:t>
            </a:r>
            <a:r>
              <a:rPr lang="en-GB" sz="2200" dirty="0" smtClean="0">
                <a:latin typeface="Garamond" panose="02020404030301010803" pitchFamily="18" charset="0"/>
              </a:rPr>
              <a:t>.” </a:t>
            </a:r>
            <a:r>
              <a:rPr lang="en-GB" sz="2200" dirty="0">
                <a:latin typeface="Garamond" panose="02020404030301010803" pitchFamily="18" charset="0"/>
              </a:rPr>
              <a:t>When her son</a:t>
            </a:r>
            <a:r>
              <a:rPr lang="en-GB" sz="2200" dirty="0" smtClean="0">
                <a:latin typeface="Garamond" panose="02020404030301010803" pitchFamily="18" charset="0"/>
              </a:rPr>
              <a:t>, Cardinal Pole</a:t>
            </a:r>
            <a:r>
              <a:rPr lang="en-GB" sz="2200" dirty="0">
                <a:latin typeface="Garamond" panose="02020404030301010803" pitchFamily="18" charset="0"/>
              </a:rPr>
              <a:t>, denied Henry's Act of Supremacy, the king imprisoned Margaret in the Tower of London for two years and then beheaded her on May </a:t>
            </a:r>
            <a:r>
              <a:rPr lang="en-GB" sz="2200" dirty="0" smtClean="0">
                <a:latin typeface="Garamond" panose="02020404030301010803" pitchFamily="18" charset="0"/>
              </a:rPr>
              <a:t>28</a:t>
            </a:r>
            <a:r>
              <a:rPr lang="en-GB" sz="2200" baseline="30000" dirty="0" smtClean="0">
                <a:latin typeface="Garamond" panose="02020404030301010803" pitchFamily="18" charset="0"/>
              </a:rPr>
              <a:t>th</a:t>
            </a:r>
            <a:r>
              <a:rPr lang="en-GB" sz="2200" baseline="30000" dirty="0" smtClean="0">
                <a:solidFill>
                  <a:schemeClr val="bg1"/>
                </a:solidFill>
                <a:latin typeface="Garamond" panose="02020404030301010803" pitchFamily="18" charset="0"/>
              </a:rPr>
              <a:t>xxx </a:t>
            </a:r>
            <a:r>
              <a:rPr lang="en-GB" sz="2200" baseline="30000" dirty="0" smtClean="0">
                <a:latin typeface="Garamond" panose="02020404030301010803" pitchFamily="18" charset="0"/>
              </a:rPr>
              <a:t>   </a:t>
            </a:r>
            <a:r>
              <a:rPr lang="en-GB" sz="2200" dirty="0" smtClean="0">
                <a:latin typeface="Garamond" panose="02020404030301010803" pitchFamily="18" charset="0"/>
              </a:rPr>
              <a:t>1541 without a legal trial. She </a:t>
            </a:r>
            <a:r>
              <a:rPr lang="en-GB" sz="2200" dirty="0">
                <a:latin typeface="Garamond" panose="02020404030301010803" pitchFamily="18" charset="0"/>
              </a:rPr>
              <a:t>was seventy when </a:t>
            </a:r>
            <a:r>
              <a:rPr lang="en-GB" sz="2200" dirty="0" smtClean="0">
                <a:latin typeface="Garamond" panose="02020404030301010803" pitchFamily="18" charset="0"/>
              </a:rPr>
              <a:t>she</a:t>
            </a:r>
            <a:r>
              <a:rPr lang="en-GB" sz="2200" dirty="0" smtClean="0">
                <a:solidFill>
                  <a:schemeClr val="bg1"/>
                </a:solidFill>
                <a:latin typeface="Garamond" panose="02020404030301010803" pitchFamily="18" charset="0"/>
              </a:rPr>
              <a:t>-</a:t>
            </a:r>
            <a:r>
              <a:rPr lang="en-GB" sz="2200" dirty="0" smtClean="0">
                <a:latin typeface="Garamond" panose="02020404030301010803" pitchFamily="18" charset="0"/>
              </a:rPr>
              <a:t>was </a:t>
            </a:r>
            <a:r>
              <a:rPr lang="en-GB" sz="2200" dirty="0" smtClean="0">
                <a:solidFill>
                  <a:schemeClr val="bg1"/>
                </a:solidFill>
                <a:latin typeface="Garamond" panose="02020404030301010803" pitchFamily="18" charset="0"/>
              </a:rPr>
              <a:t>---</a:t>
            </a:r>
            <a:r>
              <a:rPr lang="en-GB" sz="2200" dirty="0" smtClean="0">
                <a:latin typeface="Garamond" panose="02020404030301010803" pitchFamily="18" charset="0"/>
              </a:rPr>
              <a:t> </a:t>
            </a:r>
            <a:r>
              <a:rPr lang="en-GB" sz="2200" dirty="0">
                <a:latin typeface="Garamond" panose="02020404030301010803" pitchFamily="18" charset="0"/>
              </a:rPr>
              <a:t>martyred. </a:t>
            </a:r>
          </a:p>
        </p:txBody>
      </p:sp>
      <p:pic>
        <p:nvPicPr>
          <p:cNvPr id="3074" name="Picture 2" descr="Image of Bl. Margaret Po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075" y="281396"/>
            <a:ext cx="4437648" cy="633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9191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5 Franciscan Martyrs in China: Caught in the Crossfire of Political Currents">
            <a:extLst>
              <a:ext uri="{FF2B5EF4-FFF2-40B4-BE49-F238E27FC236}">
                <a16:creationId xmlns:a16="http://schemas.microsoft.com/office/drawing/2014/main" id="{6B71EB0A-8CF3-42DA-FD83-7EA5A29747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59652"/>
            <a:ext cx="12191999"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46A6E27-F275-EC0F-3707-6FA7811A45FA}"/>
              </a:ext>
            </a:extLst>
          </p:cNvPr>
          <p:cNvSpPr txBox="1"/>
          <p:nvPr/>
        </p:nvSpPr>
        <p:spPr>
          <a:xfrm>
            <a:off x="11214425" y="5901544"/>
            <a:ext cx="977575" cy="954107"/>
          </a:xfrm>
          <a:prstGeom prst="rect">
            <a:avLst/>
          </a:prstGeom>
          <a:solidFill>
            <a:schemeClr val="bg1"/>
          </a:solidFill>
        </p:spPr>
        <p:txBody>
          <a:bodyPr wrap="square" rtlCol="0">
            <a:spAutoFit/>
          </a:bodyPr>
          <a:lstStyle/>
          <a:p>
            <a:r>
              <a:rPr lang="en-GB" sz="2800" b="1" dirty="0">
                <a:solidFill>
                  <a:schemeClr val="accent1">
                    <a:lumMod val="50000"/>
                  </a:schemeClr>
                </a:solidFill>
              </a:rPr>
              <a:t>BDES</a:t>
            </a:r>
          </a:p>
          <a:p>
            <a:endParaRPr lang="en-GB" sz="2800" b="1" dirty="0">
              <a:solidFill>
                <a:schemeClr val="accent1">
                  <a:lumMod val="50000"/>
                </a:schemeClr>
              </a:solidFill>
            </a:endParaRPr>
          </a:p>
        </p:txBody>
      </p:sp>
      <p:sp>
        <p:nvSpPr>
          <p:cNvPr id="10" name="Title 1"/>
          <p:cNvSpPr txBox="1">
            <a:spLocks/>
          </p:cNvSpPr>
          <p:nvPr/>
        </p:nvSpPr>
        <p:spPr>
          <a:xfrm>
            <a:off x="0" y="-6363"/>
            <a:ext cx="12191999" cy="1155729"/>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600" dirty="0">
                <a:solidFill>
                  <a:schemeClr val="accent4">
                    <a:lumMod val="75000"/>
                  </a:schemeClr>
                </a:solidFill>
                <a:effectLst/>
                <a:latin typeface="Garamond" panose="02020404030301010803" pitchFamily="18" charset="0"/>
                <a:ea typeface="Calibri" panose="020F0502020204030204" pitchFamily="34" charset="0"/>
                <a:cs typeface="Times New Roman" panose="02020603050405020304" pitchFamily="18" charset="0"/>
              </a:rPr>
              <a:t>BLESSED FRANCISCAN M</a:t>
            </a:r>
            <a:r>
              <a:rPr lang="en-GB" sz="4600" dirty="0">
                <a:solidFill>
                  <a:schemeClr val="accent4">
                    <a:lumMod val="75000"/>
                  </a:schemeClr>
                </a:solidFill>
                <a:effectLst/>
                <a:latin typeface="Garamond" panose="02020404030301010803" pitchFamily="18" charset="0"/>
                <a:ea typeface="Calibri" panose="020F0502020204030204" pitchFamily="34" charset="0"/>
                <a:cs typeface="Times New Roman" panose="02020603050405020304" pitchFamily="18" charset="0"/>
              </a:rPr>
              <a:t>ARTYRS OF CHINA</a:t>
            </a:r>
            <a:endParaRPr lang="en-GB" sz="4600"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86DF3ECD-1A94-4E29-B9CC-75D7B04FE216}"/>
              </a:ext>
            </a:extLst>
          </p:cNvPr>
          <p:cNvSpPr/>
          <p:nvPr/>
        </p:nvSpPr>
        <p:spPr>
          <a:xfrm>
            <a:off x="226337" y="1637472"/>
            <a:ext cx="7718487" cy="461665"/>
          </a:xfrm>
          <a:prstGeom prst="rect">
            <a:avLst/>
          </a:prstGeom>
        </p:spPr>
        <p:txBody>
          <a:bodyPr wrap="square">
            <a:spAutoFit/>
          </a:bodyPr>
          <a:lstStyle/>
          <a:p>
            <a:pPr algn="just">
              <a:defRPr/>
            </a:pPr>
            <a:endParaRPr lang="en-US" sz="2400" dirty="0">
              <a:solidFill>
                <a:srgbClr val="202122"/>
              </a:solidFill>
              <a:latin typeface="Garamond" panose="02020404030301010803" pitchFamily="18" charset="0"/>
            </a:endParaRPr>
          </a:p>
        </p:txBody>
      </p:sp>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5575" y="5901545"/>
            <a:ext cx="788173" cy="934131"/>
          </a:xfrm>
          <a:prstGeom prst="rect">
            <a:avLst/>
          </a:prstGeom>
        </p:spPr>
      </p:pic>
      <p:sp>
        <p:nvSpPr>
          <p:cNvPr id="3" name="TextBox 2">
            <a:extLst>
              <a:ext uri="{FF2B5EF4-FFF2-40B4-BE49-F238E27FC236}">
                <a16:creationId xmlns:a16="http://schemas.microsoft.com/office/drawing/2014/main" id="{8BF3273C-962E-617E-59F7-7F370560810A}"/>
              </a:ext>
            </a:extLst>
          </p:cNvPr>
          <p:cNvSpPr txBox="1"/>
          <p:nvPr/>
        </p:nvSpPr>
        <p:spPr>
          <a:xfrm>
            <a:off x="10236850" y="5901545"/>
            <a:ext cx="977575" cy="954107"/>
          </a:xfrm>
          <a:prstGeom prst="rect">
            <a:avLst/>
          </a:prstGeom>
          <a:solidFill>
            <a:schemeClr val="bg1"/>
          </a:solidFill>
        </p:spPr>
        <p:txBody>
          <a:bodyPr wrap="square" rtlCol="0">
            <a:spAutoFit/>
          </a:bodyPr>
          <a:lstStyle/>
          <a:p>
            <a:r>
              <a:rPr lang="en-GB" sz="2800" b="1" dirty="0">
                <a:solidFill>
                  <a:schemeClr val="accent1">
                    <a:lumMod val="50000"/>
                  </a:schemeClr>
                </a:solidFill>
              </a:rPr>
              <a:t>BDES</a:t>
            </a:r>
          </a:p>
          <a:p>
            <a:endParaRPr lang="en-GB" sz="2800" b="1" dirty="0">
              <a:solidFill>
                <a:schemeClr val="accent1">
                  <a:lumMod val="50000"/>
                </a:schemeClr>
              </a:solidFill>
            </a:endParaRPr>
          </a:p>
        </p:txBody>
      </p:sp>
      <p:pic>
        <p:nvPicPr>
          <p:cNvPr id="8" name="Picture 7">
            <a:extLst>
              <a:ext uri="{FF2B5EF4-FFF2-40B4-BE49-F238E27FC236}">
                <a16:creationId xmlns:a16="http://schemas.microsoft.com/office/drawing/2014/main" id="{AD054099-AA9B-6BB9-19DE-7825CEB50B2C}"/>
              </a:ext>
            </a:extLst>
          </p:cNvPr>
          <p:cNvPicPr>
            <a:picLocks noChangeAspect="1"/>
          </p:cNvPicPr>
          <p:nvPr/>
        </p:nvPicPr>
        <p:blipFill rotWithShape="1">
          <a:blip r:embed="rId4"/>
          <a:srcRect l="84515" t="81812" r="3301" b="8868"/>
          <a:stretch/>
        </p:blipFill>
        <p:spPr>
          <a:xfrm>
            <a:off x="10014011" y="5891289"/>
            <a:ext cx="2194809" cy="966711"/>
          </a:xfrm>
          <a:prstGeom prst="rect">
            <a:avLst/>
          </a:prstGeom>
        </p:spPr>
      </p:pic>
      <p:sp>
        <p:nvSpPr>
          <p:cNvPr id="4" name="Title 1">
            <a:extLst>
              <a:ext uri="{FF2B5EF4-FFF2-40B4-BE49-F238E27FC236}">
                <a16:creationId xmlns:a16="http://schemas.microsoft.com/office/drawing/2014/main" id="{71DD583C-9587-8EB3-4F9A-934984566EC0}"/>
              </a:ext>
            </a:extLst>
          </p:cNvPr>
          <p:cNvSpPr txBox="1">
            <a:spLocks/>
          </p:cNvSpPr>
          <p:nvPr/>
        </p:nvSpPr>
        <p:spPr>
          <a:xfrm>
            <a:off x="4909351" y="5901544"/>
            <a:ext cx="5087838" cy="956456"/>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600" dirty="0">
                <a:solidFill>
                  <a:schemeClr val="accent4">
                    <a:lumMod val="75000"/>
                  </a:schemeClr>
                </a:solidFill>
                <a:effectLst/>
                <a:latin typeface="Garamond" panose="02020404030301010803" pitchFamily="18" charset="0"/>
                <a:ea typeface="Calibri" panose="020F0502020204030204" pitchFamily="34" charset="0"/>
                <a:cs typeface="Times New Roman" panose="02020603050405020304" pitchFamily="18" charset="0"/>
              </a:rPr>
              <a:t>Feast Day : 5</a:t>
            </a:r>
            <a:r>
              <a:rPr lang="en-US" sz="4600" baseline="30000" dirty="0">
                <a:solidFill>
                  <a:schemeClr val="accent4">
                    <a:lumMod val="75000"/>
                  </a:schemeClr>
                </a:solidFill>
                <a:effectLst/>
                <a:latin typeface="Garamond" panose="02020404030301010803" pitchFamily="18" charset="0"/>
                <a:ea typeface="Calibri" panose="020F0502020204030204" pitchFamily="34" charset="0"/>
                <a:cs typeface="Times New Roman" panose="02020603050405020304" pitchFamily="18" charset="0"/>
              </a:rPr>
              <a:t>th</a:t>
            </a:r>
            <a:r>
              <a:rPr lang="en-US" sz="4600" dirty="0">
                <a:solidFill>
                  <a:schemeClr val="accent4">
                    <a:lumMod val="75000"/>
                  </a:schemeClr>
                </a:solidFill>
                <a:effectLst/>
                <a:latin typeface="Garamond" panose="02020404030301010803" pitchFamily="18" charset="0"/>
                <a:ea typeface="Calibri" panose="020F0502020204030204" pitchFamily="34" charset="0"/>
                <a:cs typeface="Times New Roman" panose="02020603050405020304" pitchFamily="18" charset="0"/>
              </a:rPr>
              <a:t> June</a:t>
            </a:r>
            <a:endParaRPr lang="en-GB" sz="4600"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38595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noGrp="1"/>
          </p:cNvSpPr>
          <p:nvPr>
            <p:ph type="title"/>
          </p:nvPr>
        </p:nvSpPr>
        <p:spPr>
          <a:xfrm>
            <a:off x="5179513" y="221075"/>
            <a:ext cx="6560049" cy="1438623"/>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3600" dirty="0" smtClean="0">
                <a:solidFill>
                  <a:schemeClr val="accent4">
                    <a:lumMod val="75000"/>
                  </a:schemeClr>
                </a:solidFill>
                <a:latin typeface="Garamond" panose="02020404030301010803" pitchFamily="18" charset="0"/>
              </a:rPr>
              <a:t>St Columba:</a:t>
            </a:r>
            <a:br>
              <a:rPr lang="en-GB" altLang="en-US" sz="3600" dirty="0" smtClean="0">
                <a:solidFill>
                  <a:schemeClr val="accent4">
                    <a:lumMod val="75000"/>
                  </a:schemeClr>
                </a:solidFill>
                <a:latin typeface="Garamond" panose="02020404030301010803" pitchFamily="18" charset="0"/>
              </a:rPr>
            </a:br>
            <a:r>
              <a:rPr lang="en-GB" altLang="en-US" sz="3600" dirty="0" smtClean="0">
                <a:solidFill>
                  <a:schemeClr val="accent4">
                    <a:lumMod val="75000"/>
                  </a:schemeClr>
                </a:solidFill>
                <a:latin typeface="Garamond" panose="02020404030301010803" pitchFamily="18" charset="0"/>
              </a:rPr>
              <a:t> </a:t>
            </a:r>
            <a:r>
              <a:rPr lang="en-GB" altLang="en-US" sz="3600" dirty="0">
                <a:solidFill>
                  <a:schemeClr val="accent4">
                    <a:lumMod val="75000"/>
                  </a:schemeClr>
                </a:solidFill>
                <a:latin typeface="Garamond" panose="02020404030301010803" pitchFamily="18" charset="0"/>
              </a:rPr>
              <a:t>9</a:t>
            </a:r>
            <a:r>
              <a:rPr lang="en-GB" altLang="en-US" sz="3600" baseline="30000" dirty="0" smtClean="0">
                <a:solidFill>
                  <a:schemeClr val="accent4">
                    <a:lumMod val="75000"/>
                  </a:schemeClr>
                </a:solidFill>
                <a:latin typeface="Garamond" panose="02020404030301010803" pitchFamily="18" charset="0"/>
              </a:rPr>
              <a:t>th</a:t>
            </a:r>
            <a:r>
              <a:rPr lang="en-GB" altLang="en-US" sz="3600" dirty="0" smtClean="0">
                <a:solidFill>
                  <a:schemeClr val="accent4">
                    <a:lumMod val="75000"/>
                  </a:schemeClr>
                </a:solidFill>
                <a:latin typeface="Garamond" panose="02020404030301010803" pitchFamily="18" charset="0"/>
              </a:rPr>
              <a:t> June</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8" name="TextBox 7"/>
          <p:cNvSpPr txBox="1"/>
          <p:nvPr/>
        </p:nvSpPr>
        <p:spPr>
          <a:xfrm>
            <a:off x="9944100" y="6050290"/>
            <a:ext cx="1544637" cy="523220"/>
          </a:xfrm>
          <a:prstGeom prst="rect">
            <a:avLst/>
          </a:prstGeom>
          <a:noFill/>
        </p:spPr>
        <p:txBody>
          <a:bodyPr wrap="square" rtlCol="0">
            <a:spAutoFit/>
          </a:bodyPr>
          <a:lstStyle/>
          <a:p>
            <a:r>
              <a:rPr lang="en-GB" sz="2800" b="1" dirty="0" smtClean="0">
                <a:solidFill>
                  <a:schemeClr val="accent1">
                    <a:lumMod val="50000"/>
                  </a:schemeClr>
                </a:solidFill>
              </a:rPr>
              <a:t>BDES</a:t>
            </a:r>
            <a:endParaRPr lang="en-GB" sz="2800" b="1" dirty="0">
              <a:solidFill>
                <a:schemeClr val="accent1">
                  <a:lumMod val="50000"/>
                </a:schemeClr>
              </a:solidFill>
            </a:endParaRPr>
          </a:p>
        </p:txBody>
      </p:sp>
      <p:sp>
        <p:nvSpPr>
          <p:cNvPr id="3" name="Rectangle 2"/>
          <p:cNvSpPr/>
          <p:nvPr/>
        </p:nvSpPr>
        <p:spPr>
          <a:xfrm>
            <a:off x="5179513" y="1659698"/>
            <a:ext cx="6560050" cy="4708981"/>
          </a:xfrm>
          <a:prstGeom prst="rect">
            <a:avLst/>
          </a:prstGeom>
        </p:spPr>
        <p:txBody>
          <a:bodyPr wrap="square">
            <a:spAutoFit/>
          </a:bodyPr>
          <a:lstStyle/>
          <a:p>
            <a:pPr algn="just"/>
            <a:r>
              <a:rPr lang="en-GB" sz="2000" dirty="0" smtClean="0">
                <a:latin typeface="Garamond" panose="02020404030301010803" pitchFamily="18" charset="0"/>
              </a:rPr>
              <a:t>Saint Columba (known in Ireland as </a:t>
            </a:r>
            <a:r>
              <a:rPr lang="en-GB" sz="2000" dirty="0" err="1" smtClean="0">
                <a:latin typeface="Garamond" panose="02020404030301010803" pitchFamily="18" charset="0"/>
              </a:rPr>
              <a:t>Colmcille</a:t>
            </a:r>
            <a:r>
              <a:rPr lang="en-GB" sz="2000" dirty="0" smtClean="0">
                <a:latin typeface="Garamond" panose="02020404030301010803" pitchFamily="18" charset="0"/>
              </a:rPr>
              <a:t>) was an</a:t>
            </a:r>
            <a:r>
              <a:rPr lang="en-GB" sz="2000" dirty="0">
                <a:latin typeface="Garamond" panose="02020404030301010803" pitchFamily="18" charset="0"/>
              </a:rPr>
              <a:t> </a:t>
            </a:r>
            <a:r>
              <a:rPr lang="en-GB" sz="2000" dirty="0" smtClean="0">
                <a:latin typeface="Garamond" panose="02020404030301010803" pitchFamily="18" charset="0"/>
              </a:rPr>
              <a:t>Irish missionary who died </a:t>
            </a:r>
            <a:r>
              <a:rPr lang="en-GB" sz="2000" dirty="0">
                <a:latin typeface="Garamond" panose="02020404030301010803" pitchFamily="18" charset="0"/>
              </a:rPr>
              <a:t>in </a:t>
            </a:r>
            <a:r>
              <a:rPr lang="en-GB" sz="2000" dirty="0" smtClean="0">
                <a:latin typeface="Garamond" panose="02020404030301010803" pitchFamily="18" charset="0"/>
              </a:rPr>
              <a:t>597 AD. He was the leader of a group of monks who founded an abbey on the island of Iona on the west of Scotland. This was a centre of learning and Columba is reputed to have written several hymns himself. He is also associated with the Books of </a:t>
            </a:r>
            <a:r>
              <a:rPr lang="en-GB" sz="2000" dirty="0" err="1" smtClean="0">
                <a:latin typeface="Garamond" panose="02020404030301010803" pitchFamily="18" charset="0"/>
              </a:rPr>
              <a:t>Kells</a:t>
            </a:r>
            <a:r>
              <a:rPr lang="en-GB" sz="2000" dirty="0" smtClean="0">
                <a:latin typeface="Garamond" panose="02020404030301010803" pitchFamily="18" charset="0"/>
              </a:rPr>
              <a:t> and </a:t>
            </a:r>
            <a:r>
              <a:rPr lang="en-GB" sz="2000" dirty="0" err="1" smtClean="0">
                <a:latin typeface="Garamond" panose="02020404030301010803" pitchFamily="18" charset="0"/>
              </a:rPr>
              <a:t>Durrow</a:t>
            </a:r>
            <a:r>
              <a:rPr lang="en-GB" sz="2000" dirty="0" smtClean="0">
                <a:latin typeface="Garamond" panose="02020404030301010803" pitchFamily="18" charset="0"/>
              </a:rPr>
              <a:t>, famous examples of medieval manuscripts. He is a patron saint of Ireland following St Patrick and St Brigid and was acknowledged as a saint not long after his death.</a:t>
            </a:r>
          </a:p>
          <a:p>
            <a:pPr algn="just"/>
            <a:r>
              <a:rPr lang="en-GB" sz="2000" dirty="0" smtClean="0">
                <a:latin typeface="Garamond" panose="02020404030301010803" pitchFamily="18" charset="0"/>
              </a:rPr>
              <a:t>The Knights of St Columba are an </a:t>
            </a:r>
            <a:r>
              <a:rPr lang="en-GB" sz="2000" dirty="0">
                <a:latin typeface="Garamond" panose="02020404030301010803" pitchFamily="18" charset="0"/>
              </a:rPr>
              <a:t>Order of Catholic men bound together in Charity, Unity and Fraternity in order to enrich their own faith and spirituality and by their own words and actions to proclaim the spiritual, moral and social message of the Catholic Church</a:t>
            </a:r>
            <a:r>
              <a:rPr lang="en-GB" sz="2000" dirty="0" smtClean="0">
                <a:latin typeface="Garamond" panose="02020404030301010803" pitchFamily="18" charset="0"/>
              </a:rPr>
              <a:t>. They were founded in 1919 and named after the saint.</a:t>
            </a:r>
          </a:p>
        </p:txBody>
      </p:sp>
      <p:pic>
        <p:nvPicPr>
          <p:cNvPr id="4" name="Picture 3"/>
          <p:cNvPicPr>
            <a:picLocks noChangeAspect="1"/>
          </p:cNvPicPr>
          <p:nvPr/>
        </p:nvPicPr>
        <p:blipFill>
          <a:blip r:embed="rId3"/>
          <a:stretch>
            <a:fillRect/>
          </a:stretch>
        </p:blipFill>
        <p:spPr>
          <a:xfrm>
            <a:off x="601249" y="545338"/>
            <a:ext cx="3686175" cy="5271848"/>
          </a:xfrm>
          <a:prstGeom prst="rect">
            <a:avLst/>
          </a:prstGeom>
        </p:spPr>
      </p:pic>
      <p:pic>
        <p:nvPicPr>
          <p:cNvPr id="2" name="Picture 1"/>
          <p:cNvPicPr>
            <a:picLocks noChangeAspect="1"/>
          </p:cNvPicPr>
          <p:nvPr/>
        </p:nvPicPr>
        <p:blipFill>
          <a:blip r:embed="rId4"/>
          <a:stretch>
            <a:fillRect/>
          </a:stretch>
        </p:blipFill>
        <p:spPr>
          <a:xfrm>
            <a:off x="5622457" y="547592"/>
            <a:ext cx="602979" cy="593980"/>
          </a:xfrm>
          <a:prstGeom prst="rect">
            <a:avLst/>
          </a:prstGeom>
        </p:spPr>
      </p:pic>
      <p:pic>
        <p:nvPicPr>
          <p:cNvPr id="5" name="Picture 4"/>
          <p:cNvPicPr>
            <a:picLocks noChangeAspect="1"/>
          </p:cNvPicPr>
          <p:nvPr/>
        </p:nvPicPr>
        <p:blipFill>
          <a:blip r:embed="rId4"/>
          <a:stretch>
            <a:fillRect/>
          </a:stretch>
        </p:blipFill>
        <p:spPr>
          <a:xfrm>
            <a:off x="10766121" y="540297"/>
            <a:ext cx="610383" cy="601274"/>
          </a:xfrm>
          <a:prstGeom prst="rect">
            <a:avLst/>
          </a:prstGeom>
        </p:spPr>
      </p:pic>
    </p:spTree>
    <p:extLst>
      <p:ext uri="{BB962C8B-B14F-4D97-AF65-F5344CB8AC3E}">
        <p14:creationId xmlns:p14="http://schemas.microsoft.com/office/powerpoint/2010/main" val="29650140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098064" y="6297976"/>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8" name="Title 1"/>
          <p:cNvSpPr txBox="1">
            <a:spLocks/>
          </p:cNvSpPr>
          <p:nvPr/>
        </p:nvSpPr>
        <p:spPr>
          <a:xfrm>
            <a:off x="6711519" y="106581"/>
            <a:ext cx="5028836" cy="3810000"/>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6600" dirty="0">
                <a:solidFill>
                  <a:schemeClr val="accent4">
                    <a:lumMod val="75000"/>
                  </a:schemeClr>
                </a:solidFill>
                <a:latin typeface="Garamond" panose="02020404030301010803" pitchFamily="18" charset="0"/>
              </a:rPr>
              <a:t>St. Hildegard of </a:t>
            </a:r>
            <a:r>
              <a:rPr lang="en-GB" altLang="en-US" sz="6600" dirty="0" err="1" smtClean="0">
                <a:solidFill>
                  <a:schemeClr val="accent4">
                    <a:lumMod val="75000"/>
                  </a:schemeClr>
                </a:solidFill>
                <a:latin typeface="Garamond" panose="02020404030301010803" pitchFamily="18" charset="0"/>
              </a:rPr>
              <a:t>Bingen</a:t>
            </a:r>
            <a:r>
              <a:rPr lang="en-GB" altLang="en-US" sz="6600" dirty="0" smtClean="0">
                <a:solidFill>
                  <a:schemeClr val="accent4">
                    <a:lumMod val="75000"/>
                  </a:schemeClr>
                </a:solidFill>
                <a:latin typeface="Garamond" panose="02020404030301010803" pitchFamily="18" charset="0"/>
              </a:rPr>
              <a:t>: </a:t>
            </a:r>
            <a:endParaRPr lang="en-GB" altLang="en-US" sz="6600" dirty="0">
              <a:solidFill>
                <a:schemeClr val="accent4">
                  <a:lumMod val="75000"/>
                </a:schemeClr>
              </a:solidFill>
              <a:latin typeface="Garamond" panose="02020404030301010803" pitchFamily="18" charset="0"/>
            </a:endParaRPr>
          </a:p>
          <a:p>
            <a:pPr algn="ctr"/>
            <a:r>
              <a:rPr lang="en-GB" altLang="en-US" sz="6600" dirty="0">
                <a:solidFill>
                  <a:schemeClr val="accent4">
                    <a:lumMod val="75000"/>
                  </a:schemeClr>
                </a:solidFill>
                <a:latin typeface="Garamond" panose="02020404030301010803" pitchFamily="18" charset="0"/>
              </a:rPr>
              <a:t>17</a:t>
            </a:r>
            <a:r>
              <a:rPr lang="en-GB" altLang="en-US" sz="6600" baseline="30000" dirty="0">
                <a:solidFill>
                  <a:schemeClr val="accent4">
                    <a:lumMod val="75000"/>
                  </a:schemeClr>
                </a:solidFill>
                <a:latin typeface="Garamond" panose="02020404030301010803" pitchFamily="18" charset="0"/>
              </a:rPr>
              <a:t>th</a:t>
            </a:r>
            <a:r>
              <a:rPr lang="en-GB" altLang="en-US" sz="6600" dirty="0">
                <a:solidFill>
                  <a:schemeClr val="accent4">
                    <a:lumMod val="75000"/>
                  </a:schemeClr>
                </a:solidFill>
                <a:latin typeface="Garamond" panose="02020404030301010803" pitchFamily="18" charset="0"/>
              </a:rPr>
              <a:t> September  </a:t>
            </a:r>
            <a:endParaRPr lang="en-GB" sz="6600" dirty="0">
              <a:solidFill>
                <a:schemeClr val="accent4">
                  <a:lumMod val="75000"/>
                </a:schemeClr>
              </a:solidFill>
              <a:latin typeface="Garamond" panose="02020404030301010803" pitchFamily="18" charset="0"/>
            </a:endParaRPr>
          </a:p>
        </p:txBody>
      </p:sp>
      <p:sp>
        <p:nvSpPr>
          <p:cNvPr id="3" name="TextBox 2"/>
          <p:cNvSpPr txBox="1"/>
          <p:nvPr/>
        </p:nvSpPr>
        <p:spPr>
          <a:xfrm>
            <a:off x="201028" y="3890245"/>
            <a:ext cx="11539327" cy="2800767"/>
          </a:xfrm>
          <a:prstGeom prst="rect">
            <a:avLst/>
          </a:prstGeom>
          <a:noFill/>
        </p:spPr>
        <p:txBody>
          <a:bodyPr wrap="square" rtlCol="0">
            <a:spAutoFit/>
          </a:bodyPr>
          <a:lstStyle/>
          <a:p>
            <a:pPr algn="just"/>
            <a:r>
              <a:rPr lang="en-US" sz="2200" b="0" i="0" dirty="0">
                <a:solidFill>
                  <a:srgbClr val="202122"/>
                </a:solidFill>
                <a:effectLst/>
                <a:latin typeface="Garamond" panose="02020404030301010803" pitchFamily="18" charset="0"/>
              </a:rPr>
              <a:t>Hildegard was born in 1098 and experienced visions from a young age.  She joined a Benedictine convent, of which she became the abbess. </a:t>
            </a:r>
            <a:r>
              <a:rPr lang="en-US" sz="2200" dirty="0">
                <a:solidFill>
                  <a:srgbClr val="202122"/>
                </a:solidFill>
                <a:latin typeface="Garamond" panose="02020404030301010803" pitchFamily="18" charset="0"/>
              </a:rPr>
              <a:t> She had extraordinary gifts and as well as being remembered as a visionary, </a:t>
            </a:r>
            <a:r>
              <a:rPr lang="en-US" sz="2200" b="0" i="0" dirty="0">
                <a:solidFill>
                  <a:srgbClr val="202122"/>
                </a:solidFill>
                <a:effectLst/>
                <a:latin typeface="Garamond" panose="02020404030301010803" pitchFamily="18" charset="0"/>
              </a:rPr>
              <a:t> she achieved fame as a scholar, a writer, a composer, a philosopher and a mystic. She wrote theological, botanical and medical texts as well as letters, hymns, antiphons, and poems.  </a:t>
            </a:r>
            <a:r>
              <a:rPr lang="en-US" sz="2200" dirty="0">
                <a:solidFill>
                  <a:srgbClr val="202122"/>
                </a:solidFill>
                <a:latin typeface="Garamond" panose="02020404030301010803" pitchFamily="18" charset="0"/>
              </a:rPr>
              <a:t>She is one of the few known composers of the Middle Ages to have written both the music and the words.  She wrote the earliest surviving mystery play and invented a language;  she is seen as the founder of scientific natural history in Germany. </a:t>
            </a:r>
            <a:r>
              <a:rPr lang="en-US" sz="2200" b="0" i="0" dirty="0">
                <a:solidFill>
                  <a:srgbClr val="202122"/>
                </a:solidFill>
                <a:effectLst/>
                <a:latin typeface="Garamond" panose="02020404030301010803" pitchFamily="18" charset="0"/>
              </a:rPr>
              <a:t>On 7</a:t>
            </a:r>
            <a:r>
              <a:rPr lang="en-US" sz="2200" b="0" i="0" baseline="30000" dirty="0">
                <a:solidFill>
                  <a:srgbClr val="202122"/>
                </a:solidFill>
                <a:effectLst/>
                <a:latin typeface="Garamond" panose="02020404030301010803" pitchFamily="18" charset="0"/>
              </a:rPr>
              <a:t>th</a:t>
            </a:r>
            <a:r>
              <a:rPr lang="en-US" sz="2200" b="0" i="0" dirty="0">
                <a:solidFill>
                  <a:srgbClr val="202122"/>
                </a:solidFill>
                <a:effectLst/>
                <a:latin typeface="Garamond" panose="02020404030301010803" pitchFamily="18" charset="0"/>
              </a:rPr>
              <a:t> October 2012, Pope Benedict XVI named her a Doctor of the </a:t>
            </a:r>
            <a:r>
              <a:rPr lang="en-US" sz="2200" b="0" i="0" dirty="0">
                <a:solidFill>
                  <a:schemeClr val="bg1"/>
                </a:solidFill>
                <a:effectLst/>
                <a:latin typeface="Garamond" panose="02020404030301010803" pitchFamily="18" charset="0"/>
              </a:rPr>
              <a:t>xxx </a:t>
            </a:r>
            <a:r>
              <a:rPr lang="en-US" sz="2200" b="0" i="0" dirty="0">
                <a:solidFill>
                  <a:srgbClr val="202122"/>
                </a:solidFill>
                <a:effectLst/>
                <a:latin typeface="Garamond" panose="02020404030301010803" pitchFamily="18" charset="0"/>
              </a:rPr>
              <a:t>Church, in recognition of “her holiness of life and the originality of her teaching.”</a:t>
            </a:r>
            <a:r>
              <a:rPr lang="en-US" sz="2200" dirty="0">
                <a:solidFill>
                  <a:srgbClr val="202122"/>
                </a:solidFill>
                <a:latin typeface="Garamond" panose="02020404030301010803" pitchFamily="18" charset="0"/>
              </a:rPr>
              <a:t>  </a:t>
            </a:r>
            <a:endParaRPr lang="en-US" sz="2200" b="0" i="0" dirty="0">
              <a:solidFill>
                <a:srgbClr val="202122"/>
              </a:solidFill>
              <a:effectLst/>
              <a:latin typeface="Garamond" panose="02020404030301010803" pitchFamily="18" charset="0"/>
            </a:endParaRP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4592" y="5906796"/>
            <a:ext cx="771525" cy="914400"/>
          </a:xfrm>
          <a:prstGeom prst="rect">
            <a:avLst/>
          </a:prstGeom>
        </p:spPr>
      </p:pic>
      <p:pic>
        <p:nvPicPr>
          <p:cNvPr id="4098" name="Picture 2">
            <a:extLst>
              <a:ext uri="{FF2B5EF4-FFF2-40B4-BE49-F238E27FC236}">
                <a16:creationId xmlns:a16="http://schemas.microsoft.com/office/drawing/2014/main" id="{D9B20AF0-9738-4ED0-8732-6830D07207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56" r="5443"/>
          <a:stretch/>
        </p:blipFill>
        <p:spPr bwMode="auto">
          <a:xfrm>
            <a:off x="201028" y="106581"/>
            <a:ext cx="6385046"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3145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4592" y="5906796"/>
            <a:ext cx="771525" cy="914400"/>
          </a:xfrm>
          <a:prstGeom prst="rect">
            <a:avLst/>
          </a:prstGeom>
        </p:spPr>
      </p:pic>
      <p:sp>
        <p:nvSpPr>
          <p:cNvPr id="6" name="TextBox 5"/>
          <p:cNvSpPr txBox="1"/>
          <p:nvPr/>
        </p:nvSpPr>
        <p:spPr>
          <a:xfrm>
            <a:off x="10098064" y="6297976"/>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8" name="Title 1"/>
          <p:cNvSpPr txBox="1">
            <a:spLocks/>
          </p:cNvSpPr>
          <p:nvPr/>
        </p:nvSpPr>
        <p:spPr>
          <a:xfrm>
            <a:off x="265731" y="276760"/>
            <a:ext cx="11645691" cy="1406706"/>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600" dirty="0">
                <a:solidFill>
                  <a:schemeClr val="accent4">
                    <a:lumMod val="75000"/>
                  </a:schemeClr>
                </a:solidFill>
                <a:latin typeface="Garamond" panose="02020404030301010803" pitchFamily="18" charset="0"/>
              </a:rPr>
              <a:t>St </a:t>
            </a:r>
            <a:r>
              <a:rPr lang="en-GB" sz="6600" dirty="0" smtClean="0">
                <a:solidFill>
                  <a:schemeClr val="accent4">
                    <a:lumMod val="75000"/>
                  </a:schemeClr>
                </a:solidFill>
                <a:latin typeface="Garamond" panose="02020404030301010803" pitchFamily="18" charset="0"/>
              </a:rPr>
              <a:t>Barnabas: 11</a:t>
            </a:r>
            <a:r>
              <a:rPr lang="en-GB" sz="6600" baseline="30000" dirty="0" smtClean="0">
                <a:solidFill>
                  <a:schemeClr val="accent4">
                    <a:lumMod val="75000"/>
                  </a:schemeClr>
                </a:solidFill>
                <a:latin typeface="Garamond" panose="02020404030301010803" pitchFamily="18" charset="0"/>
              </a:rPr>
              <a:t>th</a:t>
            </a:r>
            <a:r>
              <a:rPr lang="en-GB" sz="6600" dirty="0" smtClean="0">
                <a:solidFill>
                  <a:schemeClr val="accent4">
                    <a:lumMod val="75000"/>
                  </a:schemeClr>
                </a:solidFill>
                <a:latin typeface="Garamond" panose="02020404030301010803" pitchFamily="18" charset="0"/>
              </a:rPr>
              <a:t> June</a:t>
            </a:r>
            <a:endParaRPr lang="en-GB" sz="6600" dirty="0">
              <a:solidFill>
                <a:schemeClr val="accent4">
                  <a:lumMod val="75000"/>
                </a:schemeClr>
              </a:solidFill>
              <a:latin typeface="Garamond" panose="02020404030301010803" pitchFamily="18" charset="0"/>
            </a:endParaRPr>
          </a:p>
        </p:txBody>
      </p:sp>
      <p:sp>
        <p:nvSpPr>
          <p:cNvPr id="3" name="TextBox 2"/>
          <p:cNvSpPr txBox="1"/>
          <p:nvPr/>
        </p:nvSpPr>
        <p:spPr>
          <a:xfrm>
            <a:off x="3588151" y="2359148"/>
            <a:ext cx="7714921" cy="523220"/>
          </a:xfrm>
          <a:prstGeom prst="rect">
            <a:avLst/>
          </a:prstGeom>
          <a:noFill/>
        </p:spPr>
        <p:txBody>
          <a:bodyPr wrap="square" rtlCol="0">
            <a:spAutoFit/>
          </a:bodyPr>
          <a:lstStyle/>
          <a:p>
            <a:pPr algn="just"/>
            <a:endParaRPr lang="en-US" sz="2800" b="0" i="0" dirty="0">
              <a:solidFill>
                <a:srgbClr val="202122"/>
              </a:solidFill>
              <a:effectLst/>
              <a:latin typeface="Garamond" panose="02020404030301010803" pitchFamily="18" charset="0"/>
            </a:endParaRPr>
          </a:p>
        </p:txBody>
      </p:sp>
      <p:sp>
        <p:nvSpPr>
          <p:cNvPr id="4" name="TextBox 3"/>
          <p:cNvSpPr txBox="1"/>
          <p:nvPr/>
        </p:nvSpPr>
        <p:spPr>
          <a:xfrm>
            <a:off x="5758405" y="2359148"/>
            <a:ext cx="6313990" cy="430887"/>
          </a:xfrm>
          <a:prstGeom prst="rect">
            <a:avLst/>
          </a:prstGeom>
          <a:noFill/>
        </p:spPr>
        <p:txBody>
          <a:bodyPr wrap="square" rtlCol="0">
            <a:spAutoFit/>
          </a:bodyPr>
          <a:lstStyle/>
          <a:p>
            <a:pPr algn="just"/>
            <a:endParaRPr lang="en-GB" sz="2200" dirty="0"/>
          </a:p>
        </p:txBody>
      </p:sp>
      <p:pic>
        <p:nvPicPr>
          <p:cNvPr id="3076" name="Picture 4">
            <a:extLst>
              <a:ext uri="{FF2B5EF4-FFF2-40B4-BE49-F238E27FC236}">
                <a16:creationId xmlns:a16="http://schemas.microsoft.com/office/drawing/2014/main" id="{D889BC39-D396-4316-9C7C-A40D04472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748"/>
          <a:stretch/>
        </p:blipFill>
        <p:spPr bwMode="auto">
          <a:xfrm>
            <a:off x="549299" y="1893455"/>
            <a:ext cx="3247783" cy="46062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014425" y="1748909"/>
            <a:ext cx="7530404" cy="5109091"/>
          </a:xfrm>
          <a:prstGeom prst="rect">
            <a:avLst/>
          </a:prstGeom>
          <a:noFill/>
        </p:spPr>
        <p:txBody>
          <a:bodyPr wrap="square" rtlCol="0">
            <a:spAutoFit/>
          </a:bodyPr>
          <a:lstStyle/>
          <a:p>
            <a:pPr algn="just"/>
            <a:r>
              <a:rPr lang="en-GB" sz="2800" dirty="0">
                <a:latin typeface="Garamond" panose="02020404030301010803" pitchFamily="18" charset="0"/>
              </a:rPr>
              <a:t>St Barnabas was one of the disciples in Jerusalem. It is thought he came from Cyprus and travelled for some time with St Paul preaching and converting people. It is also thought that he created a number of writings used by the early Church.</a:t>
            </a:r>
          </a:p>
          <a:p>
            <a:pPr algn="just"/>
            <a:r>
              <a:rPr lang="en-GB" sz="2800" dirty="0">
                <a:latin typeface="Garamond" panose="02020404030301010803" pitchFamily="18" charset="0"/>
              </a:rPr>
              <a:t>He then returned to Cyprus with another disciple, John Mark.</a:t>
            </a:r>
          </a:p>
          <a:p>
            <a:pPr algn="just"/>
            <a:r>
              <a:rPr lang="en-GB" sz="2800" dirty="0">
                <a:latin typeface="Garamond" panose="02020404030301010803" pitchFamily="18" charset="0"/>
              </a:rPr>
              <a:t>Tradition suggests he was martyred in Cyprus and his body was buried there. This led to him being made the patron saint of the island as well as many other places. </a:t>
            </a:r>
          </a:p>
          <a:p>
            <a:pPr algn="just"/>
            <a:endParaRPr lang="en-GB" dirty="0"/>
          </a:p>
        </p:txBody>
      </p:sp>
    </p:spTree>
    <p:extLst>
      <p:ext uri="{BB962C8B-B14F-4D97-AF65-F5344CB8AC3E}">
        <p14:creationId xmlns:p14="http://schemas.microsoft.com/office/powerpoint/2010/main" val="248866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195718" y="6306291"/>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8" name="Title 1"/>
          <p:cNvSpPr txBox="1">
            <a:spLocks/>
          </p:cNvSpPr>
          <p:nvPr/>
        </p:nvSpPr>
        <p:spPr>
          <a:xfrm>
            <a:off x="4855135" y="281396"/>
            <a:ext cx="6770808" cy="2819606"/>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6600" dirty="0" smtClean="0">
                <a:solidFill>
                  <a:schemeClr val="accent4">
                    <a:lumMod val="75000"/>
                  </a:schemeClr>
                </a:solidFill>
                <a:latin typeface="Garamond" panose="02020404030301010803" pitchFamily="18" charset="0"/>
              </a:rPr>
              <a:t>Saint Anthony         of Padua: </a:t>
            </a:r>
          </a:p>
          <a:p>
            <a:pPr algn="ctr"/>
            <a:r>
              <a:rPr lang="en-GB" altLang="en-US" sz="6600" dirty="0" smtClean="0">
                <a:solidFill>
                  <a:schemeClr val="accent4">
                    <a:lumMod val="75000"/>
                  </a:schemeClr>
                </a:solidFill>
                <a:latin typeface="Garamond" panose="02020404030301010803" pitchFamily="18" charset="0"/>
              </a:rPr>
              <a:t>13</a:t>
            </a:r>
            <a:r>
              <a:rPr lang="en-GB" altLang="en-US" sz="6600" baseline="30000" dirty="0" smtClean="0">
                <a:solidFill>
                  <a:schemeClr val="accent4">
                    <a:lumMod val="75000"/>
                  </a:schemeClr>
                </a:solidFill>
                <a:latin typeface="Garamond" panose="02020404030301010803" pitchFamily="18" charset="0"/>
              </a:rPr>
              <a:t>th</a:t>
            </a:r>
            <a:r>
              <a:rPr lang="en-GB" altLang="en-US" sz="6600" dirty="0" smtClean="0">
                <a:solidFill>
                  <a:schemeClr val="accent4">
                    <a:lumMod val="75000"/>
                  </a:schemeClr>
                </a:solidFill>
                <a:latin typeface="Garamond" panose="02020404030301010803" pitchFamily="18" charset="0"/>
              </a:rPr>
              <a:t> June </a:t>
            </a:r>
            <a:endParaRPr lang="en-GB" sz="6600" dirty="0">
              <a:solidFill>
                <a:schemeClr val="accent4">
                  <a:lumMod val="75000"/>
                </a:schemeClr>
              </a:solidFill>
              <a:latin typeface="Garamond" panose="02020404030301010803" pitchFamily="18" charset="0"/>
            </a:endParaRPr>
          </a:p>
        </p:txBody>
      </p:sp>
      <p:sp>
        <p:nvSpPr>
          <p:cNvPr id="3" name="TextBox 2"/>
          <p:cNvSpPr txBox="1"/>
          <p:nvPr/>
        </p:nvSpPr>
        <p:spPr>
          <a:xfrm>
            <a:off x="4855135" y="3057375"/>
            <a:ext cx="6770808" cy="3816429"/>
          </a:xfrm>
          <a:prstGeom prst="rect">
            <a:avLst/>
          </a:prstGeom>
          <a:noFill/>
        </p:spPr>
        <p:txBody>
          <a:bodyPr wrap="square" rtlCol="0">
            <a:spAutoFit/>
          </a:bodyPr>
          <a:lstStyle/>
          <a:p>
            <a:pPr algn="just"/>
            <a:r>
              <a:rPr lang="en-GB" sz="2200" dirty="0" smtClean="0">
                <a:latin typeface="Garamond" panose="02020404030301010803" pitchFamily="18" charset="0"/>
              </a:rPr>
              <a:t>Saint Anthony was born into a wealthy family in Portugal but gave up worldly wealth to become a poor Franciscan.  He preached in Morocco and his skill led St Francis, the founder of the Order, to entrust the friars’ studies to him. He taught at the universities of Montpellier and Toulouse and continued to preach with great success.  He died at the age of only 35, and is depicted as holding the Christ Child, referencing a vision he once had. He is the patron of those who have lost things and numerous churches contain a   </a:t>
            </a:r>
            <a:r>
              <a:rPr lang="en-GB" sz="2200" dirty="0" smtClean="0">
                <a:solidFill>
                  <a:schemeClr val="bg1"/>
                </a:solidFill>
                <a:latin typeface="Garamond" panose="02020404030301010803" pitchFamily="18" charset="0"/>
              </a:rPr>
              <a:t>box </a:t>
            </a:r>
            <a:r>
              <a:rPr lang="en-GB" sz="2200" dirty="0" smtClean="0">
                <a:latin typeface="Garamond" panose="02020404030301010803" pitchFamily="18" charset="0"/>
              </a:rPr>
              <a:t>poor box for offerings from those grateful for his </a:t>
            </a:r>
            <a:r>
              <a:rPr lang="en-GB" sz="2200" dirty="0" smtClean="0">
                <a:solidFill>
                  <a:schemeClr val="bg1"/>
                </a:solidFill>
                <a:latin typeface="Garamond" panose="02020404030301010803" pitchFamily="18" charset="0"/>
              </a:rPr>
              <a:t>xxxxx </a:t>
            </a:r>
            <a:r>
              <a:rPr lang="en-GB" sz="2200" dirty="0" smtClean="0">
                <a:latin typeface="Garamond" panose="02020404030301010803" pitchFamily="18" charset="0"/>
              </a:rPr>
              <a:t>intercession. </a:t>
            </a:r>
          </a:p>
        </p:txBody>
      </p:sp>
      <p:pic>
        <p:nvPicPr>
          <p:cNvPr id="4098" name="Picture 2" descr="Image of St. Anthony of Padu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325" y="281396"/>
            <a:ext cx="4386704" cy="6380661"/>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3936" y="5849091"/>
            <a:ext cx="771525" cy="914400"/>
          </a:xfrm>
          <a:prstGeom prst="rect">
            <a:avLst/>
          </a:prstGeom>
        </p:spPr>
      </p:pic>
    </p:spTree>
    <p:extLst>
      <p:ext uri="{BB962C8B-B14F-4D97-AF65-F5344CB8AC3E}">
        <p14:creationId xmlns:p14="http://schemas.microsoft.com/office/powerpoint/2010/main" val="185245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195718" y="6306291"/>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8" name="Title 1"/>
          <p:cNvSpPr txBox="1">
            <a:spLocks/>
          </p:cNvSpPr>
          <p:nvPr/>
        </p:nvSpPr>
        <p:spPr>
          <a:xfrm>
            <a:off x="4653023" y="281396"/>
            <a:ext cx="6972920" cy="2819606"/>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6600" dirty="0" smtClean="0">
                <a:solidFill>
                  <a:schemeClr val="accent4">
                    <a:lumMod val="75000"/>
                  </a:schemeClr>
                </a:solidFill>
                <a:latin typeface="Garamond" panose="02020404030301010803" pitchFamily="18" charset="0"/>
              </a:rPr>
              <a:t>St John Fisher and  St Thomas More: 22</a:t>
            </a:r>
            <a:r>
              <a:rPr lang="en-GB" altLang="en-US" sz="6600" baseline="30000" dirty="0" smtClean="0">
                <a:solidFill>
                  <a:schemeClr val="accent4">
                    <a:lumMod val="75000"/>
                  </a:schemeClr>
                </a:solidFill>
                <a:latin typeface="Garamond" panose="02020404030301010803" pitchFamily="18" charset="0"/>
              </a:rPr>
              <a:t>nd</a:t>
            </a:r>
            <a:r>
              <a:rPr lang="en-GB" altLang="en-US" sz="6600" dirty="0" smtClean="0">
                <a:solidFill>
                  <a:schemeClr val="accent4">
                    <a:lumMod val="75000"/>
                  </a:schemeClr>
                </a:solidFill>
                <a:latin typeface="Garamond" panose="02020404030301010803" pitchFamily="18" charset="0"/>
              </a:rPr>
              <a:t> June </a:t>
            </a:r>
            <a:endParaRPr lang="en-GB" sz="6600" dirty="0">
              <a:solidFill>
                <a:schemeClr val="accent4">
                  <a:lumMod val="75000"/>
                </a:schemeClr>
              </a:solidFill>
              <a:latin typeface="Garamond" panose="02020404030301010803" pitchFamily="18" charset="0"/>
            </a:endParaRP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3936" y="5849091"/>
            <a:ext cx="771525" cy="914400"/>
          </a:xfrm>
          <a:prstGeom prst="rect">
            <a:avLst/>
          </a:prstGeom>
        </p:spPr>
      </p:pic>
      <p:pic>
        <p:nvPicPr>
          <p:cNvPr id="2" name="Picture 1"/>
          <p:cNvPicPr>
            <a:picLocks noChangeAspect="1"/>
          </p:cNvPicPr>
          <p:nvPr/>
        </p:nvPicPr>
        <p:blipFill rotWithShape="1">
          <a:blip r:embed="rId3"/>
          <a:srcRect l="11689" t="882" r="10009" b="-1"/>
          <a:stretch/>
        </p:blipFill>
        <p:spPr>
          <a:xfrm>
            <a:off x="4631214" y="3204113"/>
            <a:ext cx="2250845" cy="3543489"/>
          </a:xfrm>
          <a:prstGeom prst="rect">
            <a:avLst/>
          </a:prstGeom>
        </p:spPr>
      </p:pic>
      <p:pic>
        <p:nvPicPr>
          <p:cNvPr id="4" name="Picture 3"/>
          <p:cNvPicPr>
            <a:picLocks noChangeAspect="1"/>
          </p:cNvPicPr>
          <p:nvPr/>
        </p:nvPicPr>
        <p:blipFill rotWithShape="1">
          <a:blip r:embed="rId4"/>
          <a:srcRect l="8903" r="10067"/>
          <a:stretch/>
        </p:blipFill>
        <p:spPr>
          <a:xfrm>
            <a:off x="7029140" y="3188386"/>
            <a:ext cx="2220686" cy="3559216"/>
          </a:xfrm>
          <a:prstGeom prst="rect">
            <a:avLst/>
          </a:prstGeom>
        </p:spPr>
      </p:pic>
      <p:sp>
        <p:nvSpPr>
          <p:cNvPr id="5" name="TextBox 4"/>
          <p:cNvSpPr txBox="1"/>
          <p:nvPr/>
        </p:nvSpPr>
        <p:spPr>
          <a:xfrm>
            <a:off x="549797" y="538223"/>
            <a:ext cx="3669175" cy="5632311"/>
          </a:xfrm>
          <a:prstGeom prst="rect">
            <a:avLst/>
          </a:prstGeom>
          <a:noFill/>
        </p:spPr>
        <p:txBody>
          <a:bodyPr wrap="square" rtlCol="0">
            <a:spAutoFit/>
          </a:bodyPr>
          <a:lstStyle/>
          <a:p>
            <a:pPr algn="just"/>
            <a:r>
              <a:rPr lang="en-GB" b="1" dirty="0" smtClean="0">
                <a:latin typeface="Garamond" panose="02020404030301010803" pitchFamily="18" charset="0"/>
              </a:rPr>
              <a:t>St John Fisher and St Thomas More </a:t>
            </a:r>
            <a:r>
              <a:rPr lang="en-GB" dirty="0" smtClean="0">
                <a:latin typeface="Garamond" panose="02020404030301010803" pitchFamily="18" charset="0"/>
              </a:rPr>
              <a:t>were executed on the orders of Henry VIII for refusing to accept Henry as Supreme Head of the Church in England. </a:t>
            </a:r>
          </a:p>
          <a:p>
            <a:pPr algn="just"/>
            <a:r>
              <a:rPr lang="en-GB" dirty="0" smtClean="0">
                <a:latin typeface="Garamond" panose="02020404030301010803" pitchFamily="18" charset="0"/>
              </a:rPr>
              <a:t>They were both executed in the Tower of London and their headless corpses buried in the church of St Peter ad Vincula inside the walls of the Tower. Fisher’s head was displayed on London Bridge and then thrown into the Thames to be replaced by More’s head. This was later rescued by More’s daughter Margaret.  </a:t>
            </a:r>
          </a:p>
          <a:p>
            <a:pPr algn="just"/>
            <a:r>
              <a:rPr lang="en-GB" dirty="0" smtClean="0">
                <a:latin typeface="Garamond" panose="02020404030301010803" pitchFamily="18" charset="0"/>
              </a:rPr>
              <a:t>The two men were made saints in 1935 and their feast is 22</a:t>
            </a:r>
            <a:r>
              <a:rPr lang="en-GB" baseline="30000" dirty="0" smtClean="0">
                <a:latin typeface="Garamond" panose="02020404030301010803" pitchFamily="18" charset="0"/>
              </a:rPr>
              <a:t>nd</a:t>
            </a:r>
            <a:r>
              <a:rPr lang="en-GB" dirty="0" smtClean="0">
                <a:latin typeface="Garamond" panose="02020404030301010803" pitchFamily="18" charset="0"/>
              </a:rPr>
              <a:t> June, the date of Fisher’s execution. </a:t>
            </a:r>
          </a:p>
          <a:p>
            <a:pPr algn="just"/>
            <a:r>
              <a:rPr lang="en-GB" dirty="0" smtClean="0">
                <a:latin typeface="Garamond" panose="02020404030301010803" pitchFamily="18" charset="0"/>
              </a:rPr>
              <a:t>Before he was put to death, More is reported to have said “I die the King’s good servant, but God’s first”.</a:t>
            </a:r>
            <a:endParaRPr lang="en-GB" dirty="0">
              <a:latin typeface="Garamond" panose="02020404030301010803" pitchFamily="18" charset="0"/>
            </a:endParaRPr>
          </a:p>
        </p:txBody>
      </p:sp>
      <p:pic>
        <p:nvPicPr>
          <p:cNvPr id="1026" name="Picture 2" descr="Problems identifying heading axes | Royal Armouries"/>
          <p:cNvPicPr>
            <a:picLocks noChangeAspect="1" noChangeArrowheads="1"/>
          </p:cNvPicPr>
          <p:nvPr/>
        </p:nvPicPr>
        <p:blipFill rotWithShape="1">
          <a:blip r:embed="rId5">
            <a:extLst>
              <a:ext uri="{28A0092B-C50C-407E-A947-70E740481C1C}">
                <a14:useLocalDpi xmlns:a14="http://schemas.microsoft.com/office/drawing/2010/main" val="0"/>
              </a:ext>
            </a:extLst>
          </a:blip>
          <a:srcRect l="23279" t="9964" r="17521" b="6830"/>
          <a:stretch/>
        </p:blipFill>
        <p:spPr bwMode="auto">
          <a:xfrm>
            <a:off x="9353634" y="3188386"/>
            <a:ext cx="2272309" cy="2219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811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4592" y="5906796"/>
            <a:ext cx="771525" cy="914400"/>
          </a:xfrm>
          <a:prstGeom prst="rect">
            <a:avLst/>
          </a:prstGeom>
        </p:spPr>
      </p:pic>
      <p:sp>
        <p:nvSpPr>
          <p:cNvPr id="6" name="TextBox 5"/>
          <p:cNvSpPr txBox="1"/>
          <p:nvPr/>
        </p:nvSpPr>
        <p:spPr>
          <a:xfrm>
            <a:off x="10098064" y="6297976"/>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8" name="Title 1"/>
          <p:cNvSpPr txBox="1">
            <a:spLocks/>
          </p:cNvSpPr>
          <p:nvPr/>
        </p:nvSpPr>
        <p:spPr>
          <a:xfrm>
            <a:off x="265731" y="276760"/>
            <a:ext cx="11645691" cy="1406706"/>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dirty="0">
                <a:solidFill>
                  <a:schemeClr val="accent4">
                    <a:lumMod val="75000"/>
                  </a:schemeClr>
                </a:solidFill>
                <a:latin typeface="Garamond" panose="02020404030301010803" pitchFamily="18" charset="0"/>
              </a:rPr>
              <a:t>23</a:t>
            </a:r>
            <a:r>
              <a:rPr lang="en-GB" sz="5400" baseline="30000" dirty="0">
                <a:solidFill>
                  <a:schemeClr val="accent4">
                    <a:lumMod val="75000"/>
                  </a:schemeClr>
                </a:solidFill>
                <a:latin typeface="Garamond" panose="02020404030301010803" pitchFamily="18" charset="0"/>
              </a:rPr>
              <a:t>rd</a:t>
            </a:r>
            <a:r>
              <a:rPr lang="en-GB" sz="5400" dirty="0">
                <a:solidFill>
                  <a:schemeClr val="accent4">
                    <a:lumMod val="75000"/>
                  </a:schemeClr>
                </a:solidFill>
                <a:latin typeface="Garamond" panose="02020404030301010803" pitchFamily="18" charset="0"/>
              </a:rPr>
              <a:t> June : Feast of the </a:t>
            </a:r>
          </a:p>
          <a:p>
            <a:pPr algn="ctr"/>
            <a:r>
              <a:rPr lang="en-GB" sz="5400" dirty="0">
                <a:solidFill>
                  <a:schemeClr val="accent4">
                    <a:lumMod val="75000"/>
                  </a:schemeClr>
                </a:solidFill>
                <a:latin typeface="Garamond" panose="02020404030301010803" pitchFamily="18" charset="0"/>
              </a:rPr>
              <a:t>Nativity of St John the Baptist </a:t>
            </a:r>
          </a:p>
        </p:txBody>
      </p:sp>
      <p:sp>
        <p:nvSpPr>
          <p:cNvPr id="3" name="TextBox 2"/>
          <p:cNvSpPr txBox="1"/>
          <p:nvPr/>
        </p:nvSpPr>
        <p:spPr>
          <a:xfrm>
            <a:off x="3588151" y="2359148"/>
            <a:ext cx="7714921" cy="523220"/>
          </a:xfrm>
          <a:prstGeom prst="rect">
            <a:avLst/>
          </a:prstGeom>
          <a:noFill/>
        </p:spPr>
        <p:txBody>
          <a:bodyPr wrap="square" rtlCol="0">
            <a:spAutoFit/>
          </a:bodyPr>
          <a:lstStyle/>
          <a:p>
            <a:pPr algn="just"/>
            <a:endParaRPr lang="en-US" sz="2800" b="0" i="0" dirty="0">
              <a:solidFill>
                <a:srgbClr val="202122"/>
              </a:solidFill>
              <a:effectLst/>
              <a:latin typeface="Garamond" panose="02020404030301010803" pitchFamily="18" charset="0"/>
            </a:endParaRPr>
          </a:p>
        </p:txBody>
      </p:sp>
      <p:sp>
        <p:nvSpPr>
          <p:cNvPr id="4" name="TextBox 3"/>
          <p:cNvSpPr txBox="1"/>
          <p:nvPr/>
        </p:nvSpPr>
        <p:spPr>
          <a:xfrm>
            <a:off x="5758405" y="2359148"/>
            <a:ext cx="6313990" cy="430887"/>
          </a:xfrm>
          <a:prstGeom prst="rect">
            <a:avLst/>
          </a:prstGeom>
          <a:noFill/>
        </p:spPr>
        <p:txBody>
          <a:bodyPr wrap="square" rtlCol="0">
            <a:spAutoFit/>
          </a:bodyPr>
          <a:lstStyle/>
          <a:p>
            <a:pPr algn="just"/>
            <a:endParaRPr lang="en-GB" sz="2200" dirty="0"/>
          </a:p>
        </p:txBody>
      </p:sp>
      <p:pic>
        <p:nvPicPr>
          <p:cNvPr id="3076" name="Picture 4">
            <a:extLst>
              <a:ext uri="{FF2B5EF4-FFF2-40B4-BE49-F238E27FC236}">
                <a16:creationId xmlns:a16="http://schemas.microsoft.com/office/drawing/2014/main" id="{D889BC39-D396-4316-9C7C-A40D044724E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65731" y="1757790"/>
            <a:ext cx="2678379" cy="498475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131127" y="1903036"/>
            <a:ext cx="8795142" cy="4678204"/>
          </a:xfrm>
          <a:prstGeom prst="rect">
            <a:avLst/>
          </a:prstGeom>
          <a:noFill/>
        </p:spPr>
        <p:txBody>
          <a:bodyPr wrap="square" rtlCol="0">
            <a:spAutoFit/>
          </a:bodyPr>
          <a:lstStyle/>
          <a:p>
            <a:pPr algn="just"/>
            <a:r>
              <a:rPr lang="en-GB" sz="2800" dirty="0">
                <a:latin typeface="Garamond" panose="02020404030301010803" pitchFamily="18" charset="0"/>
              </a:rPr>
              <a:t>St John the Baptist was a preacher who according to the Gospels fulfilled the prophecy of Isaiah which described a voice crying in the wilderness.</a:t>
            </a:r>
          </a:p>
          <a:p>
            <a:pPr algn="just"/>
            <a:r>
              <a:rPr lang="en-GB" sz="2800" dirty="0">
                <a:latin typeface="Garamond" panose="02020404030301010803" pitchFamily="18" charset="0"/>
              </a:rPr>
              <a:t>The Gospel of Luke shows Mary visiting Elizabeth and the child in her womb leapt for joy. </a:t>
            </a:r>
          </a:p>
          <a:p>
            <a:pPr algn="just"/>
            <a:r>
              <a:rPr lang="en-GB" sz="2800" dirty="0">
                <a:latin typeface="Garamond" panose="02020404030301010803" pitchFamily="18" charset="0"/>
              </a:rPr>
              <a:t>John spent his time preaching and baptising.</a:t>
            </a:r>
          </a:p>
          <a:p>
            <a:pPr algn="just"/>
            <a:r>
              <a:rPr lang="en-GB" sz="2800" dirty="0">
                <a:latin typeface="Garamond" panose="02020404030301010803" pitchFamily="18" charset="0"/>
              </a:rPr>
              <a:t>He is subsequently executed by beheading at the instruction of Herod. His body was reputed to be buried in Palestine but what became of his head is more difficult to establish with several different places claiming to have it. </a:t>
            </a:r>
          </a:p>
          <a:p>
            <a:pPr algn="just"/>
            <a:endParaRPr lang="en-GB" dirty="0"/>
          </a:p>
        </p:txBody>
      </p:sp>
    </p:spTree>
    <p:extLst>
      <p:ext uri="{BB962C8B-B14F-4D97-AF65-F5344CB8AC3E}">
        <p14:creationId xmlns:p14="http://schemas.microsoft.com/office/powerpoint/2010/main" val="2609132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195718" y="6306291"/>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8" name="Title 1"/>
          <p:cNvSpPr txBox="1">
            <a:spLocks/>
          </p:cNvSpPr>
          <p:nvPr/>
        </p:nvSpPr>
        <p:spPr>
          <a:xfrm>
            <a:off x="4855135" y="281396"/>
            <a:ext cx="6770808" cy="2819606"/>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6600" dirty="0" smtClean="0">
                <a:solidFill>
                  <a:schemeClr val="accent4">
                    <a:lumMod val="75000"/>
                  </a:schemeClr>
                </a:solidFill>
                <a:latin typeface="Garamond" panose="02020404030301010803" pitchFamily="18" charset="0"/>
              </a:rPr>
              <a:t>Saints                Peter and Paul: 29</a:t>
            </a:r>
            <a:r>
              <a:rPr lang="en-GB" altLang="en-US" sz="6600" baseline="30000" dirty="0" smtClean="0">
                <a:solidFill>
                  <a:schemeClr val="accent4">
                    <a:lumMod val="75000"/>
                  </a:schemeClr>
                </a:solidFill>
                <a:latin typeface="Garamond" panose="02020404030301010803" pitchFamily="18" charset="0"/>
              </a:rPr>
              <a:t>th</a:t>
            </a:r>
            <a:r>
              <a:rPr lang="en-GB" altLang="en-US" sz="6600" dirty="0" smtClean="0">
                <a:solidFill>
                  <a:schemeClr val="accent4">
                    <a:lumMod val="75000"/>
                  </a:schemeClr>
                </a:solidFill>
                <a:latin typeface="Garamond" panose="02020404030301010803" pitchFamily="18" charset="0"/>
              </a:rPr>
              <a:t> June </a:t>
            </a:r>
            <a:endParaRPr lang="en-GB" sz="6600" dirty="0">
              <a:solidFill>
                <a:schemeClr val="accent4">
                  <a:lumMod val="75000"/>
                </a:schemeClr>
              </a:solidFill>
              <a:latin typeface="Garamond" panose="02020404030301010803" pitchFamily="18" charset="0"/>
            </a:endParaRPr>
          </a:p>
        </p:txBody>
      </p:sp>
      <p:sp>
        <p:nvSpPr>
          <p:cNvPr id="3" name="TextBox 2"/>
          <p:cNvSpPr txBox="1"/>
          <p:nvPr/>
        </p:nvSpPr>
        <p:spPr>
          <a:xfrm>
            <a:off x="438964" y="3925911"/>
            <a:ext cx="11130734" cy="2677656"/>
          </a:xfrm>
          <a:prstGeom prst="rect">
            <a:avLst/>
          </a:prstGeom>
          <a:noFill/>
        </p:spPr>
        <p:txBody>
          <a:bodyPr wrap="square" rtlCol="0">
            <a:spAutoFit/>
          </a:bodyPr>
          <a:lstStyle/>
          <a:p>
            <a:pPr algn="just"/>
            <a:r>
              <a:rPr lang="en-GB" sz="2400" dirty="0" smtClean="0">
                <a:latin typeface="Garamond" panose="02020404030301010803" pitchFamily="18" charset="0"/>
              </a:rPr>
              <a:t>St</a:t>
            </a:r>
            <a:r>
              <a:rPr lang="en-GB" sz="2400" dirty="0">
                <a:latin typeface="Garamond" panose="02020404030301010803" pitchFamily="18" charset="0"/>
              </a:rPr>
              <a:t>. Peter and Paul’s day is the feast day that </a:t>
            </a:r>
            <a:r>
              <a:rPr lang="en-GB" sz="2400" dirty="0" smtClean="0">
                <a:latin typeface="Garamond" panose="02020404030301010803" pitchFamily="18" charset="0"/>
              </a:rPr>
              <a:t>honours </a:t>
            </a:r>
            <a:r>
              <a:rPr lang="en-GB" sz="2400" dirty="0">
                <a:latin typeface="Garamond" panose="02020404030301010803" pitchFamily="18" charset="0"/>
              </a:rPr>
              <a:t>the martyrdom of the two saints, </a:t>
            </a:r>
            <a:r>
              <a:rPr lang="en-GB" sz="2400" dirty="0" smtClean="0">
                <a:latin typeface="Garamond" panose="02020404030301010803" pitchFamily="18" charset="0"/>
              </a:rPr>
              <a:t>sometime </a:t>
            </a:r>
            <a:r>
              <a:rPr lang="en-GB" sz="2400" dirty="0">
                <a:latin typeface="Garamond" panose="02020404030301010803" pitchFamily="18" charset="0"/>
              </a:rPr>
              <a:t>between AD 64 and 68. While the church recognizes that they may not have died on the same day, tradition says that this is the day that they were both martyred in Rome by Emperor Nero.</a:t>
            </a:r>
          </a:p>
          <a:p>
            <a:pPr algn="just"/>
            <a:r>
              <a:rPr lang="en-GB" sz="2400" dirty="0">
                <a:latin typeface="Garamond" panose="02020404030301010803" pitchFamily="18" charset="0"/>
              </a:rPr>
              <a:t>The day is a solemnity or a feast day of the highest rank. This </a:t>
            </a:r>
            <a:r>
              <a:rPr lang="en-GB" sz="2400" dirty="0" smtClean="0">
                <a:latin typeface="Garamond" panose="02020404030301010803" pitchFamily="18" charset="0"/>
              </a:rPr>
              <a:t>honour </a:t>
            </a:r>
            <a:r>
              <a:rPr lang="en-GB" sz="2400" dirty="0">
                <a:latin typeface="Garamond" panose="02020404030301010803" pitchFamily="18" charset="0"/>
              </a:rPr>
              <a:t>is reserved for only the most important events, </a:t>
            </a:r>
            <a:r>
              <a:rPr lang="en-GB" sz="2400" dirty="0" smtClean="0">
                <a:latin typeface="Garamond" panose="02020404030301010803" pitchFamily="18" charset="0"/>
              </a:rPr>
              <a:t>such as those in </a:t>
            </a:r>
            <a:r>
              <a:rPr lang="en-GB" sz="2400" dirty="0">
                <a:latin typeface="Garamond" panose="02020404030301010803" pitchFamily="18" charset="0"/>
              </a:rPr>
              <a:t>the lives of Jesus or Mary. Therefore </a:t>
            </a:r>
            <a:r>
              <a:rPr lang="en-GB" sz="2400" dirty="0" smtClean="0">
                <a:latin typeface="Garamond" panose="02020404030301010803" pitchFamily="18" charset="0"/>
              </a:rPr>
              <a:t>this </a:t>
            </a:r>
            <a:r>
              <a:rPr lang="en-GB" sz="2400" dirty="0" err="1" smtClean="0">
                <a:solidFill>
                  <a:schemeClr val="bg1"/>
                </a:solidFill>
                <a:latin typeface="Garamond" panose="02020404030301010803" pitchFamily="18" charset="0"/>
              </a:rPr>
              <a:t>xxxx</a:t>
            </a:r>
            <a:r>
              <a:rPr lang="en-GB" sz="2400" dirty="0" smtClean="0">
                <a:latin typeface="Garamond" panose="02020404030301010803" pitchFamily="18" charset="0"/>
              </a:rPr>
              <a:t> emphasizes </a:t>
            </a:r>
            <a:r>
              <a:rPr lang="en-GB" sz="2400" dirty="0">
                <a:latin typeface="Garamond" panose="02020404030301010803" pitchFamily="18" charset="0"/>
              </a:rPr>
              <a:t>just how important the two saints are to the Catholic faith.</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3936" y="5849091"/>
            <a:ext cx="771525" cy="914400"/>
          </a:xfrm>
          <a:prstGeom prst="rect">
            <a:avLst/>
          </a:prstGeom>
        </p:spPr>
      </p:pic>
      <p:pic>
        <p:nvPicPr>
          <p:cNvPr id="2" name="Picture 2" descr="Saints Peter and Paul and the “Catholicizing” Princi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209" y="281396"/>
            <a:ext cx="4119839" cy="355908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615048" y="3274929"/>
            <a:ext cx="7340413" cy="477054"/>
          </a:xfrm>
          <a:prstGeom prst="rect">
            <a:avLst/>
          </a:prstGeom>
          <a:noFill/>
        </p:spPr>
        <p:txBody>
          <a:bodyPr wrap="square" rtlCol="0">
            <a:spAutoFit/>
          </a:bodyPr>
          <a:lstStyle/>
          <a:p>
            <a:pPr algn="ctr"/>
            <a:r>
              <a:rPr lang="en-GB" sz="2500" dirty="0" smtClean="0">
                <a:latin typeface="Garamond" panose="02020404030301010803" pitchFamily="18" charset="0"/>
                <a:sym typeface="Wingdings" panose="05000000000000000000" pitchFamily="2" charset="2"/>
              </a:rPr>
              <a:t> </a:t>
            </a:r>
            <a:r>
              <a:rPr lang="en-GB" sz="2500" b="1" dirty="0" smtClean="0">
                <a:latin typeface="Garamond" panose="02020404030301010803" pitchFamily="18" charset="0"/>
              </a:rPr>
              <a:t>29</a:t>
            </a:r>
            <a:r>
              <a:rPr lang="en-GB" sz="2500" b="1" baseline="30000" dirty="0" smtClean="0">
                <a:latin typeface="Garamond" panose="02020404030301010803" pitchFamily="18" charset="0"/>
              </a:rPr>
              <a:t>th</a:t>
            </a:r>
            <a:r>
              <a:rPr lang="en-GB" sz="2500" b="1" dirty="0" smtClean="0">
                <a:latin typeface="Garamond" panose="02020404030301010803" pitchFamily="18" charset="0"/>
              </a:rPr>
              <a:t> June is a Holy Day of Obligation </a:t>
            </a:r>
            <a:r>
              <a:rPr lang="en-GB" sz="2500" dirty="0" smtClean="0">
                <a:latin typeface="Garamond" panose="02020404030301010803" pitchFamily="18" charset="0"/>
                <a:sym typeface="Wingdings" panose="05000000000000000000" pitchFamily="2" charset="2"/>
              </a:rPr>
              <a:t></a:t>
            </a:r>
            <a:endParaRPr lang="en-GB" sz="2500" dirty="0" smtClean="0">
              <a:latin typeface="Garamond" panose="02020404030301010803" pitchFamily="18" charset="0"/>
            </a:endParaRPr>
          </a:p>
        </p:txBody>
      </p:sp>
    </p:spTree>
    <p:extLst>
      <p:ext uri="{BB962C8B-B14F-4D97-AF65-F5344CB8AC3E}">
        <p14:creationId xmlns:p14="http://schemas.microsoft.com/office/powerpoint/2010/main" val="1440928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195718" y="6044681"/>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8" name="Title 1"/>
          <p:cNvSpPr txBox="1">
            <a:spLocks/>
          </p:cNvSpPr>
          <p:nvPr/>
        </p:nvSpPr>
        <p:spPr>
          <a:xfrm>
            <a:off x="301841" y="199570"/>
            <a:ext cx="7577726" cy="2008753"/>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6600" dirty="0">
                <a:solidFill>
                  <a:schemeClr val="accent4">
                    <a:lumMod val="75000"/>
                  </a:schemeClr>
                </a:solidFill>
                <a:latin typeface="Garamond" panose="02020404030301010803" pitchFamily="18" charset="0"/>
              </a:rPr>
              <a:t>St Thomas the </a:t>
            </a:r>
            <a:r>
              <a:rPr lang="en-GB" altLang="en-US" sz="6600" dirty="0" smtClean="0">
                <a:solidFill>
                  <a:schemeClr val="accent4">
                    <a:lumMod val="75000"/>
                  </a:schemeClr>
                </a:solidFill>
                <a:latin typeface="Garamond" panose="02020404030301010803" pitchFamily="18" charset="0"/>
              </a:rPr>
              <a:t>Apostle: </a:t>
            </a:r>
            <a:r>
              <a:rPr lang="en-GB" altLang="en-US" sz="6600" dirty="0">
                <a:solidFill>
                  <a:schemeClr val="accent4">
                    <a:lumMod val="75000"/>
                  </a:schemeClr>
                </a:solidFill>
                <a:latin typeface="Garamond" panose="02020404030301010803" pitchFamily="18" charset="0"/>
              </a:rPr>
              <a:t>3</a:t>
            </a:r>
            <a:r>
              <a:rPr lang="en-GB" altLang="en-US" sz="6600" baseline="30000" dirty="0">
                <a:solidFill>
                  <a:schemeClr val="accent4">
                    <a:lumMod val="75000"/>
                  </a:schemeClr>
                </a:solidFill>
                <a:latin typeface="Garamond" panose="02020404030301010803" pitchFamily="18" charset="0"/>
              </a:rPr>
              <a:t>rd</a:t>
            </a:r>
            <a:r>
              <a:rPr lang="en-GB" altLang="en-US" sz="6600" dirty="0">
                <a:solidFill>
                  <a:schemeClr val="accent4">
                    <a:lumMod val="75000"/>
                  </a:schemeClr>
                </a:solidFill>
                <a:latin typeface="Garamond" panose="02020404030301010803" pitchFamily="18" charset="0"/>
              </a:rPr>
              <a:t> July </a:t>
            </a:r>
            <a:endParaRPr lang="en-GB" sz="6600" dirty="0">
              <a:solidFill>
                <a:schemeClr val="accent4">
                  <a:lumMod val="75000"/>
                </a:schemeClr>
              </a:solidFill>
              <a:latin typeface="Garamond" panose="02020404030301010803" pitchFamily="18" charset="0"/>
            </a:endParaRP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3936" y="5849091"/>
            <a:ext cx="771525" cy="914400"/>
          </a:xfrm>
          <a:prstGeom prst="rect">
            <a:avLst/>
          </a:prstGeom>
        </p:spPr>
      </p:pic>
      <p:sp>
        <p:nvSpPr>
          <p:cNvPr id="5" name="TextBox 4"/>
          <p:cNvSpPr txBox="1"/>
          <p:nvPr/>
        </p:nvSpPr>
        <p:spPr>
          <a:xfrm>
            <a:off x="276769" y="2349894"/>
            <a:ext cx="7602798" cy="3908762"/>
          </a:xfrm>
          <a:prstGeom prst="rect">
            <a:avLst/>
          </a:prstGeom>
          <a:noFill/>
        </p:spPr>
        <p:txBody>
          <a:bodyPr wrap="square" rtlCol="0">
            <a:spAutoFit/>
          </a:bodyPr>
          <a:lstStyle/>
          <a:p>
            <a:pPr algn="just"/>
            <a:r>
              <a:rPr lang="en-GB" sz="2000" b="1" i="0" dirty="0">
                <a:solidFill>
                  <a:srgbClr val="202122"/>
                </a:solidFill>
                <a:effectLst/>
                <a:latin typeface="Garamond" panose="02020404030301010803" pitchFamily="18" charset="0"/>
              </a:rPr>
              <a:t>St Thomas </a:t>
            </a:r>
            <a:r>
              <a:rPr lang="en-US" sz="2000" b="1" i="0" dirty="0">
                <a:solidFill>
                  <a:srgbClr val="202122"/>
                </a:solidFill>
                <a:effectLst/>
                <a:latin typeface="Garamond" panose="02020404030301010803" pitchFamily="18" charset="0"/>
              </a:rPr>
              <a:t>the Apostle</a:t>
            </a:r>
            <a:r>
              <a:rPr lang="en-US" sz="2000" i="0" dirty="0">
                <a:solidFill>
                  <a:srgbClr val="202122"/>
                </a:solidFill>
                <a:effectLst/>
                <a:latin typeface="Garamond" panose="02020404030301010803" pitchFamily="18" charset="0"/>
              </a:rPr>
              <a:t>, </a:t>
            </a:r>
            <a:r>
              <a:rPr lang="en-US" sz="2000" b="0" i="0" dirty="0">
                <a:solidFill>
                  <a:srgbClr val="202122"/>
                </a:solidFill>
                <a:effectLst/>
                <a:latin typeface="Garamond" panose="02020404030301010803" pitchFamily="18" charset="0"/>
              </a:rPr>
              <a:t> also known as </a:t>
            </a:r>
            <a:r>
              <a:rPr lang="en-US" sz="2000" i="1" dirty="0">
                <a:solidFill>
                  <a:srgbClr val="202122"/>
                </a:solidFill>
                <a:effectLst/>
                <a:latin typeface="Garamond" panose="02020404030301010803" pitchFamily="18" charset="0"/>
              </a:rPr>
              <a:t>Didymus</a:t>
            </a:r>
            <a:r>
              <a:rPr lang="en-US" sz="2000" b="0" i="0" dirty="0">
                <a:solidFill>
                  <a:srgbClr val="202122"/>
                </a:solidFill>
                <a:effectLst/>
                <a:latin typeface="Garamond" panose="02020404030301010803" pitchFamily="18" charset="0"/>
              </a:rPr>
              <a:t> (in Greek : “the twin”) was one of the twelve apostles of Jesus.  He is often referred to as “Doubting Thomas” </a:t>
            </a:r>
            <a:r>
              <a:rPr lang="en-US" sz="2000" b="0" i="0" dirty="0">
                <a:effectLst/>
                <a:latin typeface="Garamond" panose="02020404030301010803" pitchFamily="18" charset="0"/>
              </a:rPr>
              <a:t>because he initially doubted the Resurrection when he was told about </a:t>
            </a:r>
            <a:r>
              <a:rPr lang="en-US" sz="2000" dirty="0">
                <a:latin typeface="Garamond" panose="02020404030301010803" pitchFamily="18" charset="0"/>
              </a:rPr>
              <a:t>it, as</a:t>
            </a:r>
            <a:r>
              <a:rPr lang="en-US" sz="2000" b="0" i="0" dirty="0">
                <a:effectLst/>
                <a:latin typeface="Garamond" panose="02020404030301010803" pitchFamily="18" charset="0"/>
              </a:rPr>
              <a:t> related in the Gospel of John; he later confessed his faith (“My lord and my God”) on seeing the wounds of the crucifixion.</a:t>
            </a:r>
          </a:p>
          <a:p>
            <a:pPr algn="just"/>
            <a:endParaRPr lang="en-US" sz="800" dirty="0">
              <a:latin typeface="Garamond" panose="02020404030301010803" pitchFamily="18" charset="0"/>
            </a:endParaRPr>
          </a:p>
          <a:p>
            <a:pPr algn="just"/>
            <a:r>
              <a:rPr lang="en-US" sz="2000" b="0" i="0" dirty="0">
                <a:solidFill>
                  <a:srgbClr val="202122"/>
                </a:solidFill>
                <a:effectLst/>
                <a:latin typeface="Garamond" panose="02020404030301010803" pitchFamily="18" charset="0"/>
              </a:rPr>
              <a:t>According to traditional accounts of the Saint Thomas Christians of modern-day Kerala in India, St Thomas travelled outside the Roman Empire to preach the Gospel, travelling as far as the </a:t>
            </a:r>
            <a:r>
              <a:rPr lang="en-US" sz="2000" b="0" i="0" dirty="0" err="1">
                <a:solidFill>
                  <a:srgbClr val="202122"/>
                </a:solidFill>
                <a:effectLst/>
                <a:latin typeface="Garamond" panose="02020404030301010803" pitchFamily="18" charset="0"/>
              </a:rPr>
              <a:t>Tamalikam</a:t>
            </a:r>
            <a:r>
              <a:rPr lang="en-US" sz="2000" b="0" i="0" dirty="0">
                <a:solidFill>
                  <a:srgbClr val="202122"/>
                </a:solidFill>
                <a:effectLst/>
                <a:latin typeface="Garamond" panose="02020404030301010803" pitchFamily="18" charset="0"/>
              </a:rPr>
              <a:t> in southern India AD 52.</a:t>
            </a:r>
            <a:r>
              <a:rPr lang="en-US" sz="2000" b="0" i="0" baseline="30000" dirty="0">
                <a:solidFill>
                  <a:srgbClr val="3366CC"/>
                </a:solidFill>
                <a:effectLst/>
                <a:latin typeface="Garamond" panose="02020404030301010803" pitchFamily="18" charset="0"/>
              </a:rPr>
              <a:t> </a:t>
            </a:r>
            <a:r>
              <a:rPr lang="en-US" sz="2000" b="0" i="0" dirty="0">
                <a:solidFill>
                  <a:srgbClr val="202122"/>
                </a:solidFill>
                <a:effectLst/>
                <a:latin typeface="Garamond" panose="02020404030301010803" pitchFamily="18" charset="0"/>
              </a:rPr>
              <a:t>In 1258, some of his relics were brought to Italy, where they have since been held in the Church of Saint Thomas the Apostle in Ortona.  He is regarded as the patron saint of India and the Feast of Saint Thomas is celebrated as Indian Christians’ Day.</a:t>
            </a:r>
            <a:endParaRPr lang="en-GB" sz="2000" dirty="0">
              <a:latin typeface="Garamond" panose="02020404030301010803" pitchFamily="18" charset="0"/>
            </a:endParaRPr>
          </a:p>
        </p:txBody>
      </p:sp>
      <p:pic>
        <p:nvPicPr>
          <p:cNvPr id="5122" name="Picture 2" descr="Pin on Quick saves">
            <a:extLst>
              <a:ext uri="{FF2B5EF4-FFF2-40B4-BE49-F238E27FC236}">
                <a16:creationId xmlns:a16="http://schemas.microsoft.com/office/drawing/2014/main" id="{64C27387-A85D-C2C3-3C15-8AD7B73190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06" r="8708" b="2235"/>
          <a:stretch/>
        </p:blipFill>
        <p:spPr bwMode="auto">
          <a:xfrm>
            <a:off x="7997276" y="199570"/>
            <a:ext cx="4011525" cy="558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6474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098064" y="6297976"/>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8" name="Title 1"/>
          <p:cNvSpPr txBox="1">
            <a:spLocks/>
          </p:cNvSpPr>
          <p:nvPr/>
        </p:nvSpPr>
        <p:spPr>
          <a:xfrm>
            <a:off x="265731" y="276760"/>
            <a:ext cx="11645691" cy="1406706"/>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dirty="0" smtClean="0">
                <a:solidFill>
                  <a:schemeClr val="accent4">
                    <a:lumMod val="75000"/>
                  </a:schemeClr>
                </a:solidFill>
                <a:latin typeface="Garamond" panose="02020404030301010803" pitchFamily="18" charset="0"/>
              </a:rPr>
              <a:t> </a:t>
            </a:r>
            <a:r>
              <a:rPr lang="en-GB" sz="5400" dirty="0">
                <a:solidFill>
                  <a:schemeClr val="accent4">
                    <a:lumMod val="75000"/>
                  </a:schemeClr>
                </a:solidFill>
                <a:latin typeface="Garamond" panose="02020404030301010803" pitchFamily="18" charset="0"/>
              </a:rPr>
              <a:t>St Elisabeth of Portugal: 4</a:t>
            </a:r>
            <a:r>
              <a:rPr lang="en-GB" sz="5400" baseline="30000" dirty="0">
                <a:solidFill>
                  <a:schemeClr val="accent4">
                    <a:lumMod val="75000"/>
                  </a:schemeClr>
                </a:solidFill>
                <a:latin typeface="Garamond" panose="02020404030301010803" pitchFamily="18" charset="0"/>
              </a:rPr>
              <a:t>th</a:t>
            </a:r>
            <a:r>
              <a:rPr lang="en-GB" sz="5400" dirty="0">
                <a:solidFill>
                  <a:schemeClr val="accent4">
                    <a:lumMod val="75000"/>
                  </a:schemeClr>
                </a:solidFill>
                <a:latin typeface="Garamond" panose="02020404030301010803" pitchFamily="18" charset="0"/>
              </a:rPr>
              <a:t> July </a:t>
            </a:r>
          </a:p>
        </p:txBody>
      </p:sp>
      <p:sp>
        <p:nvSpPr>
          <p:cNvPr id="3" name="TextBox 2"/>
          <p:cNvSpPr txBox="1"/>
          <p:nvPr/>
        </p:nvSpPr>
        <p:spPr>
          <a:xfrm>
            <a:off x="3588151" y="2359148"/>
            <a:ext cx="7714921" cy="523220"/>
          </a:xfrm>
          <a:prstGeom prst="rect">
            <a:avLst/>
          </a:prstGeom>
          <a:noFill/>
        </p:spPr>
        <p:txBody>
          <a:bodyPr wrap="square" rtlCol="0">
            <a:spAutoFit/>
          </a:bodyPr>
          <a:lstStyle/>
          <a:p>
            <a:pPr algn="just"/>
            <a:endParaRPr lang="en-US" sz="2800" b="0" i="0" dirty="0">
              <a:solidFill>
                <a:srgbClr val="202122"/>
              </a:solidFill>
              <a:effectLst/>
              <a:latin typeface="Garamond" panose="02020404030301010803" pitchFamily="18" charset="0"/>
            </a:endParaRPr>
          </a:p>
        </p:txBody>
      </p:sp>
      <p:sp>
        <p:nvSpPr>
          <p:cNvPr id="4" name="TextBox 3"/>
          <p:cNvSpPr txBox="1"/>
          <p:nvPr/>
        </p:nvSpPr>
        <p:spPr>
          <a:xfrm>
            <a:off x="5758405" y="2359148"/>
            <a:ext cx="6313990" cy="430887"/>
          </a:xfrm>
          <a:prstGeom prst="rect">
            <a:avLst/>
          </a:prstGeom>
          <a:noFill/>
        </p:spPr>
        <p:txBody>
          <a:bodyPr wrap="square" rtlCol="0">
            <a:spAutoFit/>
          </a:bodyPr>
          <a:lstStyle/>
          <a:p>
            <a:pPr algn="just"/>
            <a:endParaRPr lang="en-GB" sz="2200" dirty="0"/>
          </a:p>
        </p:txBody>
      </p:sp>
      <p:sp>
        <p:nvSpPr>
          <p:cNvPr id="5" name="TextBox 4"/>
          <p:cNvSpPr txBox="1"/>
          <p:nvPr/>
        </p:nvSpPr>
        <p:spPr>
          <a:xfrm>
            <a:off x="4285673" y="1757790"/>
            <a:ext cx="7625748" cy="5324535"/>
          </a:xfrm>
          <a:prstGeom prst="rect">
            <a:avLst/>
          </a:prstGeom>
          <a:noFill/>
        </p:spPr>
        <p:txBody>
          <a:bodyPr wrap="square" rtlCol="0">
            <a:spAutoFit/>
          </a:bodyPr>
          <a:lstStyle/>
          <a:p>
            <a:pPr algn="just"/>
            <a:r>
              <a:rPr lang="en-GB" sz="2300" dirty="0">
                <a:latin typeface="Garamond" panose="02020404030301010803" pitchFamily="18" charset="0"/>
              </a:rPr>
              <a:t>St Elisabeth of Portugal was born in 1272 into the royal house of Aragon (now part of Spain). </a:t>
            </a:r>
          </a:p>
          <a:p>
            <a:pPr algn="just"/>
            <a:r>
              <a:rPr lang="en-GB" sz="2300" dirty="0">
                <a:latin typeface="Garamond" panose="02020404030301010803" pitchFamily="18" charset="0"/>
              </a:rPr>
              <a:t>She was brought up in a very religious way and was devoted to looking after the poor and sick. Her goodness and generosity eventually influenced those around her, including her husband who had previously treated her badly. On his death she joined the community of the Poor Clare nuns in Coimbra.</a:t>
            </a:r>
          </a:p>
          <a:p>
            <a:pPr algn="just"/>
            <a:r>
              <a:rPr lang="en-GB" sz="2300" dirty="0">
                <a:latin typeface="Garamond" panose="02020404030301010803" pitchFamily="18" charset="0"/>
              </a:rPr>
              <a:t>She intervened  a number of times to prevent conflict and was given the title of ‘Peacemaker’. She became a saint in 1625; during her lifetime the miracle of the roses was credited to her when bread she was taking to the poor, against the wishes of her husband, was miraculously turned into roses. This took place  </a:t>
            </a:r>
            <a:r>
              <a:rPr lang="en-GB" sz="2300" dirty="0">
                <a:solidFill>
                  <a:schemeClr val="bg1"/>
                </a:solidFill>
                <a:latin typeface="Garamond" panose="02020404030301010803" pitchFamily="18" charset="0"/>
              </a:rPr>
              <a:t>xxx </a:t>
            </a:r>
            <a:r>
              <a:rPr lang="en-GB" sz="2300" dirty="0">
                <a:latin typeface="Garamond" panose="02020404030301010803" pitchFamily="18" charset="0"/>
              </a:rPr>
              <a:t>in the winter chill of January.  Her husband, much </a:t>
            </a:r>
            <a:r>
              <a:rPr lang="en-GB" sz="2300" dirty="0">
                <a:solidFill>
                  <a:schemeClr val="bg1"/>
                </a:solidFill>
                <a:latin typeface="Garamond" panose="02020404030301010803" pitchFamily="18" charset="0"/>
              </a:rPr>
              <a:t>xxxxx </a:t>
            </a:r>
            <a:r>
              <a:rPr lang="en-GB" sz="2300" dirty="0">
                <a:latin typeface="Garamond" panose="02020404030301010803" pitchFamily="18" charset="0"/>
              </a:rPr>
              <a:t>ashamed,  had </a:t>
            </a:r>
            <a:r>
              <a:rPr lang="en-GB" sz="2300">
                <a:latin typeface="Garamond" panose="02020404030301010803" pitchFamily="18" charset="0"/>
              </a:rPr>
              <a:t>to allow her </a:t>
            </a:r>
            <a:r>
              <a:rPr lang="en-GB" sz="2300" dirty="0">
                <a:latin typeface="Garamond" panose="02020404030301010803" pitchFamily="18" charset="0"/>
              </a:rPr>
              <a:t>to continue.  </a:t>
            </a:r>
          </a:p>
          <a:p>
            <a:pPr algn="just"/>
            <a:endParaRPr lang="en-GB" dirty="0"/>
          </a:p>
        </p:txBody>
      </p:sp>
      <p:pic>
        <p:nvPicPr>
          <p:cNvPr id="2050" name="Picture 2" descr="St. Elizabeth of Portugal Elizabeth of Aragon Portrait of a | Etsy Canada">
            <a:extLst>
              <a:ext uri="{FF2B5EF4-FFF2-40B4-BE49-F238E27FC236}">
                <a16:creationId xmlns:a16="http://schemas.microsoft.com/office/drawing/2014/main" id="{A3C2D049-F447-B932-BDA9-F720E8B134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623" y="1791127"/>
            <a:ext cx="3829403" cy="4790113"/>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4592" y="5906796"/>
            <a:ext cx="771525" cy="914400"/>
          </a:xfrm>
          <a:prstGeom prst="rect">
            <a:avLst/>
          </a:prstGeom>
        </p:spPr>
      </p:pic>
    </p:spTree>
    <p:extLst>
      <p:ext uri="{BB962C8B-B14F-4D97-AF65-F5344CB8AC3E}">
        <p14:creationId xmlns:p14="http://schemas.microsoft.com/office/powerpoint/2010/main" val="1300589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195718" y="6306291"/>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8" name="Title 1"/>
          <p:cNvSpPr txBox="1">
            <a:spLocks/>
          </p:cNvSpPr>
          <p:nvPr/>
        </p:nvSpPr>
        <p:spPr>
          <a:xfrm>
            <a:off x="4855135" y="281396"/>
            <a:ext cx="6770808" cy="2819606"/>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6600" dirty="0">
                <a:solidFill>
                  <a:schemeClr val="accent4">
                    <a:lumMod val="75000"/>
                  </a:schemeClr>
                </a:solidFill>
                <a:latin typeface="Garamond" panose="02020404030301010803" pitchFamily="18" charset="0"/>
              </a:rPr>
              <a:t>Blessed Peter to </a:t>
            </a:r>
            <a:r>
              <a:rPr lang="en-GB" altLang="en-US" sz="6600" dirty="0" smtClean="0">
                <a:solidFill>
                  <a:schemeClr val="accent4">
                    <a:lumMod val="75000"/>
                  </a:schemeClr>
                </a:solidFill>
                <a:latin typeface="Garamond" panose="02020404030301010803" pitchFamily="18" charset="0"/>
              </a:rPr>
              <a:t>Rot: </a:t>
            </a:r>
            <a:r>
              <a:rPr lang="en-GB" altLang="en-US" sz="6600" dirty="0">
                <a:solidFill>
                  <a:schemeClr val="accent4">
                    <a:lumMod val="75000"/>
                  </a:schemeClr>
                </a:solidFill>
                <a:latin typeface="Garamond" panose="02020404030301010803" pitchFamily="18" charset="0"/>
              </a:rPr>
              <a:t>7</a:t>
            </a:r>
            <a:r>
              <a:rPr lang="en-GB" altLang="en-US" sz="6600" baseline="30000" dirty="0">
                <a:solidFill>
                  <a:schemeClr val="accent4">
                    <a:lumMod val="75000"/>
                  </a:schemeClr>
                </a:solidFill>
                <a:latin typeface="Garamond" panose="02020404030301010803" pitchFamily="18" charset="0"/>
              </a:rPr>
              <a:t>th</a:t>
            </a:r>
            <a:r>
              <a:rPr lang="en-GB" altLang="en-US" sz="6600" dirty="0">
                <a:solidFill>
                  <a:schemeClr val="accent4">
                    <a:lumMod val="75000"/>
                  </a:schemeClr>
                </a:solidFill>
                <a:latin typeface="Garamond" panose="02020404030301010803" pitchFamily="18" charset="0"/>
              </a:rPr>
              <a:t> July </a:t>
            </a:r>
            <a:endParaRPr lang="en-GB" sz="6600" dirty="0">
              <a:solidFill>
                <a:schemeClr val="accent4">
                  <a:lumMod val="75000"/>
                </a:schemeClr>
              </a:solidFill>
              <a:latin typeface="Garamond" panose="02020404030301010803" pitchFamily="18" charset="0"/>
            </a:endParaRPr>
          </a:p>
        </p:txBody>
      </p:sp>
      <p:sp>
        <p:nvSpPr>
          <p:cNvPr id="3" name="TextBox 2"/>
          <p:cNvSpPr txBox="1"/>
          <p:nvPr/>
        </p:nvSpPr>
        <p:spPr>
          <a:xfrm>
            <a:off x="4855135" y="3225692"/>
            <a:ext cx="6770808" cy="3477875"/>
          </a:xfrm>
          <a:prstGeom prst="rect">
            <a:avLst/>
          </a:prstGeom>
          <a:noFill/>
        </p:spPr>
        <p:txBody>
          <a:bodyPr wrap="square" rtlCol="0">
            <a:spAutoFit/>
          </a:bodyPr>
          <a:lstStyle/>
          <a:p>
            <a:pPr algn="just"/>
            <a:r>
              <a:rPr lang="en-GB" dirty="0">
                <a:latin typeface="Garamond" panose="02020404030301010803" pitchFamily="18" charset="0"/>
              </a:rPr>
              <a:t>Peter was a Catholic from  Papua New Guinea.</a:t>
            </a:r>
          </a:p>
          <a:p>
            <a:pPr algn="just"/>
            <a:r>
              <a:rPr lang="en-GB" dirty="0">
                <a:latin typeface="Garamond" panose="02020404030301010803" pitchFamily="18" charset="0"/>
              </a:rPr>
              <a:t>He served as a well respected and beloved catechist in his village and was asked to look after the local parish during World War II when the Japanese occupied the region.</a:t>
            </a:r>
          </a:p>
          <a:p>
            <a:pPr algn="just"/>
            <a:r>
              <a:rPr lang="en-GB" dirty="0">
                <a:latin typeface="Garamond" panose="02020404030301010803" pitchFamily="18" charset="0"/>
              </a:rPr>
              <a:t>He stood up for religious values in the face of Japanese oppression and continued to hold secret services when the Japanese restricted him from active pastoral service. He was sentenced to two months imprisonment in a concentration camp and was killed there in 1945 by being given poison and then suffocated. He had asked his wife to bring his good clothes so he could go to God dressed properly. </a:t>
            </a:r>
          </a:p>
          <a:p>
            <a:pPr algn="just"/>
            <a:r>
              <a:rPr lang="en-GB" dirty="0">
                <a:latin typeface="Garamond" panose="02020404030301010803" pitchFamily="18" charset="0"/>
              </a:rPr>
              <a:t>His beatification was celebrated in Papua New Guinea in 1995 by</a:t>
            </a:r>
          </a:p>
          <a:p>
            <a:pPr algn="just"/>
            <a:r>
              <a:rPr lang="en-GB" dirty="0">
                <a:latin typeface="Garamond" panose="02020404030301010803" pitchFamily="18" charset="0"/>
              </a:rPr>
              <a:t>Pope St John Paul II.</a:t>
            </a:r>
            <a:r>
              <a:rPr lang="en-GB" sz="2200" dirty="0">
                <a:latin typeface="Garamond" panose="02020404030301010803" pitchFamily="18" charset="0"/>
              </a:rPr>
              <a:t> </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3936" y="5849091"/>
            <a:ext cx="771525" cy="914400"/>
          </a:xfrm>
          <a:prstGeom prst="rect">
            <a:avLst/>
          </a:prstGeom>
        </p:spPr>
      </p:pic>
      <p:pic>
        <p:nvPicPr>
          <p:cNvPr id="2" name="Picture 1"/>
          <p:cNvPicPr>
            <a:picLocks noChangeAspect="1"/>
          </p:cNvPicPr>
          <p:nvPr/>
        </p:nvPicPr>
        <p:blipFill rotWithShape="1">
          <a:blip r:embed="rId3"/>
          <a:srcRect l="4905" r="4240" b="607"/>
          <a:stretch/>
        </p:blipFill>
        <p:spPr>
          <a:xfrm>
            <a:off x="442885" y="242441"/>
            <a:ext cx="4197144" cy="6373118"/>
          </a:xfrm>
          <a:prstGeom prst="rect">
            <a:avLst/>
          </a:prstGeom>
        </p:spPr>
      </p:pic>
    </p:spTree>
    <p:extLst>
      <p:ext uri="{BB962C8B-B14F-4D97-AF65-F5344CB8AC3E}">
        <p14:creationId xmlns:p14="http://schemas.microsoft.com/office/powerpoint/2010/main" val="2973639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195718" y="6306291"/>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8" name="Title 1"/>
          <p:cNvSpPr txBox="1">
            <a:spLocks/>
          </p:cNvSpPr>
          <p:nvPr/>
        </p:nvSpPr>
        <p:spPr>
          <a:xfrm>
            <a:off x="5380489" y="330563"/>
            <a:ext cx="6574972" cy="2819606"/>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600" dirty="0" smtClean="0">
                <a:solidFill>
                  <a:schemeClr val="accent4">
                    <a:lumMod val="75000"/>
                  </a:schemeClr>
                </a:solidFill>
                <a:latin typeface="Garamond" panose="02020404030301010803" pitchFamily="18" charset="0"/>
              </a:rPr>
              <a:t>Saint                </a:t>
            </a:r>
            <a:r>
              <a:rPr lang="en-GB" sz="6600" dirty="0" err="1">
                <a:solidFill>
                  <a:schemeClr val="accent4">
                    <a:lumMod val="75000"/>
                  </a:schemeClr>
                </a:solidFill>
                <a:latin typeface="Garamond" panose="02020404030301010803" pitchFamily="18" charset="0"/>
              </a:rPr>
              <a:t>Kateri</a:t>
            </a:r>
            <a:r>
              <a:rPr lang="en-GB" sz="6600" dirty="0">
                <a:solidFill>
                  <a:schemeClr val="accent4">
                    <a:lumMod val="75000"/>
                  </a:schemeClr>
                </a:solidFill>
                <a:latin typeface="Garamond" panose="02020404030301010803" pitchFamily="18" charset="0"/>
              </a:rPr>
              <a:t> </a:t>
            </a:r>
            <a:r>
              <a:rPr lang="en-GB" sz="6600" dirty="0" err="1" smtClean="0">
                <a:solidFill>
                  <a:schemeClr val="accent4">
                    <a:lumMod val="75000"/>
                  </a:schemeClr>
                </a:solidFill>
                <a:latin typeface="Garamond" panose="02020404030301010803" pitchFamily="18" charset="0"/>
              </a:rPr>
              <a:t>Tekakwitha</a:t>
            </a:r>
            <a:r>
              <a:rPr lang="en-GB" altLang="en-US" sz="6600" dirty="0" smtClean="0">
                <a:solidFill>
                  <a:schemeClr val="accent4">
                    <a:lumMod val="75000"/>
                  </a:schemeClr>
                </a:solidFill>
                <a:latin typeface="Garamond" panose="02020404030301010803" pitchFamily="18" charset="0"/>
              </a:rPr>
              <a:t>: 14</a:t>
            </a:r>
            <a:r>
              <a:rPr lang="en-GB" altLang="en-US" sz="6600" baseline="30000" dirty="0" smtClean="0">
                <a:solidFill>
                  <a:schemeClr val="accent4">
                    <a:lumMod val="75000"/>
                  </a:schemeClr>
                </a:solidFill>
                <a:latin typeface="Garamond" panose="02020404030301010803" pitchFamily="18" charset="0"/>
              </a:rPr>
              <a:t>th</a:t>
            </a:r>
            <a:r>
              <a:rPr lang="en-GB" altLang="en-US" sz="6600" dirty="0" smtClean="0">
                <a:solidFill>
                  <a:schemeClr val="accent4">
                    <a:lumMod val="75000"/>
                  </a:schemeClr>
                </a:solidFill>
                <a:latin typeface="Garamond" panose="02020404030301010803" pitchFamily="18" charset="0"/>
              </a:rPr>
              <a:t> July </a:t>
            </a:r>
            <a:endParaRPr lang="en-GB" sz="6600" dirty="0">
              <a:solidFill>
                <a:schemeClr val="accent4">
                  <a:lumMod val="75000"/>
                </a:schemeClr>
              </a:solidFill>
              <a:latin typeface="Garamond" panose="02020404030301010803" pitchFamily="18" charset="0"/>
            </a:endParaRPr>
          </a:p>
        </p:txBody>
      </p:sp>
      <p:sp>
        <p:nvSpPr>
          <p:cNvPr id="3" name="TextBox 2"/>
          <p:cNvSpPr txBox="1"/>
          <p:nvPr/>
        </p:nvSpPr>
        <p:spPr>
          <a:xfrm>
            <a:off x="5380489" y="3274386"/>
            <a:ext cx="6352195" cy="3046988"/>
          </a:xfrm>
          <a:prstGeom prst="rect">
            <a:avLst/>
          </a:prstGeom>
          <a:noFill/>
        </p:spPr>
        <p:txBody>
          <a:bodyPr wrap="square" rtlCol="0">
            <a:spAutoFit/>
          </a:bodyPr>
          <a:lstStyle/>
          <a:p>
            <a:pPr algn="just"/>
            <a:r>
              <a:rPr lang="en-GB" sz="2400" dirty="0" smtClean="0">
                <a:latin typeface="Garamond" panose="02020404030301010803" pitchFamily="18" charset="0"/>
              </a:rPr>
              <a:t>Canonised under Pope </a:t>
            </a:r>
            <a:r>
              <a:rPr lang="en-GB" sz="2400" dirty="0">
                <a:latin typeface="Garamond" panose="02020404030301010803" pitchFamily="18" charset="0"/>
              </a:rPr>
              <a:t>B</a:t>
            </a:r>
            <a:r>
              <a:rPr lang="en-GB" sz="2400" dirty="0" smtClean="0">
                <a:latin typeface="Garamond" panose="02020404030301010803" pitchFamily="18" charset="0"/>
              </a:rPr>
              <a:t>enedict XVI in 2012, Saint </a:t>
            </a:r>
            <a:r>
              <a:rPr lang="en-GB" sz="2400" dirty="0" err="1" smtClean="0">
                <a:latin typeface="Garamond" panose="02020404030301010803" pitchFamily="18" charset="0"/>
              </a:rPr>
              <a:t>Kateri</a:t>
            </a:r>
            <a:r>
              <a:rPr lang="en-GB" sz="2400" dirty="0" smtClean="0">
                <a:latin typeface="Garamond" panose="02020404030301010803" pitchFamily="18" charset="0"/>
              </a:rPr>
              <a:t> </a:t>
            </a:r>
            <a:r>
              <a:rPr lang="en-GB" sz="2400" dirty="0" err="1" smtClean="0">
                <a:latin typeface="Garamond" panose="02020404030301010803" pitchFamily="18" charset="0"/>
              </a:rPr>
              <a:t>Tekakwitha</a:t>
            </a:r>
            <a:r>
              <a:rPr lang="en-GB" sz="2400" dirty="0" smtClean="0">
                <a:latin typeface="Garamond" panose="02020404030301010803" pitchFamily="18" charset="0"/>
              </a:rPr>
              <a:t> (1656-1680) was the first Native American woman to be recognised as a saint.  She was an Algonquin-Mohawk laywoman who converted to Catholicism at the age of 19, and was shunned by some of her tribe for her conversion.  She lived a life of prayer and was praised for her “charity, industry, purity and fortitude.”</a:t>
            </a:r>
            <a:endParaRPr lang="en-GB" sz="2400" dirty="0">
              <a:latin typeface="Garamond" panose="02020404030301010803" pitchFamily="18" charset="0"/>
            </a:endParaRP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3936" y="5849091"/>
            <a:ext cx="771525" cy="914400"/>
          </a:xfrm>
          <a:prstGeom prst="rect">
            <a:avLst/>
          </a:prstGeom>
        </p:spPr>
      </p:pic>
      <p:pic>
        <p:nvPicPr>
          <p:cNvPr id="4100" name="Picture 4" descr="Women Saints: Saint Kateri Tekakwitha Icon| Monastery Ic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20" y="281395"/>
            <a:ext cx="5112752" cy="6482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1127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245880"/>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10" name="Title 1"/>
          <p:cNvSpPr txBox="1">
            <a:spLocks/>
          </p:cNvSpPr>
          <p:nvPr/>
        </p:nvSpPr>
        <p:spPr>
          <a:xfrm>
            <a:off x="609044" y="236559"/>
            <a:ext cx="10989624" cy="1155729"/>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4600" dirty="0">
                <a:solidFill>
                  <a:schemeClr val="accent4">
                    <a:lumMod val="75000"/>
                  </a:schemeClr>
                </a:solidFill>
                <a:latin typeface="Garamond" panose="02020404030301010803" pitchFamily="18" charset="0"/>
              </a:rPr>
              <a:t>St </a:t>
            </a:r>
            <a:r>
              <a:rPr lang="en-GB" altLang="en-US" sz="4600" dirty="0" smtClean="0">
                <a:solidFill>
                  <a:schemeClr val="accent4">
                    <a:lumMod val="75000"/>
                  </a:schemeClr>
                </a:solidFill>
                <a:latin typeface="Garamond" panose="02020404030301010803" pitchFamily="18" charset="0"/>
              </a:rPr>
              <a:t>Benedict: 11</a:t>
            </a:r>
            <a:r>
              <a:rPr lang="en-GB" altLang="en-US" sz="4600" baseline="30000" dirty="0" smtClean="0">
                <a:solidFill>
                  <a:schemeClr val="accent4">
                    <a:lumMod val="75000"/>
                  </a:schemeClr>
                </a:solidFill>
                <a:latin typeface="Garamond" panose="02020404030301010803" pitchFamily="18" charset="0"/>
              </a:rPr>
              <a:t>th</a:t>
            </a:r>
            <a:r>
              <a:rPr lang="en-GB" altLang="en-US" sz="4600" dirty="0" smtClean="0">
                <a:solidFill>
                  <a:schemeClr val="accent4">
                    <a:lumMod val="75000"/>
                  </a:schemeClr>
                </a:solidFill>
                <a:latin typeface="Garamond" panose="02020404030301010803" pitchFamily="18" charset="0"/>
              </a:rPr>
              <a:t> July</a:t>
            </a:r>
            <a:endParaRPr lang="en-GB" sz="4600"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9" name="Rectangle 8">
            <a:extLst>
              <a:ext uri="{FF2B5EF4-FFF2-40B4-BE49-F238E27FC236}">
                <a16:creationId xmlns:a16="http://schemas.microsoft.com/office/drawing/2014/main" id="{86DF3ECD-1A94-4E29-B9CC-75D7B04FE216}"/>
              </a:ext>
            </a:extLst>
          </p:cNvPr>
          <p:cNvSpPr/>
          <p:nvPr/>
        </p:nvSpPr>
        <p:spPr>
          <a:xfrm>
            <a:off x="2858947" y="1722566"/>
            <a:ext cx="8360545" cy="4862870"/>
          </a:xfrm>
          <a:prstGeom prst="rect">
            <a:avLst/>
          </a:prstGeom>
        </p:spPr>
        <p:txBody>
          <a:bodyPr wrap="square">
            <a:spAutoFit/>
          </a:bodyPr>
          <a:lstStyle/>
          <a:p>
            <a:pPr algn="just">
              <a:defRPr/>
            </a:pPr>
            <a:r>
              <a:rPr lang="en-US" sz="3200" b="1" i="0" dirty="0">
                <a:solidFill>
                  <a:srgbClr val="202122"/>
                </a:solidFill>
                <a:effectLst/>
                <a:latin typeface="Garamond" panose="02020404030301010803" pitchFamily="18" charset="0"/>
              </a:rPr>
              <a:t>St Benedict </a:t>
            </a:r>
            <a:r>
              <a:rPr lang="en-US" sz="3200" b="0" i="0" dirty="0">
                <a:solidFill>
                  <a:srgbClr val="202122"/>
                </a:solidFill>
                <a:effectLst/>
                <a:latin typeface="Garamond" panose="02020404030301010803" pitchFamily="18" charset="0"/>
              </a:rPr>
              <a:t>(480-548) founded 12 monasteries at Subiaco before moving on to found the great monastery of Monte Cassino.  His Rule for his followers and communities is based on a spirit of balance, moderation and common sense. His feast day is </a:t>
            </a:r>
            <a:r>
              <a:rPr lang="en-US" sz="3200" b="0" i="0" dirty="0" smtClean="0">
                <a:solidFill>
                  <a:srgbClr val="202122"/>
                </a:solidFill>
                <a:effectLst/>
                <a:latin typeface="Garamond" panose="02020404030301010803" pitchFamily="18" charset="0"/>
              </a:rPr>
              <a:t>on </a:t>
            </a:r>
            <a:r>
              <a:rPr lang="en-US" sz="3200" b="0" i="0" dirty="0">
                <a:solidFill>
                  <a:srgbClr val="202122"/>
                </a:solidFill>
                <a:effectLst/>
                <a:latin typeface="Garamond" panose="02020404030301010803" pitchFamily="18" charset="0"/>
              </a:rPr>
              <a:t>11</a:t>
            </a:r>
            <a:r>
              <a:rPr lang="en-US" sz="3200" b="0" i="0" baseline="30000" dirty="0">
                <a:solidFill>
                  <a:srgbClr val="202122"/>
                </a:solidFill>
                <a:effectLst/>
                <a:latin typeface="Garamond" panose="02020404030301010803" pitchFamily="18" charset="0"/>
              </a:rPr>
              <a:t>th</a:t>
            </a:r>
            <a:r>
              <a:rPr lang="en-US" sz="3200" b="0" i="0" dirty="0">
                <a:solidFill>
                  <a:srgbClr val="202122"/>
                </a:solidFill>
                <a:effectLst/>
                <a:latin typeface="Garamond" panose="02020404030301010803" pitchFamily="18" charset="0"/>
              </a:rPr>
              <a:t> July.  In 1980 Pope John Paul II declared St Benedict to be one of the patron saints of Europe.             </a:t>
            </a:r>
            <a:endParaRPr lang="en-US" sz="3200" b="0" i="0" dirty="0" smtClean="0">
              <a:solidFill>
                <a:srgbClr val="202122"/>
              </a:solidFill>
              <a:effectLst/>
              <a:latin typeface="Garamond" panose="02020404030301010803" pitchFamily="18" charset="0"/>
            </a:endParaRPr>
          </a:p>
          <a:p>
            <a:pPr algn="just">
              <a:defRPr/>
            </a:pPr>
            <a:r>
              <a:rPr lang="en-US" sz="3200" b="1" i="0" dirty="0" smtClean="0">
                <a:solidFill>
                  <a:srgbClr val="202122"/>
                </a:solidFill>
                <a:effectLst/>
                <a:latin typeface="Garamond" panose="02020404030301010803" pitchFamily="18" charset="0"/>
              </a:rPr>
              <a:t>FEAST </a:t>
            </a:r>
            <a:r>
              <a:rPr lang="en-US" sz="3200" b="1" i="0" dirty="0">
                <a:solidFill>
                  <a:srgbClr val="202122"/>
                </a:solidFill>
                <a:effectLst/>
                <a:latin typeface="Garamond" panose="02020404030301010803" pitchFamily="18" charset="0"/>
              </a:rPr>
              <a:t>DAY : 11</a:t>
            </a:r>
            <a:r>
              <a:rPr lang="en-US" sz="3200" b="1" i="0" baseline="30000" dirty="0">
                <a:solidFill>
                  <a:srgbClr val="202122"/>
                </a:solidFill>
                <a:effectLst/>
                <a:latin typeface="Garamond" panose="02020404030301010803" pitchFamily="18" charset="0"/>
              </a:rPr>
              <a:t>th</a:t>
            </a:r>
            <a:r>
              <a:rPr lang="en-US" sz="3200" b="1" i="0" dirty="0">
                <a:solidFill>
                  <a:srgbClr val="202122"/>
                </a:solidFill>
                <a:effectLst/>
                <a:latin typeface="Garamond" panose="02020404030301010803" pitchFamily="18" charset="0"/>
              </a:rPr>
              <a:t> </a:t>
            </a:r>
            <a:r>
              <a:rPr lang="en-US" sz="3200" b="1" i="0" dirty="0" smtClean="0">
                <a:solidFill>
                  <a:srgbClr val="202122"/>
                </a:solidFill>
                <a:effectLst/>
                <a:latin typeface="Garamond" panose="02020404030301010803" pitchFamily="18" charset="0"/>
              </a:rPr>
              <a:t>JULY.</a:t>
            </a:r>
            <a:endParaRPr lang="en-US" sz="3200" b="1" i="0" dirty="0">
              <a:solidFill>
                <a:srgbClr val="000000"/>
              </a:solidFill>
              <a:effectLst/>
              <a:latin typeface="Garamond" panose="02020404030301010803" pitchFamily="18" charset="0"/>
            </a:endParaRPr>
          </a:p>
          <a:p>
            <a:pPr algn="just">
              <a:defRPr/>
            </a:pPr>
            <a:r>
              <a:rPr lang="en-US" sz="2200" dirty="0">
                <a:solidFill>
                  <a:srgbClr val="000000"/>
                </a:solidFill>
                <a:latin typeface="Garamond" panose="02020404030301010803" pitchFamily="18" charset="0"/>
              </a:rPr>
              <a:t>                                  </a:t>
            </a:r>
            <a:endParaRPr lang="en-US" sz="2200" i="1" dirty="0">
              <a:solidFill>
                <a:srgbClr val="202122"/>
              </a:solidFill>
              <a:latin typeface="Garamond" panose="02020404030301010803" pitchFamily="18" charset="0"/>
            </a:endParaRPr>
          </a:p>
        </p:txBody>
      </p:sp>
      <p:pic>
        <p:nvPicPr>
          <p:cNvPr id="6146" name="Picture 2" descr="undefined">
            <a:extLst>
              <a:ext uri="{FF2B5EF4-FFF2-40B4-BE49-F238E27FC236}">
                <a16:creationId xmlns:a16="http://schemas.microsoft.com/office/drawing/2014/main" id="{58EFFAD9-D4F1-A15C-2A13-926DEA91F65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918" y="2270783"/>
            <a:ext cx="2082069" cy="3347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1200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553</TotalTime>
  <Words>12423</Words>
  <Application>Microsoft Office PowerPoint</Application>
  <PresentationFormat>Widescreen</PresentationFormat>
  <Paragraphs>635</Paragraphs>
  <Slides>103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103</vt:i4>
      </vt:variant>
    </vt:vector>
  </HeadingPairs>
  <TitlesOfParts>
    <vt:vector size="111" baseType="lpstr">
      <vt:lpstr>Arial</vt:lpstr>
      <vt:lpstr>Calibri</vt:lpstr>
      <vt:lpstr>Calibri Light</vt:lpstr>
      <vt:lpstr>Garamond</vt:lpstr>
      <vt:lpstr>Lucida Sans Unicode</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 Anselm of Canterbury: 21st April</vt:lpstr>
      <vt:lpstr>PowerPoint Presentation</vt:lpstr>
      <vt:lpstr>PowerPoint Presentation</vt:lpstr>
      <vt:lpstr>PowerPoint Presentation</vt:lpstr>
      <vt:lpstr>PowerPoint Presentation</vt:lpstr>
      <vt:lpstr>St Joseph the Worker: 1st May</vt:lpstr>
      <vt:lpstr>PowerPoint Presentation</vt:lpstr>
      <vt:lpstr>PowerPoint Presentation</vt:lpstr>
      <vt:lpstr>PowerPoint Presentation</vt:lpstr>
      <vt:lpstr>PowerPoint Presentation</vt:lpstr>
      <vt:lpstr>PowerPoint Presentation</vt:lpstr>
      <vt:lpstr>St Simon Stock:  16th May</vt:lpstr>
      <vt:lpstr>PowerPoint Presentation</vt:lpstr>
      <vt:lpstr>PowerPoint Presentation</vt:lpstr>
      <vt:lpstr>PowerPoint Presentation</vt:lpstr>
      <vt:lpstr>PowerPoint Presentation</vt:lpstr>
      <vt:lpstr>St Columba:  9th June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Catherine McKenna</dc:creator>
  <cp:lastModifiedBy>Catherine McKenna</cp:lastModifiedBy>
  <cp:revision>35</cp:revision>
  <dcterms:created xsi:type="dcterms:W3CDTF">2023-12-12T14:12:55Z</dcterms:created>
  <dcterms:modified xsi:type="dcterms:W3CDTF">2024-07-03T08:21:45Z</dcterms:modified>
</cp:coreProperties>
</file>