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66" r:id="rId5"/>
    <p:sldId id="289" r:id="rId6"/>
    <p:sldId id="297" r:id="rId7"/>
    <p:sldId id="333" r:id="rId8"/>
    <p:sldId id="360" r:id="rId9"/>
    <p:sldId id="369" r:id="rId10"/>
    <p:sldId id="353" r:id="rId11"/>
    <p:sldId id="3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DD36FC-ED65-47CE-BF36-4C2C8B2C412A}" v="14" dt="2024-01-15T13:55:02.9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94660"/>
  </p:normalViewPr>
  <p:slideViewPr>
    <p:cSldViewPr snapToGrid="0">
      <p:cViewPr varScale="1">
        <p:scale>
          <a:sx n="66" d="100"/>
          <a:sy n="66" d="100"/>
        </p:scale>
        <p:origin x="641"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16/01/2024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16/01/2024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16/01/2024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16/01/2024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16/01/2024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16/01/2024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16/01/2024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16/01/2024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16/01/2024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16/01/2024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16/01/2024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16/01/2024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29</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January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Gratitude~</a:t>
            </a:r>
          </a:p>
        </p:txBody>
      </p:sp>
      <p:pic>
        <p:nvPicPr>
          <p:cNvPr id="5122" name="Picture 2">
            <a:extLst>
              <a:ext uri="{FF2B5EF4-FFF2-40B4-BE49-F238E27FC236}">
                <a16:creationId xmlns:a16="http://schemas.microsoft.com/office/drawing/2014/main" id="{135427A1-BDF4-5445-4BBF-E30D8C101B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24213" y="1884207"/>
            <a:ext cx="4646444" cy="30976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spTree>
    <p:extLst>
      <p:ext uri="{BB962C8B-B14F-4D97-AF65-F5344CB8AC3E}">
        <p14:creationId xmlns:p14="http://schemas.microsoft.com/office/powerpoint/2010/main" val="62823297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42748" y="1358566"/>
            <a:ext cx="10506504" cy="511359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n-GB" sz="3600" b="1" dirty="0">
                <a:latin typeface="Garamond" panose="02020404030301010803" pitchFamily="18" charset="0"/>
              </a:rPr>
              <a:t>Racial Justice </a:t>
            </a:r>
          </a:p>
          <a:p>
            <a:pPr algn="ctr"/>
            <a:endParaRPr lang="en-GB" sz="400" b="1" dirty="0">
              <a:latin typeface="Garamond" panose="02020404030301010803" pitchFamily="18" charset="0"/>
            </a:endParaRPr>
          </a:p>
          <a:p>
            <a:pPr algn="ctr"/>
            <a:r>
              <a:rPr lang="en-GB" sz="3200" dirty="0">
                <a:latin typeface="Garamond" panose="02020404030301010803" pitchFamily="18" charset="0"/>
              </a:rPr>
              <a:t>Our unique ancestries are a gift. </a:t>
            </a:r>
            <a:endParaRPr lang="en-GB" sz="400" dirty="0">
              <a:latin typeface="Garamond" panose="02020404030301010803" pitchFamily="18" charset="0"/>
            </a:endParaRPr>
          </a:p>
          <a:p>
            <a:pPr algn="ctr"/>
            <a:endParaRPr lang="en-GB" sz="400" dirty="0">
              <a:latin typeface="Garamond" panose="02020404030301010803" pitchFamily="18" charset="0"/>
            </a:endParaRPr>
          </a:p>
          <a:p>
            <a:pPr algn="ctr"/>
            <a:r>
              <a:rPr lang="en-GB" sz="3200" dirty="0">
                <a:latin typeface="Garamond" panose="02020404030301010803" pitchFamily="18" charset="0"/>
              </a:rPr>
              <a:t>The world has been blessed with </a:t>
            </a:r>
          </a:p>
          <a:p>
            <a:pPr algn="ctr"/>
            <a:r>
              <a:rPr lang="en-GB" sz="3200" dirty="0">
                <a:latin typeface="Garamond" panose="02020404030301010803" pitchFamily="18" charset="0"/>
              </a:rPr>
              <a:t>such a broad diversity of cultures </a:t>
            </a:r>
          </a:p>
          <a:p>
            <a:pPr algn="ctr"/>
            <a:r>
              <a:rPr lang="en-GB" sz="3200" dirty="0">
                <a:latin typeface="Garamond" panose="02020404030301010803" pitchFamily="18" charset="0"/>
              </a:rPr>
              <a:t>and perspectives, knowledge, skills and experiences.</a:t>
            </a:r>
            <a:endParaRPr lang="en-GB" sz="400" dirty="0">
              <a:latin typeface="Garamond" panose="02020404030301010803" pitchFamily="18" charset="0"/>
            </a:endParaRPr>
          </a:p>
          <a:p>
            <a:pPr algn="ctr"/>
            <a:r>
              <a:rPr lang="en-GB" sz="400" dirty="0">
                <a:latin typeface="Garamond" panose="02020404030301010803" pitchFamily="18" charset="0"/>
              </a:rPr>
              <a:t> </a:t>
            </a:r>
          </a:p>
          <a:p>
            <a:pPr algn="ctr"/>
            <a:r>
              <a:rPr lang="en-GB" sz="3200" dirty="0">
                <a:latin typeface="Garamond" panose="02020404030301010803" pitchFamily="18" charset="0"/>
              </a:rPr>
              <a:t>Working with different people to ourselves </a:t>
            </a:r>
          </a:p>
          <a:p>
            <a:pPr algn="ctr"/>
            <a:r>
              <a:rPr lang="en-GB" sz="3200" dirty="0">
                <a:latin typeface="Garamond" panose="02020404030301010803" pitchFamily="18" charset="0"/>
              </a:rPr>
              <a:t>should feel like being in a sweet shop.  </a:t>
            </a:r>
          </a:p>
          <a:p>
            <a:pPr algn="ctr"/>
            <a:endParaRPr lang="en-GB" sz="400" dirty="0">
              <a:latin typeface="Garamond" panose="02020404030301010803" pitchFamily="18" charset="0"/>
            </a:endParaRPr>
          </a:p>
          <a:p>
            <a:pPr algn="ctr"/>
            <a:r>
              <a:rPr lang="en-GB" sz="3200" dirty="0">
                <a:latin typeface="Garamond" panose="02020404030301010803" pitchFamily="18" charset="0"/>
              </a:rPr>
              <a:t>All cultures should be seen for what they are, </a:t>
            </a:r>
          </a:p>
          <a:p>
            <a:pPr algn="ctr"/>
            <a:r>
              <a:rPr lang="en-GB" sz="3200" dirty="0">
                <a:latin typeface="Garamond" panose="02020404030301010803" pitchFamily="18" charset="0"/>
              </a:rPr>
              <a:t>a gift from God.</a:t>
            </a:r>
          </a:p>
          <a:p>
            <a:pPr algn="ctr"/>
            <a:endParaRPr lang="en-GB" sz="2800" dirty="0">
              <a:effectLst/>
              <a:latin typeface="Garamond" panose="02020404030301010803" pitchFamily="18" charset="0"/>
              <a:ea typeface="Calibri" panose="020F0502020204030204" pitchFamily="34" charset="0"/>
              <a:cs typeface="Times New Roman" panose="02020603050405020304" pitchFamily="18" charset="0"/>
            </a:endParaRPr>
          </a:p>
          <a:p>
            <a:pPr algn="ctr"/>
            <a:endParaRPr lang="en-GB" sz="2800"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244172"/>
            <a:ext cx="10461171" cy="909925"/>
          </a:xfrm>
          <a:prstGeom prst="rect">
            <a:avLst/>
          </a:prstGeom>
          <a:solidFill>
            <a:schemeClr val="accent1">
              <a:lumMod val="20000"/>
              <a:lumOff val="80000"/>
            </a:schemeClr>
          </a:solidFill>
          <a:ln w="57150">
            <a:solidFill>
              <a:schemeClr val="accent4">
                <a:lumMod val="75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4800" dirty="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Walking the path of gratitude</a:t>
            </a:r>
            <a:endParaRPr lang="en-GB" sz="4800" dirty="0">
              <a:solidFill>
                <a:schemeClr val="accent5">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6749144" y="2409792"/>
            <a:ext cx="5200939" cy="3477875"/>
          </a:xfrm>
          <a:prstGeom prst="rect">
            <a:avLst/>
          </a:prstGeom>
        </p:spPr>
        <p:txBody>
          <a:bodyPr wrap="square">
            <a:spAutoFit/>
          </a:bodyPr>
          <a:lstStyle/>
          <a:p>
            <a:pPr algn="ctr"/>
            <a:r>
              <a:rPr lang="en-GB" sz="3600" b="1" dirty="0">
                <a:latin typeface="Garamond" panose="02020404030301010803" pitchFamily="18" charset="0"/>
              </a:rPr>
              <a:t>Sunday 28</a:t>
            </a:r>
            <a:r>
              <a:rPr lang="en-GB" sz="3600" b="1" baseline="30000" dirty="0">
                <a:latin typeface="Garamond" panose="02020404030301010803" pitchFamily="18" charset="0"/>
              </a:rPr>
              <a:t>th</a:t>
            </a:r>
            <a:r>
              <a:rPr lang="en-GB" sz="3600" b="1" dirty="0">
                <a:latin typeface="Garamond" panose="02020404030301010803" pitchFamily="18" charset="0"/>
              </a:rPr>
              <a:t> January 2024</a:t>
            </a:r>
            <a:endParaRPr lang="en-GB" sz="1600" dirty="0">
              <a:latin typeface="Garamond" panose="02020404030301010803" pitchFamily="18" charset="0"/>
            </a:endParaRPr>
          </a:p>
          <a:p>
            <a:pPr algn="ctr"/>
            <a:r>
              <a:rPr lang="en-GB" sz="1600" dirty="0">
                <a:latin typeface="Garamond" panose="02020404030301010803" pitchFamily="18" charset="0"/>
              </a:rPr>
              <a:t>    </a:t>
            </a:r>
          </a:p>
          <a:p>
            <a:pPr algn="ctr"/>
            <a:r>
              <a:rPr lang="en-GB" sz="3600" dirty="0">
                <a:latin typeface="Garamond" panose="02020404030301010803" pitchFamily="18" charset="0"/>
              </a:rPr>
              <a:t>In the Gospel of Mark,    the people ask :  </a:t>
            </a:r>
            <a:r>
              <a:rPr lang="en-GB" sz="2400" dirty="0">
                <a:latin typeface="Garamond" panose="02020404030301010803" pitchFamily="18" charset="0"/>
              </a:rPr>
              <a:t>                                                  </a:t>
            </a:r>
          </a:p>
          <a:p>
            <a:pPr algn="ctr"/>
            <a:r>
              <a:rPr lang="en-GB" sz="2400" dirty="0">
                <a:latin typeface="Garamond" panose="02020404030301010803" pitchFamily="18" charset="0"/>
              </a:rPr>
              <a:t>                                         </a:t>
            </a:r>
          </a:p>
          <a:p>
            <a:pPr algn="ctr"/>
            <a:r>
              <a:rPr lang="en-GB" sz="3600" dirty="0">
                <a:latin typeface="Garamond" panose="02020404030301010803" pitchFamily="18" charset="0"/>
              </a:rPr>
              <a:t>“What is this new teaching?”</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8" name="Picture 4">
            <a:extLst>
              <a:ext uri="{FF2B5EF4-FFF2-40B4-BE49-F238E27FC236}">
                <a16:creationId xmlns:a16="http://schemas.microsoft.com/office/drawing/2014/main" id="{E6F785C6-B86B-A76C-1E79-DA02A89895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75" r="10485"/>
          <a:stretch/>
        </p:blipFill>
        <p:spPr bwMode="auto">
          <a:xfrm>
            <a:off x="653143" y="2367895"/>
            <a:ext cx="6096001" cy="4205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130174" y="250978"/>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pic>
        <p:nvPicPr>
          <p:cNvPr id="9" name="Picture 2">
            <a:extLst>
              <a:ext uri="{FF2B5EF4-FFF2-40B4-BE49-F238E27FC236}">
                <a16:creationId xmlns:a16="http://schemas.microsoft.com/office/drawing/2014/main" id="{D736DD35-163A-AD67-4407-49B1F324087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tretch>
            <a:fillRect/>
          </a:stretch>
        </p:blipFill>
        <p:spPr bwMode="auto">
          <a:xfrm>
            <a:off x="1227370" y="1704390"/>
            <a:ext cx="6851306" cy="504695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40764" y="2149284"/>
            <a:ext cx="8829497" cy="4401205"/>
          </a:xfrm>
          <a:prstGeom prst="rect">
            <a:avLst/>
          </a:prstGeom>
          <a:noFill/>
        </p:spPr>
        <p:txBody>
          <a:bodyPr wrap="square" rtlCol="0">
            <a:spAutoFit/>
          </a:bodyPr>
          <a:lstStyle/>
          <a:p>
            <a:pPr algn="ctr"/>
            <a:r>
              <a:rPr lang="en-GB" sz="2800" dirty="0">
                <a:latin typeface="Garamond" panose="02020404030301010803" pitchFamily="18" charset="0"/>
              </a:rPr>
              <a:t>God of justice and peace, </a:t>
            </a:r>
          </a:p>
          <a:p>
            <a:pPr algn="ctr"/>
            <a:r>
              <a:rPr lang="en-GB" sz="2800" dirty="0">
                <a:latin typeface="Garamond" panose="02020404030301010803" pitchFamily="18" charset="0"/>
              </a:rPr>
              <a:t>May we see Your beauty in each one of Your dear children, Recognising the fingerprints of a loving God </a:t>
            </a:r>
          </a:p>
          <a:p>
            <a:pPr algn="ctr"/>
            <a:r>
              <a:rPr lang="en-GB" sz="2800" dirty="0">
                <a:latin typeface="Garamond" panose="02020404030301010803" pitchFamily="18" charset="0"/>
              </a:rPr>
              <a:t>Who made all of us in the image of the Divine. </a:t>
            </a:r>
          </a:p>
          <a:p>
            <a:pPr algn="ctr"/>
            <a:r>
              <a:rPr lang="en-GB" sz="2800" dirty="0">
                <a:latin typeface="Garamond" panose="02020404030301010803" pitchFamily="18" charset="0"/>
              </a:rPr>
              <a:t>Knowing deeply that it was You, O God, </a:t>
            </a:r>
          </a:p>
          <a:p>
            <a:pPr algn="ctr"/>
            <a:r>
              <a:rPr lang="en-GB" sz="2800" dirty="0">
                <a:latin typeface="Garamond" panose="02020404030301010803" pitchFamily="18" charset="0"/>
              </a:rPr>
              <a:t>Who breathed life and beauty into us all. </a:t>
            </a:r>
          </a:p>
          <a:p>
            <a:pPr algn="ctr"/>
            <a:r>
              <a:rPr lang="en-GB" sz="2800" dirty="0">
                <a:latin typeface="Garamond" panose="02020404030301010803" pitchFamily="18" charset="0"/>
              </a:rPr>
              <a:t>May we welcome one another here today, and </a:t>
            </a:r>
          </a:p>
          <a:p>
            <a:pPr algn="ctr"/>
            <a:r>
              <a:rPr lang="en-GB" sz="2800" dirty="0">
                <a:latin typeface="Garamond" panose="02020404030301010803" pitchFamily="18" charset="0"/>
              </a:rPr>
              <a:t>May we welcome Your children into our communities </a:t>
            </a:r>
          </a:p>
          <a:p>
            <a:pPr algn="ctr"/>
            <a:r>
              <a:rPr lang="en-GB" sz="2800" dirty="0">
                <a:latin typeface="Garamond" panose="02020404030301010803" pitchFamily="18" charset="0"/>
              </a:rPr>
              <a:t>With the same passion and zeal that we welcome </a:t>
            </a:r>
          </a:p>
          <a:p>
            <a:pPr algn="ctr"/>
            <a:r>
              <a:rPr lang="en-GB" sz="2800" dirty="0">
                <a:latin typeface="Garamond" panose="02020404030301010803" pitchFamily="18" charset="0"/>
              </a:rPr>
              <a:t>Your presence with us. </a:t>
            </a:r>
          </a:p>
        </p:txBody>
      </p:sp>
    </p:spTree>
    <p:extLst>
      <p:ext uri="{BB962C8B-B14F-4D97-AF65-F5344CB8AC3E}">
        <p14:creationId xmlns:p14="http://schemas.microsoft.com/office/powerpoint/2010/main" val="26973381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069711" y="2404466"/>
            <a:ext cx="7331405" cy="3659271"/>
          </a:xfrm>
          <a:prstGeom prst="rect">
            <a:avLst/>
          </a:prstGeom>
          <a:noFill/>
        </p:spPr>
        <p:txBody>
          <a:bodyPr wrap="square" rtlCol="0">
            <a:spAutoFit/>
          </a:bodyPr>
          <a:lstStyle/>
          <a:p>
            <a:pPr algn="ctr"/>
            <a:r>
              <a:rPr lang="en-GB" sz="4000" dirty="0">
                <a:latin typeface="Garamond" panose="02020404030301010803" pitchFamily="18" charset="0"/>
              </a:rPr>
              <a:t>“</a:t>
            </a:r>
            <a:r>
              <a:rPr lang="en-GB" sz="3600" dirty="0">
                <a:latin typeface="Garamond" panose="02020404030301010803" pitchFamily="18" charset="0"/>
              </a:rPr>
              <a:t>Christ is alive! </a:t>
            </a:r>
          </a:p>
          <a:p>
            <a:pPr algn="ctr"/>
            <a:r>
              <a:rPr lang="en-GB" sz="3600" dirty="0">
                <a:latin typeface="Garamond" panose="02020404030301010803" pitchFamily="18" charset="0"/>
              </a:rPr>
              <a:t>He is our hope, </a:t>
            </a:r>
          </a:p>
          <a:p>
            <a:pPr algn="ctr"/>
            <a:r>
              <a:rPr lang="en-GB" sz="3600" dirty="0">
                <a:latin typeface="Garamond" panose="02020404030301010803" pitchFamily="18" charset="0"/>
              </a:rPr>
              <a:t>and in a wonderful way                          he brings youth to our world.</a:t>
            </a:r>
            <a:r>
              <a:rPr lang="en-GB" sz="4000" dirty="0">
                <a:latin typeface="Garamond" panose="02020404030301010803" pitchFamily="18" charset="0"/>
              </a:rPr>
              <a:t>”</a:t>
            </a:r>
          </a:p>
          <a:p>
            <a:pPr algn="ctr">
              <a:lnSpc>
                <a:spcPct val="107000"/>
              </a:lnSpc>
              <a:spcAft>
                <a:spcPts val="800"/>
              </a:spcAft>
              <a:buClr>
                <a:srgbClr val="212121"/>
              </a:buClr>
            </a:pPr>
            <a:endParaRPr lang="en-GB" sz="1600"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2400" dirty="0">
                <a:solidFill>
                  <a:srgbClr val="333333"/>
                </a:solidFill>
                <a:latin typeface="Garamond" panose="02020404030301010803" pitchFamily="18" charset="0"/>
                <a:cs typeface="Times New Roman" panose="02020603050405020304" pitchFamily="18" charset="0"/>
              </a:rPr>
              <a:t>- Pope Francis, </a:t>
            </a:r>
          </a:p>
          <a:p>
            <a:pPr algn="ctr"/>
            <a:r>
              <a:rPr lang="en-GB" sz="24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World Youth Day, 2023</a:t>
            </a:r>
            <a:endParaRPr lang="en-GB" sz="2400" dirty="0">
              <a:latin typeface="Garamond" panose="02020404030301010803" pitchFamily="18" charset="0"/>
            </a:endParaRP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428A2BC-4B50-0464-E75E-7EFACCF39E31}"/>
              </a:ext>
            </a:extLst>
          </p:cNvPr>
          <p:cNvSpPr txBox="1"/>
          <p:nvPr/>
        </p:nvSpPr>
        <p:spPr>
          <a:xfrm>
            <a:off x="220353" y="4879595"/>
            <a:ext cx="11751293" cy="1631216"/>
          </a:xfrm>
          <a:prstGeom prst="rect">
            <a:avLst/>
          </a:prstGeom>
          <a:noFill/>
        </p:spPr>
        <p:txBody>
          <a:bodyPr wrap="square" rtlCol="0">
            <a:spAutoFit/>
          </a:bodyPr>
          <a:lstStyle/>
          <a:p>
            <a:pPr algn="just"/>
            <a:r>
              <a:rPr lang="en-US" sz="2000" b="0" i="0" dirty="0">
                <a:solidFill>
                  <a:srgbClr val="2F222A"/>
                </a:solidFill>
                <a:effectLst/>
                <a:latin typeface="Garamond" panose="02020404030301010803" pitchFamily="18" charset="0"/>
              </a:rPr>
              <a:t>Blaise was a hard-working bishop dedicated to encouraging the spiritual and physical health of his people in </a:t>
            </a:r>
            <a:r>
              <a:rPr lang="en-US" sz="2000" b="0" i="0" dirty="0" err="1">
                <a:solidFill>
                  <a:srgbClr val="2F222A"/>
                </a:solidFill>
                <a:effectLst/>
                <a:latin typeface="Garamond" panose="02020404030301010803" pitchFamily="18" charset="0"/>
              </a:rPr>
              <a:t>Sebastea</a:t>
            </a:r>
            <a:r>
              <a:rPr lang="en-US" sz="2000" b="0" i="0" dirty="0">
                <a:solidFill>
                  <a:srgbClr val="2F222A"/>
                </a:solidFill>
                <a:effectLst/>
                <a:latin typeface="Garamond" panose="02020404030301010803" pitchFamily="18" charset="0"/>
              </a:rPr>
              <a:t>, Armenia. Although the Edict of Toleration which granted freedom of worship in the Roman empire had been signed five years previously, religious persecution still raged in the country.  According to a legend, a mother came to him with her young son who had a fish bone lodged in his throat. At Bishop Blaise's command, </a:t>
            </a:r>
            <a:r>
              <a:rPr lang="en-US" sz="2000" b="0" i="0" dirty="0" err="1">
                <a:solidFill>
                  <a:schemeClr val="bg1"/>
                </a:solidFill>
                <a:effectLst/>
                <a:latin typeface="Garamond" panose="02020404030301010803" pitchFamily="18" charset="0"/>
              </a:rPr>
              <a:t>xxxxxxxx</a:t>
            </a:r>
            <a:r>
              <a:rPr lang="en-US" sz="2000" b="0" i="0" dirty="0">
                <a:solidFill>
                  <a:srgbClr val="2F222A"/>
                </a:solidFill>
                <a:effectLst/>
                <a:latin typeface="Garamond" panose="02020404030301010803" pitchFamily="18" charset="0"/>
              </a:rPr>
              <a:t> the child coughed up the bone.</a:t>
            </a:r>
            <a:r>
              <a:rPr lang="en-US" sz="2000" dirty="0">
                <a:solidFill>
                  <a:srgbClr val="2F222A"/>
                </a:solidFill>
                <a:latin typeface="Garamond" panose="02020404030301010803" pitchFamily="18" charset="0"/>
              </a:rPr>
              <a:t> </a:t>
            </a:r>
            <a:r>
              <a:rPr lang="en-US" sz="2000" b="0" i="0" dirty="0">
                <a:solidFill>
                  <a:srgbClr val="2F222A"/>
                </a:solidFill>
                <a:effectLst/>
                <a:latin typeface="Garamond" panose="02020404030301010803" pitchFamily="18" charset="0"/>
              </a:rPr>
              <a:t>In 316 he was beheaded for not sacrificing to the pagan gods. </a:t>
            </a:r>
          </a:p>
        </p:txBody>
      </p:sp>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TextBox 2"/>
          <p:cNvSpPr txBox="1"/>
          <p:nvPr/>
        </p:nvSpPr>
        <p:spPr>
          <a:xfrm>
            <a:off x="6795494" y="1648050"/>
            <a:ext cx="4944861" cy="3785652"/>
          </a:xfrm>
          <a:prstGeom prst="rect">
            <a:avLst/>
          </a:prstGeom>
          <a:noFill/>
        </p:spPr>
        <p:txBody>
          <a:bodyPr wrap="square" rtlCol="0">
            <a:spAutoFit/>
          </a:bodyPr>
          <a:lstStyle/>
          <a:p>
            <a:pPr algn="just" fontAlgn="base"/>
            <a:r>
              <a:rPr lang="en-US" sz="2000" dirty="0">
                <a:latin typeface="Garamond" panose="02020404030301010803" pitchFamily="18" charset="0"/>
              </a:rPr>
              <a:t>In the General Calendar on 3</a:t>
            </a:r>
            <a:r>
              <a:rPr lang="en-US" sz="2000" baseline="30000" dirty="0">
                <a:latin typeface="Garamond" panose="02020404030301010803" pitchFamily="18" charset="0"/>
              </a:rPr>
              <a:t>rd</a:t>
            </a:r>
            <a:r>
              <a:rPr lang="en-US" sz="2000" dirty="0">
                <a:latin typeface="Garamond" panose="02020404030301010803" pitchFamily="18" charset="0"/>
              </a:rPr>
              <a:t> February is the memorial of St Blaise : it is permitted to bless throats with unlit candles using the following prayer.  “Through the intercession of St Blaise, Bishop and Martyr, may God free you from disease of the throat and from every other evil, in the name of the Father, and of the Son, and of the Holy Spirit, Amen. </a:t>
            </a:r>
          </a:p>
          <a:p>
            <a:pPr algn="just" fontAlgn="base"/>
            <a:r>
              <a:rPr lang="en-US" sz="2000" dirty="0">
                <a:solidFill>
                  <a:schemeClr val="bg1"/>
                </a:solidFill>
                <a:latin typeface="Garamond" panose="02020404030301010803" pitchFamily="18" charset="0"/>
              </a:rPr>
              <a:t>xxx</a:t>
            </a:r>
            <a:r>
              <a:rPr lang="en-US" sz="2000" dirty="0">
                <a:latin typeface="Garamond" panose="02020404030301010803" pitchFamily="18" charset="0"/>
              </a:rPr>
              <a:t>(from the </a:t>
            </a:r>
            <a:r>
              <a:rPr lang="en-US" sz="2000" i="1" dirty="0">
                <a:latin typeface="Garamond" panose="02020404030301010803" pitchFamily="18" charset="0"/>
              </a:rPr>
              <a:t>Brentwood Diocesan Directory</a:t>
            </a:r>
            <a:r>
              <a:rPr lang="en-US" sz="2000" dirty="0">
                <a:latin typeface="Garamond" panose="02020404030301010803" pitchFamily="18" charset="0"/>
              </a:rPr>
              <a:t>, 2024) </a:t>
            </a:r>
            <a:r>
              <a:rPr lang="en-US" sz="2000" dirty="0"/>
              <a:t/>
            </a:r>
            <a:br>
              <a:rPr lang="en-US" sz="2000" dirty="0"/>
            </a:br>
            <a:endParaRPr lang="en-US" sz="2000" b="0" i="0" dirty="0">
              <a:solidFill>
                <a:srgbClr val="555555"/>
              </a:solidFill>
              <a:effectLst/>
              <a:latin typeface="Lucida Sans Unicode" panose="020B0602030504020204" pitchFamily="34" charset="0"/>
            </a:endParaRPr>
          </a:p>
          <a:p>
            <a:pPr algn="l" fontAlgn="base"/>
            <a:endParaRPr lang="en-US" sz="2000" b="0" i="0" dirty="0">
              <a:solidFill>
                <a:srgbClr val="555555"/>
              </a:solidFill>
              <a:effectLst/>
              <a:latin typeface="Lucida Sans Unicode" panose="020B0602030504020204" pitchFamily="34" charset="0"/>
            </a:endParaRPr>
          </a:p>
          <a:p>
            <a:pPr algn="just"/>
            <a:endParaRPr lang="en-GB" sz="20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sp>
        <p:nvSpPr>
          <p:cNvPr id="8" name="Title 1"/>
          <p:cNvSpPr txBox="1">
            <a:spLocks/>
          </p:cNvSpPr>
          <p:nvPr/>
        </p:nvSpPr>
        <p:spPr>
          <a:xfrm>
            <a:off x="180294" y="151646"/>
            <a:ext cx="11751293" cy="13887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Memorial of St. Blaise: 3</a:t>
            </a:r>
            <a:r>
              <a:rPr lang="en-GB" sz="6000" baseline="30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rd</a:t>
            </a:r>
            <a:r>
              <a:rPr lang="en-GB" sz="6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February</a:t>
            </a:r>
            <a:endParaRPr lang="en-GB" sz="6000" dirty="0">
              <a:solidFill>
                <a:schemeClr val="accent1">
                  <a:lumMod val="50000"/>
                </a:schemeClr>
              </a:solidFill>
              <a:latin typeface="Garamond" panose="02020404030301010803" pitchFamily="18" charset="0"/>
            </a:endParaRPr>
          </a:p>
        </p:txBody>
      </p:sp>
      <p:pic>
        <p:nvPicPr>
          <p:cNvPr id="5" name="Picture 4">
            <a:extLst>
              <a:ext uri="{FF2B5EF4-FFF2-40B4-BE49-F238E27FC236}">
                <a16:creationId xmlns:a16="http://schemas.microsoft.com/office/drawing/2014/main" id="{D6800CDA-B3AF-F008-BF03-7335F577DE9A}"/>
              </a:ext>
            </a:extLst>
          </p:cNvPr>
          <p:cNvPicPr>
            <a:picLocks noChangeAspect="1"/>
          </p:cNvPicPr>
          <p:nvPr/>
        </p:nvPicPr>
        <p:blipFill rotWithShape="1">
          <a:blip r:embed="rId3"/>
          <a:srcRect l="26577" t="21489" r="29879" b="38641"/>
          <a:stretch/>
        </p:blipFill>
        <p:spPr>
          <a:xfrm>
            <a:off x="180294" y="1594244"/>
            <a:ext cx="6409070" cy="3300995"/>
          </a:xfrm>
          <a:prstGeom prst="rect">
            <a:avLst/>
          </a:prstGeom>
        </p:spPr>
      </p:pic>
    </p:spTree>
    <p:extLst>
      <p:ext uri="{BB962C8B-B14F-4D97-AF65-F5344CB8AC3E}">
        <p14:creationId xmlns:p14="http://schemas.microsoft.com/office/powerpoint/2010/main" val="2283411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814"/>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5">
                    <a:lumMod val="75000"/>
                  </a:schemeClr>
                </a:solidFill>
                <a:latin typeface="Garamond" panose="02020404030301010803" pitchFamily="18" charset="0"/>
              </a:rPr>
              <a:t>Jerusalem: Garden of Gethsemane</a:t>
            </a: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2" name="TextBox 1"/>
          <p:cNvSpPr txBox="1"/>
          <p:nvPr/>
        </p:nvSpPr>
        <p:spPr>
          <a:xfrm>
            <a:off x="6096000" y="1694001"/>
            <a:ext cx="5643562" cy="4647426"/>
          </a:xfrm>
          <a:prstGeom prst="rect">
            <a:avLst/>
          </a:prstGeom>
          <a:noFill/>
        </p:spPr>
        <p:txBody>
          <a:bodyPr wrap="square" rtlCol="0">
            <a:spAutoFit/>
          </a:bodyPr>
          <a:lstStyle/>
          <a:p>
            <a:pPr algn="ctr"/>
            <a:r>
              <a:rPr lang="en-GB" sz="2800" b="1" dirty="0">
                <a:latin typeface="Garamond" panose="02020404030301010803" pitchFamily="18" charset="0"/>
              </a:rPr>
              <a:t>The Garden of Gethsemane         </a:t>
            </a:r>
            <a:r>
              <a:rPr lang="en-GB" sz="2800" dirty="0">
                <a:latin typeface="Garamond" panose="02020404030301010803" pitchFamily="18" charset="0"/>
              </a:rPr>
              <a:t>(the Garden of the Olive Oil Press) </a:t>
            </a:r>
            <a:endParaRPr lang="en-GB" sz="2800" b="1" dirty="0">
              <a:latin typeface="Garamond" panose="02020404030301010803" pitchFamily="18" charset="0"/>
            </a:endParaRPr>
          </a:p>
          <a:p>
            <a:pPr algn="just"/>
            <a:r>
              <a:rPr lang="en-GB" sz="2400" dirty="0">
                <a:latin typeface="Garamond" panose="02020404030301010803" pitchFamily="18" charset="0"/>
              </a:rPr>
              <a:t>is a walled garden on the lower slopes of the Mount of Olives, opposite the Old City of Jerusalem.  According to the Gospels, it was there that Jesus underwent His Agony in the Garden, was betrayed by His friend Judas and arrested by an armed  detachment sent by the High Priest.  You can go there and look through the protective bars to see ancient olive trees, some of which may possibly date to the time of Christ … </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1378"/>
          <a:stretch/>
        </p:blipFill>
        <p:spPr>
          <a:xfrm>
            <a:off x="271326" y="1694001"/>
            <a:ext cx="5362111" cy="4546750"/>
          </a:xfrm>
          <a:prstGeom prst="rect">
            <a:avLst/>
          </a:prstGeom>
        </p:spPr>
      </p:pic>
    </p:spTree>
    <p:extLst>
      <p:ext uri="{BB962C8B-B14F-4D97-AF65-F5344CB8AC3E}">
        <p14:creationId xmlns:p14="http://schemas.microsoft.com/office/powerpoint/2010/main" val="379236554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29</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January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Gratitude~</a:t>
            </a:r>
          </a:p>
        </p:txBody>
      </p:sp>
      <p:pic>
        <p:nvPicPr>
          <p:cNvPr id="5122" name="Picture 2">
            <a:extLst>
              <a:ext uri="{FF2B5EF4-FFF2-40B4-BE49-F238E27FC236}">
                <a16:creationId xmlns:a16="http://schemas.microsoft.com/office/drawing/2014/main" id="{135427A1-BDF4-5445-4BBF-E30D8C101B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24213" y="1884207"/>
            <a:ext cx="4646444" cy="30976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spTree>
    <p:extLst>
      <p:ext uri="{BB962C8B-B14F-4D97-AF65-F5344CB8AC3E}">
        <p14:creationId xmlns:p14="http://schemas.microsoft.com/office/powerpoint/2010/main" val="315755084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5F0585-C9A4-4F37-BF45-19570350497D}">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66f78821-969e-443f-8b7e-99ce487fda93"/>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3.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8854</TotalTime>
  <Words>563</Words>
  <Application>Microsoft Office PowerPoint</Application>
  <PresentationFormat>Widescreen</PresentationFormat>
  <Paragraphs>58</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Garamond</vt:lpstr>
      <vt:lpstr>Lucida Sans Unicode</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599</cp:revision>
  <dcterms:created xsi:type="dcterms:W3CDTF">2019-09-06T14:56:38Z</dcterms:created>
  <dcterms:modified xsi:type="dcterms:W3CDTF">2024-01-16T08:49:25Z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