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9" r:id="rId3"/>
    <p:sldId id="297" r:id="rId4"/>
    <p:sldId id="313" r:id="rId5"/>
    <p:sldId id="315" r:id="rId6"/>
    <p:sldId id="258" r:id="rId7"/>
    <p:sldId id="272" r:id="rId8"/>
    <p:sldId id="304" r:id="rId9"/>
    <p:sldId id="31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456" autoAdjust="0"/>
    <p:restoredTop sz="94660"/>
  </p:normalViewPr>
  <p:slideViewPr>
    <p:cSldViewPr snapToGrid="0">
      <p:cViewPr varScale="1">
        <p:scale>
          <a:sx n="66" d="100"/>
          <a:sy n="66" d="100"/>
        </p:scale>
        <p:origin x="547" y="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20/04/2021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a:p>
        </p:txBody>
      </p:sp>
    </p:spTree>
    <p:extLst>
      <p:ext uri="{BB962C8B-B14F-4D97-AF65-F5344CB8AC3E}">
        <p14:creationId xmlns:p14="http://schemas.microsoft.com/office/powerpoint/2010/main" val="82825842"/>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20/04/2021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a:p>
        </p:txBody>
      </p:sp>
    </p:spTree>
    <p:extLst>
      <p:ext uri="{BB962C8B-B14F-4D97-AF65-F5344CB8AC3E}">
        <p14:creationId xmlns:p14="http://schemas.microsoft.com/office/powerpoint/2010/main" val="242539346"/>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20/04/2021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a:p>
        </p:txBody>
      </p:sp>
    </p:spTree>
    <p:extLst>
      <p:ext uri="{BB962C8B-B14F-4D97-AF65-F5344CB8AC3E}">
        <p14:creationId xmlns:p14="http://schemas.microsoft.com/office/powerpoint/2010/main" val="231615292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20/04/2021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a:p>
        </p:txBody>
      </p:sp>
    </p:spTree>
    <p:extLst>
      <p:ext uri="{BB962C8B-B14F-4D97-AF65-F5344CB8AC3E}">
        <p14:creationId xmlns:p14="http://schemas.microsoft.com/office/powerpoint/2010/main" val="117485222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102A62-F375-41FE-A154-0A2551C1B81C}" type="datetimeFigureOut">
              <a:rPr lang="en-GB" smtClean="0"/>
              <a:t>20/04/2021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a:p>
        </p:txBody>
      </p:sp>
    </p:spTree>
    <p:extLst>
      <p:ext uri="{BB962C8B-B14F-4D97-AF65-F5344CB8AC3E}">
        <p14:creationId xmlns:p14="http://schemas.microsoft.com/office/powerpoint/2010/main" val="16483780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1102A62-F375-41FE-A154-0A2551C1B81C}" type="datetimeFigureOut">
              <a:rPr lang="en-GB" smtClean="0"/>
              <a:t>20/04/2021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a:p>
        </p:txBody>
      </p:sp>
    </p:spTree>
    <p:extLst>
      <p:ext uri="{BB962C8B-B14F-4D97-AF65-F5344CB8AC3E}">
        <p14:creationId xmlns:p14="http://schemas.microsoft.com/office/powerpoint/2010/main" val="87478259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1102A62-F375-41FE-A154-0A2551C1B81C}" type="datetimeFigureOut">
              <a:rPr lang="en-GB" smtClean="0"/>
              <a:t>20/04/2021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20777A2-8FDA-4D01-8F20-A07DB84ACCD9}" type="slidenum">
              <a:rPr lang="en-GB" smtClean="0"/>
              <a:t>‹#›</a:t>
            </a:fld>
            <a:endParaRPr lang="en-GB"/>
          </a:p>
        </p:txBody>
      </p:sp>
    </p:spTree>
    <p:extLst>
      <p:ext uri="{BB962C8B-B14F-4D97-AF65-F5344CB8AC3E}">
        <p14:creationId xmlns:p14="http://schemas.microsoft.com/office/powerpoint/2010/main" val="319171780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1102A62-F375-41FE-A154-0A2551C1B81C}" type="datetimeFigureOut">
              <a:rPr lang="en-GB" smtClean="0"/>
              <a:t>20/04/2021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20777A2-8FDA-4D01-8F20-A07DB84ACCD9}" type="slidenum">
              <a:rPr lang="en-GB" smtClean="0"/>
              <a:t>‹#›</a:t>
            </a:fld>
            <a:endParaRPr lang="en-GB"/>
          </a:p>
        </p:txBody>
      </p:sp>
    </p:spTree>
    <p:extLst>
      <p:ext uri="{BB962C8B-B14F-4D97-AF65-F5344CB8AC3E}">
        <p14:creationId xmlns:p14="http://schemas.microsoft.com/office/powerpoint/2010/main" val="292881878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02A62-F375-41FE-A154-0A2551C1B81C}" type="datetimeFigureOut">
              <a:rPr lang="en-GB" smtClean="0"/>
              <a:t>20/04/2021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20777A2-8FDA-4D01-8F20-A07DB84ACCD9}" type="slidenum">
              <a:rPr lang="en-GB" smtClean="0"/>
              <a:t>‹#›</a:t>
            </a:fld>
            <a:endParaRPr lang="en-GB"/>
          </a:p>
        </p:txBody>
      </p:sp>
    </p:spTree>
    <p:extLst>
      <p:ext uri="{BB962C8B-B14F-4D97-AF65-F5344CB8AC3E}">
        <p14:creationId xmlns:p14="http://schemas.microsoft.com/office/powerpoint/2010/main" val="46129229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20/04/2021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a:p>
        </p:txBody>
      </p:sp>
    </p:spTree>
    <p:extLst>
      <p:ext uri="{BB962C8B-B14F-4D97-AF65-F5344CB8AC3E}">
        <p14:creationId xmlns:p14="http://schemas.microsoft.com/office/powerpoint/2010/main" val="202042268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20/04/2021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a:p>
        </p:txBody>
      </p:sp>
    </p:spTree>
    <p:extLst>
      <p:ext uri="{BB962C8B-B14F-4D97-AF65-F5344CB8AC3E}">
        <p14:creationId xmlns:p14="http://schemas.microsoft.com/office/powerpoint/2010/main" val="2404665318"/>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102A62-F375-41FE-A154-0A2551C1B81C}" type="datetimeFigureOut">
              <a:rPr lang="en-GB" smtClean="0"/>
              <a:t>20/04/2021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0777A2-8FDA-4D01-8F20-A07DB84ACCD9}" type="slidenum">
              <a:rPr lang="en-GB" smtClean="0"/>
              <a:t>‹#›</a:t>
            </a:fld>
            <a:endParaRPr lang="en-GB"/>
          </a:p>
        </p:txBody>
      </p:sp>
    </p:spTree>
    <p:extLst>
      <p:ext uri="{BB962C8B-B14F-4D97-AF65-F5344CB8AC3E}">
        <p14:creationId xmlns:p14="http://schemas.microsoft.com/office/powerpoint/2010/main" val="3832578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jpeg"/><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jpeg"/><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722025"/>
            <a:ext cx="9144000" cy="1655762"/>
          </a:xfrm>
        </p:spPr>
        <p:txBody>
          <a:bodyPr>
            <a:normAutofit/>
          </a:bodyPr>
          <a:lstStyle/>
          <a:p>
            <a:r>
              <a:rPr lang="en-GB" sz="2800" dirty="0">
                <a:solidFill>
                  <a:schemeClr val="accent4">
                    <a:lumMod val="75000"/>
                  </a:schemeClr>
                </a:solidFill>
                <a:latin typeface="Garamond" panose="02020404030301010803" pitchFamily="18" charset="0"/>
              </a:rPr>
              <a:t>Monday </a:t>
            </a:r>
            <a:r>
              <a:rPr lang="en-GB" sz="2800" dirty="0" smtClean="0">
                <a:solidFill>
                  <a:schemeClr val="accent4">
                    <a:lumMod val="75000"/>
                  </a:schemeClr>
                </a:solidFill>
                <a:latin typeface="Garamond" panose="02020404030301010803" pitchFamily="18" charset="0"/>
              </a:rPr>
              <a:t>26</a:t>
            </a:r>
            <a:r>
              <a:rPr lang="en-GB" sz="2800" baseline="30000" dirty="0" smtClean="0">
                <a:solidFill>
                  <a:schemeClr val="accent4">
                    <a:lumMod val="75000"/>
                  </a:schemeClr>
                </a:solidFill>
                <a:latin typeface="Garamond" panose="02020404030301010803" pitchFamily="18" charset="0"/>
              </a:rPr>
              <a:t>th</a:t>
            </a:r>
            <a:r>
              <a:rPr lang="en-GB" sz="2800" dirty="0" smtClean="0">
                <a:solidFill>
                  <a:schemeClr val="accent4">
                    <a:lumMod val="75000"/>
                  </a:schemeClr>
                </a:solidFill>
                <a:latin typeface="Garamond" panose="02020404030301010803" pitchFamily="18" charset="0"/>
              </a:rPr>
              <a:t> April </a:t>
            </a:r>
            <a:r>
              <a:rPr lang="en-GB" sz="2800" dirty="0">
                <a:solidFill>
                  <a:schemeClr val="accent4">
                    <a:lumMod val="75000"/>
                  </a:schemeClr>
                </a:solidFill>
                <a:latin typeface="Garamond" panose="02020404030301010803" pitchFamily="18" charset="0"/>
              </a:rPr>
              <a:t>2021</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64400" y="608913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9" name="Subtitle 2"/>
          <p:cNvSpPr txBox="1">
            <a:spLocks/>
          </p:cNvSpPr>
          <p:nvPr/>
        </p:nvSpPr>
        <p:spPr>
          <a:xfrm>
            <a:off x="1715589" y="4988719"/>
            <a:ext cx="8760822"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a:t>
            </a:r>
            <a:r>
              <a:rPr lang="en-GB" sz="4400" dirty="0" smtClean="0">
                <a:latin typeface="Garamond" panose="02020404030301010803" pitchFamily="18" charset="0"/>
              </a:rPr>
              <a:t>We are an Easter People ~</a:t>
            </a:r>
            <a:endParaRPr lang="en-GB" sz="4400" dirty="0">
              <a:latin typeface="Garamond" panose="02020404030301010803" pitchFamily="18" charset="0"/>
            </a:endParaRPr>
          </a:p>
        </p:txBody>
      </p:sp>
      <p:sp>
        <p:nvSpPr>
          <p:cNvPr id="10" name="Title 1"/>
          <p:cNvSpPr txBox="1">
            <a:spLocks/>
          </p:cNvSpPr>
          <p:nvPr/>
        </p:nvSpPr>
        <p:spPr>
          <a:xfrm>
            <a:off x="1524000" y="249839"/>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4">
                    <a:lumMod val="75000"/>
                  </a:schemeClr>
                </a:solidFill>
                <a:latin typeface="Garamond" panose="02020404030301010803" pitchFamily="18" charset="0"/>
              </a:rPr>
              <a:t>Looking Forward</a:t>
            </a:r>
          </a:p>
        </p:txBody>
      </p:sp>
      <p:pic>
        <p:nvPicPr>
          <p:cNvPr id="8" name="Picture 7" descr="World Youth Day Lisbon 2023 unveils Marian logo | Angelus News"/>
          <p:cNvPicPr/>
          <p:nvPr/>
        </p:nvPicPr>
        <p:blipFill rotWithShape="1">
          <a:blip r:embed="rId3" cstate="print">
            <a:extLst>
              <a:ext uri="{28A0092B-C50C-407E-A947-70E740481C1C}">
                <a14:useLocalDpi xmlns:a14="http://schemas.microsoft.com/office/drawing/2010/main" val="0"/>
              </a:ext>
            </a:extLst>
          </a:blip>
          <a:srcRect l="25420" t="2314" r="22249" b="2792"/>
          <a:stretch/>
        </p:blipFill>
        <p:spPr bwMode="auto">
          <a:xfrm>
            <a:off x="227489" y="4971098"/>
            <a:ext cx="1789747" cy="1759902"/>
          </a:xfrm>
          <a:prstGeom prst="rect">
            <a:avLst/>
          </a:prstGeom>
          <a:noFill/>
          <a:ln>
            <a:noFill/>
          </a:ln>
          <a:extLst>
            <a:ext uri="{53640926-AAD7-44D8-BBD7-CCE9431645EC}">
              <a14:shadowObscured xmlns:a14="http://schemas.microsoft.com/office/drawing/2010/main"/>
            </a:ext>
          </a:extLst>
        </p:spPr>
      </p:pic>
      <p:pic>
        <p:nvPicPr>
          <p:cNvPr id="2050" name="Picture 2" descr="Easter - Time to Spread Good News | Catholic Holidays | Resurrec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5658" y="1822067"/>
            <a:ext cx="7915182" cy="3060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90069"/>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2"/>
          <p:cNvSpPr txBox="1">
            <a:spLocks noChangeArrowheads="1"/>
          </p:cNvSpPr>
          <p:nvPr/>
        </p:nvSpPr>
        <p:spPr bwMode="auto">
          <a:xfrm>
            <a:off x="838199" y="1975318"/>
            <a:ext cx="10578354" cy="4793781"/>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07000"/>
              </a:lnSpc>
              <a:spcAft>
                <a:spcPts val="0"/>
              </a:spcAft>
            </a:pPr>
            <a:r>
              <a:rPr lang="en-GB" sz="300" dirty="0">
                <a:effectLst/>
                <a:latin typeface="Garamond" panose="02020404030301010803" pitchFamily="18"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GB" sz="2400" dirty="0" smtClean="0">
                <a:latin typeface="Garamond" panose="02020404030301010803" pitchFamily="18" charset="0"/>
              </a:rPr>
              <a:t>Every year at Easter, the Pope – as Bishop of </a:t>
            </a:r>
            <a:r>
              <a:rPr lang="en-GB" sz="2400" dirty="0">
                <a:latin typeface="Garamond" panose="02020404030301010803" pitchFamily="18" charset="0"/>
              </a:rPr>
              <a:t>Rome – delivers </a:t>
            </a:r>
            <a:r>
              <a:rPr lang="en-GB" sz="2400" dirty="0" smtClean="0">
                <a:latin typeface="Garamond" panose="02020404030301010803" pitchFamily="18" charset="0"/>
              </a:rPr>
              <a:t>his message and blessing to the City of Rome and to the whole world (</a:t>
            </a:r>
            <a:r>
              <a:rPr lang="en-GB" sz="2400" i="1" dirty="0" err="1" smtClean="0">
                <a:latin typeface="Garamond" panose="02020404030301010803" pitchFamily="18" charset="0"/>
              </a:rPr>
              <a:t>Urbi</a:t>
            </a:r>
            <a:r>
              <a:rPr lang="en-GB" sz="2400" i="1" dirty="0" smtClean="0">
                <a:latin typeface="Garamond" panose="02020404030301010803" pitchFamily="18" charset="0"/>
              </a:rPr>
              <a:t> et </a:t>
            </a:r>
            <a:r>
              <a:rPr lang="en-GB" sz="2400" i="1" dirty="0" err="1" smtClean="0">
                <a:latin typeface="Garamond" panose="02020404030301010803" pitchFamily="18" charset="0"/>
              </a:rPr>
              <a:t>Orbi</a:t>
            </a:r>
            <a:r>
              <a:rPr lang="en-GB" sz="2400" dirty="0" smtClean="0">
                <a:latin typeface="Garamond" panose="02020404030301010803" pitchFamily="18" charset="0"/>
              </a:rPr>
              <a:t>). In 2020 and in 2021, he had to do so from inside St Peter’s Basilica due to Covid restrictions, rather than to the crowds in St Peter’ s Square.</a:t>
            </a:r>
            <a:endParaRPr lang="en-GB" sz="2400" dirty="0">
              <a:latin typeface="Garamond" panose="02020404030301010803" pitchFamily="18" charset="0"/>
            </a:endParaRPr>
          </a:p>
          <a:p>
            <a:pPr algn="just"/>
            <a:r>
              <a:rPr lang="en-GB" sz="2400" dirty="0" smtClean="0">
                <a:latin typeface="Garamond" panose="02020404030301010803" pitchFamily="18" charset="0"/>
              </a:rPr>
              <a:t>This year, Pope </a:t>
            </a:r>
            <a:r>
              <a:rPr lang="en-GB" sz="2400" dirty="0">
                <a:latin typeface="Garamond" panose="02020404030301010803" pitchFamily="18" charset="0"/>
              </a:rPr>
              <a:t>Francis </a:t>
            </a:r>
            <a:r>
              <a:rPr lang="en-GB" sz="2400" dirty="0" smtClean="0">
                <a:latin typeface="Garamond" panose="02020404030301010803" pitchFamily="18" charset="0"/>
              </a:rPr>
              <a:t>preached how </a:t>
            </a:r>
            <a:r>
              <a:rPr lang="en-GB" sz="2400" dirty="0">
                <a:latin typeface="Garamond" panose="02020404030301010803" pitchFamily="18" charset="0"/>
              </a:rPr>
              <a:t>the Risen Christ gives hope </a:t>
            </a:r>
            <a:r>
              <a:rPr lang="en-GB" sz="2400" dirty="0" smtClean="0">
                <a:latin typeface="Garamond" panose="02020404030301010803" pitchFamily="18" charset="0"/>
              </a:rPr>
              <a:t>for </a:t>
            </a:r>
            <a:r>
              <a:rPr lang="en-GB" sz="2400" dirty="0">
                <a:latin typeface="Garamond" panose="02020404030301010803" pitchFamily="18" charset="0"/>
              </a:rPr>
              <a:t>those suffering from the pandemic, the sick and those who have lost a loved one. </a:t>
            </a:r>
            <a:r>
              <a:rPr lang="en-GB" sz="2400" dirty="0" smtClean="0">
                <a:latin typeface="Garamond" panose="02020404030301010803" pitchFamily="18" charset="0"/>
              </a:rPr>
              <a:t>He </a:t>
            </a:r>
            <a:r>
              <a:rPr lang="en-GB" sz="2400" dirty="0">
                <a:latin typeface="Garamond" panose="02020404030301010803" pitchFamily="18" charset="0"/>
              </a:rPr>
              <a:t>stressed that </a:t>
            </a:r>
            <a:r>
              <a:rPr lang="en-GB" sz="2400" dirty="0" smtClean="0">
                <a:latin typeface="Garamond" panose="02020404030301010803" pitchFamily="18" charset="0"/>
              </a:rPr>
              <a:t>everyone </a:t>
            </a:r>
            <a:r>
              <a:rPr lang="en-GB" sz="2400" dirty="0">
                <a:latin typeface="Garamond" panose="02020404030301010803" pitchFamily="18" charset="0"/>
              </a:rPr>
              <a:t>has a right to </a:t>
            </a:r>
            <a:r>
              <a:rPr lang="en-GB" sz="2400" dirty="0" smtClean="0">
                <a:latin typeface="Garamond" panose="02020404030301010803" pitchFamily="18" charset="0"/>
              </a:rPr>
              <a:t>be cared for. </a:t>
            </a:r>
          </a:p>
          <a:p>
            <a:pPr algn="ctr"/>
            <a:r>
              <a:rPr lang="en-GB" sz="2400" dirty="0" smtClean="0">
                <a:latin typeface="Garamond" panose="02020404030301010803" pitchFamily="18" charset="0"/>
              </a:rPr>
              <a:t>“The Risen Lord is a comfort,” said Pope Francis.</a:t>
            </a:r>
            <a:r>
              <a:rPr lang="en-GB" sz="4400" dirty="0" smtClean="0">
                <a:latin typeface="Garamond" panose="02020404030301010803" pitchFamily="18" charset="0"/>
              </a:rPr>
              <a:t>                                                       We are an Easter people.</a:t>
            </a:r>
          </a:p>
          <a:p>
            <a:pPr algn="ctr"/>
            <a:r>
              <a:rPr lang="en-GB" sz="4400" dirty="0" smtClean="0">
                <a:latin typeface="Garamond" panose="02020404030301010803" pitchFamily="18" charset="0"/>
              </a:rPr>
              <a:t>We are people who look forward in hope.   </a:t>
            </a:r>
            <a:endParaRPr lang="en-GB" sz="4400" dirty="0">
              <a:latin typeface="Garamond" panose="02020404030301010803" pitchFamily="18"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3424" y="5854699"/>
            <a:ext cx="771525" cy="914400"/>
          </a:xfrm>
          <a:prstGeom prst="rect">
            <a:avLst/>
          </a:prstGeom>
        </p:spPr>
      </p:pic>
      <p:sp>
        <p:nvSpPr>
          <p:cNvPr id="11" name="Text Box 2"/>
          <p:cNvSpPr txBox="1">
            <a:spLocks noChangeArrowheads="1"/>
          </p:cNvSpPr>
          <p:nvPr/>
        </p:nvSpPr>
        <p:spPr bwMode="auto">
          <a:xfrm>
            <a:off x="838199" y="244172"/>
            <a:ext cx="10461171" cy="1610754"/>
          </a:xfrm>
          <a:prstGeom prst="rect">
            <a:avLst/>
          </a:prstGeom>
          <a:solidFill>
            <a:srgbClr val="FFFF00"/>
          </a:solidFill>
          <a:ln w="57150">
            <a:solidFill>
              <a:schemeClr val="accent1"/>
            </a:solidFill>
            <a:miter lim="800000"/>
            <a:headEnd/>
            <a:tailEnd/>
          </a:ln>
        </p:spPr>
        <p:txBody>
          <a:bodyPr rot="0" vert="horz" wrap="square" lIns="91440" tIns="45720" rIns="91440" bIns="45720" anchor="t" anchorCtr="0">
            <a:noAutofit/>
          </a:bodyPr>
          <a:lstStyle/>
          <a:p>
            <a:pPr algn="ctr">
              <a:lnSpc>
                <a:spcPct val="107000"/>
              </a:lnSpc>
              <a:spcAft>
                <a:spcPts val="0"/>
              </a:spcAft>
            </a:pPr>
            <a:r>
              <a:rPr lang="en-GB" sz="5400" dirty="0" smtClean="0">
                <a:effectLst/>
                <a:latin typeface="Garamond" panose="02020404030301010803" pitchFamily="18" charset="0"/>
                <a:ea typeface="Calibri" panose="020F0502020204030204" pitchFamily="34" charset="0"/>
                <a:cs typeface="Times New Roman" panose="02020603050405020304" pitchFamily="18" charset="0"/>
              </a:rPr>
              <a:t>We are an Easter People</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3600" dirty="0">
                <a:effectLst/>
                <a:latin typeface="Garamond" panose="02020404030301010803" pitchFamily="18" charset="0"/>
                <a:ea typeface="Calibri" panose="020F0502020204030204" pitchFamily="34" charset="0"/>
                <a:cs typeface="Times New Roman" panose="02020603050405020304" pitchFamily="18" charset="0"/>
              </a:rPr>
              <a:t>~ </a:t>
            </a:r>
            <a:r>
              <a:rPr lang="en-GB" sz="3600" dirty="0" smtClean="0">
                <a:effectLst/>
                <a:latin typeface="Garamond" panose="02020404030301010803" pitchFamily="18" charset="0"/>
                <a:ea typeface="Calibri" panose="020F0502020204030204" pitchFamily="34" charset="0"/>
                <a:cs typeface="Times New Roman" panose="02020603050405020304" pitchFamily="18" charset="0"/>
              </a:rPr>
              <a:t>In the </a:t>
            </a:r>
            <a:r>
              <a:rPr lang="en-GB" sz="3600" dirty="0">
                <a:effectLst/>
                <a:latin typeface="Garamond" panose="02020404030301010803" pitchFamily="18" charset="0"/>
                <a:ea typeface="Calibri" panose="020F0502020204030204" pitchFamily="34" charset="0"/>
                <a:cs typeface="Times New Roman" panose="02020603050405020304" pitchFamily="18" charset="0"/>
              </a:rPr>
              <a:t>Year of St Joseph </a:t>
            </a:r>
            <a:r>
              <a:rPr lang="en-GB" sz="3600" dirty="0" smtClean="0">
                <a:effectLst/>
                <a:latin typeface="Garamond" panose="02020404030301010803" pitchFamily="18" charset="0"/>
                <a:ea typeface="Calibri" panose="020F0502020204030204" pitchFamily="34" charset="0"/>
                <a:cs typeface="Times New Roman" panose="02020603050405020304" pitchFamily="18" charset="0"/>
              </a:rPr>
              <a:t>~ </a:t>
            </a:r>
            <a:r>
              <a:rPr lang="en-GB" sz="3600" dirty="0">
                <a:latin typeface="Garamond" panose="02020404030301010803" pitchFamily="18" charset="0"/>
                <a:ea typeface="Calibri" panose="020F0502020204030204" pitchFamily="34" charset="0"/>
                <a:cs typeface="Times New Roman" panose="02020603050405020304" pitchFamily="18" charset="0"/>
              </a:rPr>
              <a:t>In the Year of </a:t>
            </a:r>
            <a:r>
              <a:rPr lang="en-GB" sz="3600" dirty="0" smtClean="0">
                <a:latin typeface="Garamond" panose="02020404030301010803" pitchFamily="18" charset="0"/>
                <a:ea typeface="Calibri" panose="020F0502020204030204" pitchFamily="34" charset="0"/>
                <a:cs typeface="Times New Roman" panose="02020603050405020304" pitchFamily="18" charset="0"/>
              </a:rPr>
              <a:t>the Family ~</a:t>
            </a:r>
            <a:endParaRPr lang="en-GB"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35714311"/>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700338" y="915989"/>
            <a:ext cx="6799262" cy="1303337"/>
          </a:xfrm>
        </p:spPr>
        <p:txBody>
          <a:bodyPr/>
          <a:lstStyle/>
          <a:p>
            <a:pPr eaLnBrk="1" hangingPunct="1"/>
            <a:r>
              <a:rPr lang="en-GB" altLang="en-US">
                <a:ln>
                  <a:noFill/>
                </a:ln>
              </a:rPr>
              <a:t>The Synoptic Problem</a:t>
            </a:r>
          </a:p>
        </p:txBody>
      </p:sp>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653143" y="415926"/>
            <a:ext cx="10835593"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smtClean="0">
                <a:solidFill>
                  <a:schemeClr val="accent4">
                    <a:lumMod val="75000"/>
                  </a:schemeClr>
                </a:solidFill>
                <a:latin typeface="Garamond" panose="02020404030301010803" pitchFamily="18" charset="0"/>
              </a:rPr>
              <a:t>In Sunday’s Gospel Reading  …</a:t>
            </a:r>
            <a:endParaRPr lang="en-GB" sz="6000" dirty="0">
              <a:solidFill>
                <a:schemeClr val="accent4">
                  <a:lumMod val="75000"/>
                </a:schemeClr>
              </a:solidFill>
              <a:latin typeface="Garamond" panose="02020404030301010803" pitchFamily="18" charset="0"/>
            </a:endParaRPr>
          </a:p>
        </p:txBody>
      </p:sp>
      <p:sp>
        <p:nvSpPr>
          <p:cNvPr id="3" name="Rectangle 2"/>
          <p:cNvSpPr/>
          <p:nvPr/>
        </p:nvSpPr>
        <p:spPr>
          <a:xfrm>
            <a:off x="7893423" y="2657542"/>
            <a:ext cx="3711389" cy="3447098"/>
          </a:xfrm>
          <a:prstGeom prst="rect">
            <a:avLst/>
          </a:prstGeom>
        </p:spPr>
        <p:txBody>
          <a:bodyPr wrap="square">
            <a:spAutoFit/>
          </a:bodyPr>
          <a:lstStyle/>
          <a:p>
            <a:pPr algn="ctr"/>
            <a:r>
              <a:rPr lang="en-GB" sz="2600" b="1" dirty="0">
                <a:latin typeface="Garamond" panose="02020404030301010803" pitchFamily="18" charset="0"/>
              </a:rPr>
              <a:t> </a:t>
            </a:r>
            <a:r>
              <a:rPr lang="en-GB" sz="2600" b="1" dirty="0" smtClean="0">
                <a:latin typeface="Garamond" panose="02020404030301010803" pitchFamily="18" charset="0"/>
              </a:rPr>
              <a:t>25</a:t>
            </a:r>
            <a:r>
              <a:rPr lang="en-GB" sz="2600" b="1" baseline="30000" dirty="0" smtClean="0">
                <a:latin typeface="Garamond" panose="02020404030301010803" pitchFamily="18" charset="0"/>
              </a:rPr>
              <a:t>th</a:t>
            </a:r>
            <a:r>
              <a:rPr lang="en-GB" sz="2600" b="1" dirty="0" smtClean="0">
                <a:latin typeface="Garamond" panose="02020404030301010803" pitchFamily="18" charset="0"/>
              </a:rPr>
              <a:t> April </a:t>
            </a:r>
            <a:r>
              <a:rPr lang="en-GB" sz="2600" b="1" dirty="0">
                <a:latin typeface="Garamond" panose="02020404030301010803" pitchFamily="18" charset="0"/>
              </a:rPr>
              <a:t>2021</a:t>
            </a:r>
            <a:r>
              <a:rPr lang="en-GB" sz="2600" dirty="0">
                <a:latin typeface="Garamond" panose="02020404030301010803" pitchFamily="18" charset="0"/>
              </a:rPr>
              <a:t> :</a:t>
            </a:r>
            <a:r>
              <a:rPr lang="en-GB" dirty="0">
                <a:latin typeface="Garamond" panose="02020404030301010803" pitchFamily="18" charset="0"/>
              </a:rPr>
              <a:t>  </a:t>
            </a:r>
            <a:r>
              <a:rPr lang="en-GB" dirty="0" smtClean="0">
                <a:latin typeface="Garamond" panose="02020404030301010803" pitchFamily="18" charset="0"/>
              </a:rPr>
              <a:t>                                                         </a:t>
            </a:r>
          </a:p>
          <a:p>
            <a:pPr algn="ctr"/>
            <a:endParaRPr lang="en-GB" sz="1200" dirty="0">
              <a:latin typeface="Garamond" panose="02020404030301010803" pitchFamily="18" charset="0"/>
            </a:endParaRPr>
          </a:p>
          <a:p>
            <a:pPr algn="ctr"/>
            <a:r>
              <a:rPr lang="en-GB" sz="2400" dirty="0" smtClean="0">
                <a:latin typeface="Garamond" panose="02020404030301010803" pitchFamily="18" charset="0"/>
              </a:rPr>
              <a:t>4</a:t>
            </a:r>
            <a:r>
              <a:rPr lang="en-GB" sz="2400" baseline="30000" dirty="0" smtClean="0">
                <a:latin typeface="Garamond" panose="02020404030301010803" pitchFamily="18" charset="0"/>
              </a:rPr>
              <a:t>th</a:t>
            </a:r>
            <a:r>
              <a:rPr lang="en-GB" sz="2400" dirty="0" smtClean="0">
                <a:latin typeface="Garamond" panose="02020404030301010803" pitchFamily="18" charset="0"/>
              </a:rPr>
              <a:t> Sunday of Easter</a:t>
            </a:r>
            <a:endParaRPr lang="en-GB" sz="1200" dirty="0">
              <a:latin typeface="Garamond" panose="02020404030301010803" pitchFamily="18" charset="0"/>
            </a:endParaRPr>
          </a:p>
          <a:p>
            <a:pPr algn="ctr"/>
            <a:r>
              <a:rPr lang="en-GB" sz="1200" dirty="0">
                <a:latin typeface="Garamond" panose="02020404030301010803" pitchFamily="18" charset="0"/>
              </a:rPr>
              <a:t>                     </a:t>
            </a:r>
            <a:r>
              <a:rPr lang="en-GB" sz="400" dirty="0">
                <a:latin typeface="Garamond" panose="02020404030301010803" pitchFamily="18" charset="0"/>
              </a:rPr>
              <a:t> </a:t>
            </a:r>
            <a:r>
              <a:rPr lang="en-GB" sz="1000" dirty="0">
                <a:latin typeface="Garamond" panose="02020404030301010803" pitchFamily="18" charset="0"/>
              </a:rPr>
              <a:t>                      </a:t>
            </a:r>
          </a:p>
          <a:p>
            <a:pPr algn="ctr"/>
            <a:r>
              <a:rPr lang="en-GB" sz="4800" dirty="0" smtClean="0">
                <a:latin typeface="Garamond" panose="02020404030301010803" pitchFamily="18" charset="0"/>
              </a:rPr>
              <a:t>“I am the Good Shepherd.”</a:t>
            </a:r>
            <a:endParaRPr lang="en-GB" sz="4800" dirty="0">
              <a:latin typeface="Garamond" panose="02020404030301010803" pitchFamily="18"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pic>
        <p:nvPicPr>
          <p:cNvPr id="1026" name="Picture 2" descr="Why Was Jesus Called the Good Shepherd?"/>
          <p:cNvPicPr>
            <a:picLocks noChangeAspect="1" noChangeArrowheads="1"/>
          </p:cNvPicPr>
          <p:nvPr/>
        </p:nvPicPr>
        <p:blipFill rotWithShape="1">
          <a:blip r:embed="rId3">
            <a:extLst>
              <a:ext uri="{28A0092B-C50C-407E-A947-70E740481C1C}">
                <a14:useLocalDpi xmlns:a14="http://schemas.microsoft.com/office/drawing/2010/main" val="0"/>
              </a:ext>
            </a:extLst>
          </a:blip>
          <a:srcRect l="6429" t="78"/>
          <a:stretch/>
        </p:blipFill>
        <p:spPr bwMode="auto">
          <a:xfrm>
            <a:off x="653143" y="2333577"/>
            <a:ext cx="7130117" cy="3978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881387"/>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Looking After You While Looking After Others — Her Cul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577" y="0"/>
            <a:ext cx="12815577" cy="8547991"/>
          </a:xfrm>
          <a:prstGeom prst="rect">
            <a:avLst/>
          </a:prstGeom>
          <a:noFill/>
          <a:extLst>
            <a:ext uri="{909E8E84-426E-40DD-AFC4-6F175D3DCCD1}">
              <a14:hiddenFill xmlns:a14="http://schemas.microsoft.com/office/drawing/2010/main">
                <a:solidFill>
                  <a:srgbClr val="FFFFFF"/>
                </a:solidFill>
              </a14:hiddenFill>
            </a:ext>
          </a:extLst>
        </p:spPr>
      </p:pic>
      <p:sp>
        <p:nvSpPr>
          <p:cNvPr id="17410" name="Rectangle 2"/>
          <p:cNvSpPr>
            <a:spLocks noGrp="1" noChangeArrowheads="1"/>
          </p:cNvSpPr>
          <p:nvPr>
            <p:ph type="title"/>
          </p:nvPr>
        </p:nvSpPr>
        <p:spPr>
          <a:xfrm>
            <a:off x="2700338" y="915989"/>
            <a:ext cx="6799262" cy="1303337"/>
          </a:xfrm>
        </p:spPr>
        <p:txBody>
          <a:bodyPr/>
          <a:lstStyle/>
          <a:p>
            <a:pPr eaLnBrk="1" hangingPunct="1"/>
            <a:r>
              <a:rPr lang="en-GB" altLang="en-US">
                <a:ln>
                  <a:noFill/>
                </a:ln>
              </a:rPr>
              <a:t>The Synoptic Problem</a:t>
            </a:r>
          </a:p>
        </p:txBody>
      </p:sp>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653143" y="415926"/>
            <a:ext cx="10835593"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smtClean="0">
                <a:solidFill>
                  <a:schemeClr val="accent4">
                    <a:lumMod val="75000"/>
                  </a:schemeClr>
                </a:solidFill>
                <a:latin typeface="Garamond" panose="02020404030301010803" pitchFamily="18" charset="0"/>
              </a:rPr>
              <a:t>Reflection : Being a Good Shepherd</a:t>
            </a:r>
            <a:endParaRPr lang="en-GB" sz="6000" dirty="0">
              <a:solidFill>
                <a:schemeClr val="accent4">
                  <a:lumMod val="75000"/>
                </a:schemeClr>
              </a:solidFill>
              <a:latin typeface="Garamond" panose="02020404030301010803" pitchFamily="18" charset="0"/>
            </a:endParaRPr>
          </a:p>
        </p:txBody>
      </p:sp>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pic>
        <p:nvPicPr>
          <p:cNvPr id="5130" name="Picture 10" descr="Pope Francis - Age, Quotes &amp; Facts - Biograph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577" y="3911600"/>
            <a:ext cx="2857500" cy="2857500"/>
          </a:xfrm>
          <a:prstGeom prst="ellipse">
            <a:avLst/>
          </a:prstGeom>
          <a:noFill/>
          <a:extLst>
            <a:ext uri="{909E8E84-426E-40DD-AFC4-6F175D3DCCD1}">
              <a14:hiddenFill xmlns:a14="http://schemas.microsoft.com/office/drawing/2010/main">
                <a:solidFill>
                  <a:srgbClr val="FFFFFF"/>
                </a:solidFill>
              </a14:hiddenFill>
            </a:ext>
          </a:extLst>
        </p:spPr>
      </p:pic>
      <p:sp>
        <p:nvSpPr>
          <p:cNvPr id="19" name="Oval Callout 18"/>
          <p:cNvSpPr/>
          <p:nvPr/>
        </p:nvSpPr>
        <p:spPr>
          <a:xfrm>
            <a:off x="215152" y="2253534"/>
            <a:ext cx="3106270" cy="1788459"/>
          </a:xfrm>
          <a:prstGeom prst="wedgeEllipseCallout">
            <a:avLst>
              <a:gd name="adj1" fmla="val -39942"/>
              <a:gd name="adj2" fmla="val 67248"/>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Garamond" panose="02020404030301010803" pitchFamily="18" charset="0"/>
              </a:rPr>
              <a:t>everyone has a right to be cared for</a:t>
            </a:r>
            <a:endParaRPr lang="en-GB" dirty="0"/>
          </a:p>
        </p:txBody>
      </p:sp>
      <p:sp>
        <p:nvSpPr>
          <p:cNvPr id="9" name="TextBox 8"/>
          <p:cNvSpPr txBox="1"/>
          <p:nvPr/>
        </p:nvSpPr>
        <p:spPr>
          <a:xfrm>
            <a:off x="389964" y="2719389"/>
            <a:ext cx="2756647" cy="830997"/>
          </a:xfrm>
          <a:prstGeom prst="rect">
            <a:avLst/>
          </a:prstGeom>
          <a:noFill/>
        </p:spPr>
        <p:txBody>
          <a:bodyPr wrap="square" rtlCol="0">
            <a:spAutoFit/>
          </a:bodyPr>
          <a:lstStyle/>
          <a:p>
            <a:pPr algn="ctr"/>
            <a:r>
              <a:rPr lang="en-GB" sz="2400" dirty="0" smtClean="0">
                <a:latin typeface="Garamond" panose="02020404030301010803" pitchFamily="18" charset="0"/>
              </a:rPr>
              <a:t>Everyone </a:t>
            </a:r>
            <a:r>
              <a:rPr lang="en-GB" sz="2400" dirty="0">
                <a:latin typeface="Garamond" panose="02020404030301010803" pitchFamily="18" charset="0"/>
              </a:rPr>
              <a:t>has a right to be cared for</a:t>
            </a:r>
            <a:endParaRPr lang="en-GB" sz="2400" dirty="0"/>
          </a:p>
        </p:txBody>
      </p:sp>
      <p:pic>
        <p:nvPicPr>
          <p:cNvPr id="5134" name="Picture 14" descr="Good Shepherd PNG and Good Shepherd Transparent Clipart Free Download. -  CleanPNG / Kis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54229" y="3550386"/>
            <a:ext cx="2476500" cy="3619500"/>
          </a:xfrm>
          <a:prstGeom prst="ellipse">
            <a:avLst/>
          </a:prstGeom>
          <a:noFill/>
          <a:extLst>
            <a:ext uri="{909E8E84-426E-40DD-AFC4-6F175D3DCCD1}">
              <a14:hiddenFill xmlns:a14="http://schemas.microsoft.com/office/drawing/2010/main">
                <a:solidFill>
                  <a:srgbClr val="FFFFFF"/>
                </a:solidFill>
              </a14:hiddenFill>
            </a:ext>
          </a:extLst>
        </p:spPr>
      </p:pic>
      <p:sp>
        <p:nvSpPr>
          <p:cNvPr id="11" name="Oval Callout 10"/>
          <p:cNvSpPr/>
          <p:nvPr/>
        </p:nvSpPr>
        <p:spPr>
          <a:xfrm flipH="1">
            <a:off x="8696030" y="2399138"/>
            <a:ext cx="3106270" cy="1788459"/>
          </a:xfrm>
          <a:prstGeom prst="wedgeEllipseCallout">
            <a:avLst>
              <a:gd name="adj1" fmla="val -42045"/>
              <a:gd name="adj2" fmla="val 67978"/>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8982915" y="2743610"/>
            <a:ext cx="2756647" cy="830997"/>
          </a:xfrm>
          <a:prstGeom prst="rect">
            <a:avLst/>
          </a:prstGeom>
          <a:noFill/>
        </p:spPr>
        <p:txBody>
          <a:bodyPr wrap="square" rtlCol="0">
            <a:spAutoFit/>
          </a:bodyPr>
          <a:lstStyle/>
          <a:p>
            <a:pPr algn="ctr"/>
            <a:r>
              <a:rPr lang="en-GB" sz="2400" dirty="0" smtClean="0">
                <a:latin typeface="Garamond" panose="02020404030301010803" pitchFamily="18" charset="0"/>
              </a:rPr>
              <a:t>I am the             Good Shepherd</a:t>
            </a:r>
            <a:endParaRPr lang="en-GB" sz="2400" dirty="0"/>
          </a:p>
        </p:txBody>
      </p:sp>
    </p:spTree>
    <p:extLst>
      <p:ext uri="{BB962C8B-B14F-4D97-AF65-F5344CB8AC3E}">
        <p14:creationId xmlns:p14="http://schemas.microsoft.com/office/powerpoint/2010/main" val="2128634125"/>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Looking After You While Looking After Others — Her Cul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577" y="0"/>
            <a:ext cx="12815577" cy="8547991"/>
          </a:xfrm>
          <a:prstGeom prst="rect">
            <a:avLst/>
          </a:prstGeom>
          <a:noFill/>
          <a:extLst>
            <a:ext uri="{909E8E84-426E-40DD-AFC4-6F175D3DCCD1}">
              <a14:hiddenFill xmlns:a14="http://schemas.microsoft.com/office/drawing/2010/main">
                <a:solidFill>
                  <a:srgbClr val="FFFFFF"/>
                </a:solidFill>
              </a14:hiddenFill>
            </a:ext>
          </a:extLst>
        </p:spPr>
      </p:pic>
      <p:sp>
        <p:nvSpPr>
          <p:cNvPr id="17410" name="Rectangle 2"/>
          <p:cNvSpPr>
            <a:spLocks noGrp="1" noChangeArrowheads="1"/>
          </p:cNvSpPr>
          <p:nvPr>
            <p:ph type="title"/>
          </p:nvPr>
        </p:nvSpPr>
        <p:spPr>
          <a:xfrm>
            <a:off x="2700338" y="915989"/>
            <a:ext cx="6799262" cy="1303337"/>
          </a:xfrm>
        </p:spPr>
        <p:txBody>
          <a:bodyPr/>
          <a:lstStyle/>
          <a:p>
            <a:pPr eaLnBrk="1" hangingPunct="1"/>
            <a:r>
              <a:rPr lang="en-GB" altLang="en-US">
                <a:ln>
                  <a:noFill/>
                </a:ln>
              </a:rPr>
              <a:t>The Synoptic Problem</a:t>
            </a:r>
          </a:p>
        </p:txBody>
      </p:sp>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653143" y="415926"/>
            <a:ext cx="10835593"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smtClean="0">
                <a:solidFill>
                  <a:schemeClr val="accent4">
                    <a:lumMod val="75000"/>
                  </a:schemeClr>
                </a:solidFill>
                <a:latin typeface="Garamond" panose="02020404030301010803" pitchFamily="18" charset="0"/>
              </a:rPr>
              <a:t>Reflection : Being a Good Shepherd</a:t>
            </a:r>
            <a:endParaRPr lang="en-GB" sz="6000" dirty="0">
              <a:solidFill>
                <a:schemeClr val="accent4">
                  <a:lumMod val="75000"/>
                </a:schemeClr>
              </a:solidFill>
              <a:latin typeface="Garamond" panose="02020404030301010803" pitchFamily="18" charset="0"/>
            </a:endParaRPr>
          </a:p>
        </p:txBody>
      </p:sp>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pic>
        <p:nvPicPr>
          <p:cNvPr id="5130" name="Picture 10" descr="Pope Francis - Age, Quotes &amp; Facts - Biograph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577" y="3911600"/>
            <a:ext cx="2857500" cy="2857500"/>
          </a:xfrm>
          <a:prstGeom prst="ellipse">
            <a:avLst/>
          </a:prstGeom>
          <a:noFill/>
          <a:extLst>
            <a:ext uri="{909E8E84-426E-40DD-AFC4-6F175D3DCCD1}">
              <a14:hiddenFill xmlns:a14="http://schemas.microsoft.com/office/drawing/2010/main">
                <a:solidFill>
                  <a:srgbClr val="FFFFFF"/>
                </a:solidFill>
              </a14:hiddenFill>
            </a:ext>
          </a:extLst>
        </p:spPr>
      </p:pic>
      <p:sp>
        <p:nvSpPr>
          <p:cNvPr id="19" name="Oval Callout 18"/>
          <p:cNvSpPr/>
          <p:nvPr/>
        </p:nvSpPr>
        <p:spPr>
          <a:xfrm>
            <a:off x="215152" y="2253534"/>
            <a:ext cx="3106270" cy="1788459"/>
          </a:xfrm>
          <a:prstGeom prst="wedgeEllipseCallout">
            <a:avLst>
              <a:gd name="adj1" fmla="val -39942"/>
              <a:gd name="adj2" fmla="val 67248"/>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Garamond" panose="02020404030301010803" pitchFamily="18" charset="0"/>
              </a:rPr>
              <a:t>everyone has a right to be cared for</a:t>
            </a:r>
            <a:endParaRPr lang="en-GB" dirty="0"/>
          </a:p>
        </p:txBody>
      </p:sp>
      <p:sp>
        <p:nvSpPr>
          <p:cNvPr id="9" name="TextBox 8"/>
          <p:cNvSpPr txBox="1"/>
          <p:nvPr/>
        </p:nvSpPr>
        <p:spPr>
          <a:xfrm>
            <a:off x="389964" y="2719389"/>
            <a:ext cx="2756647" cy="830997"/>
          </a:xfrm>
          <a:prstGeom prst="rect">
            <a:avLst/>
          </a:prstGeom>
          <a:noFill/>
        </p:spPr>
        <p:txBody>
          <a:bodyPr wrap="square" rtlCol="0">
            <a:spAutoFit/>
          </a:bodyPr>
          <a:lstStyle/>
          <a:p>
            <a:pPr algn="ctr"/>
            <a:r>
              <a:rPr lang="en-GB" sz="2400" dirty="0" smtClean="0">
                <a:latin typeface="Garamond" panose="02020404030301010803" pitchFamily="18" charset="0"/>
              </a:rPr>
              <a:t>Everyone </a:t>
            </a:r>
            <a:r>
              <a:rPr lang="en-GB" sz="2400" dirty="0">
                <a:latin typeface="Garamond" panose="02020404030301010803" pitchFamily="18" charset="0"/>
              </a:rPr>
              <a:t>has a right to be cared for</a:t>
            </a:r>
            <a:endParaRPr lang="en-GB" sz="2400" dirty="0"/>
          </a:p>
        </p:txBody>
      </p:sp>
      <p:pic>
        <p:nvPicPr>
          <p:cNvPr id="5134" name="Picture 14" descr="Good Shepherd PNG and Good Shepherd Transparent Clipart Free Download. -  CleanPNG / Kis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54229" y="3550386"/>
            <a:ext cx="2476500" cy="3619500"/>
          </a:xfrm>
          <a:prstGeom prst="ellipse">
            <a:avLst/>
          </a:prstGeom>
          <a:noFill/>
          <a:extLst>
            <a:ext uri="{909E8E84-426E-40DD-AFC4-6F175D3DCCD1}">
              <a14:hiddenFill xmlns:a14="http://schemas.microsoft.com/office/drawing/2010/main">
                <a:solidFill>
                  <a:srgbClr val="FFFFFF"/>
                </a:solidFill>
              </a14:hiddenFill>
            </a:ext>
          </a:extLst>
        </p:spPr>
      </p:pic>
      <p:sp>
        <p:nvSpPr>
          <p:cNvPr id="11" name="Oval Callout 10"/>
          <p:cNvSpPr/>
          <p:nvPr/>
        </p:nvSpPr>
        <p:spPr>
          <a:xfrm flipH="1">
            <a:off x="8696030" y="2399138"/>
            <a:ext cx="3106270" cy="1788459"/>
          </a:xfrm>
          <a:prstGeom prst="wedgeEllipseCallout">
            <a:avLst>
              <a:gd name="adj1" fmla="val -42045"/>
              <a:gd name="adj2" fmla="val 67978"/>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8982915" y="2743610"/>
            <a:ext cx="2756647" cy="830997"/>
          </a:xfrm>
          <a:prstGeom prst="rect">
            <a:avLst/>
          </a:prstGeom>
          <a:noFill/>
        </p:spPr>
        <p:txBody>
          <a:bodyPr wrap="square" rtlCol="0">
            <a:spAutoFit/>
          </a:bodyPr>
          <a:lstStyle/>
          <a:p>
            <a:pPr algn="ctr"/>
            <a:r>
              <a:rPr lang="en-GB" sz="2400" dirty="0" smtClean="0">
                <a:latin typeface="Garamond" panose="02020404030301010803" pitchFamily="18" charset="0"/>
              </a:rPr>
              <a:t>I am the             Good Shepherd</a:t>
            </a:r>
            <a:endParaRPr lang="en-GB" sz="2400" dirty="0"/>
          </a:p>
        </p:txBody>
      </p:sp>
      <p:sp>
        <p:nvSpPr>
          <p:cNvPr id="13" name="Cloud Callout 12"/>
          <p:cNvSpPr/>
          <p:nvPr/>
        </p:nvSpPr>
        <p:spPr>
          <a:xfrm>
            <a:off x="3958046" y="3931920"/>
            <a:ext cx="3984171" cy="2379980"/>
          </a:xfrm>
          <a:prstGeom prst="cloudCallou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4389024" y="4572029"/>
            <a:ext cx="3122214" cy="1200329"/>
          </a:xfrm>
          <a:prstGeom prst="rect">
            <a:avLst/>
          </a:prstGeom>
          <a:noFill/>
        </p:spPr>
        <p:txBody>
          <a:bodyPr wrap="square" rtlCol="0">
            <a:spAutoFit/>
          </a:bodyPr>
          <a:lstStyle/>
          <a:p>
            <a:pPr algn="ctr"/>
            <a:r>
              <a:rPr lang="en-GB" sz="2400" dirty="0" smtClean="0">
                <a:latin typeface="Garamond" panose="02020404030301010803" pitchFamily="18" charset="0"/>
              </a:rPr>
              <a:t>How can I show care?  How can I imitate Christ?</a:t>
            </a:r>
            <a:endParaRPr lang="en-GB" sz="2400" dirty="0"/>
          </a:p>
        </p:txBody>
      </p:sp>
    </p:spTree>
    <p:extLst>
      <p:ext uri="{BB962C8B-B14F-4D97-AF65-F5344CB8AC3E}">
        <p14:creationId xmlns:p14="http://schemas.microsoft.com/office/powerpoint/2010/main" val="181666641"/>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sz="half" idx="1"/>
          </p:nvPr>
        </p:nvSpPr>
        <p:spPr>
          <a:xfrm>
            <a:off x="4940300" y="1859184"/>
            <a:ext cx="6799262" cy="3824468"/>
          </a:xfrm>
        </p:spPr>
        <p:txBody>
          <a:bodyPr>
            <a:normAutofit/>
          </a:bodyPr>
          <a:lstStyle/>
          <a:p>
            <a:pPr marL="0" indent="0" eaLnBrk="1" hangingPunct="1">
              <a:buNone/>
            </a:pPr>
            <a:endParaRPr lang="en-GB" altLang="en-US" dirty="0">
              <a:latin typeface="Garamond" panose="02020404030301010803" pitchFamily="18" charset="0"/>
            </a:endParaRPr>
          </a:p>
          <a:p>
            <a:pPr marL="0" indent="0" eaLnBrk="1" hangingPunct="1">
              <a:buNone/>
            </a:pPr>
            <a:endParaRPr lang="en-GB" altLang="en-US" dirty="0">
              <a:latin typeface="Garamond" panose="02020404030301010803" pitchFamily="18" charset="0"/>
            </a:endParaRPr>
          </a:p>
        </p:txBody>
      </p:sp>
      <p:sp>
        <p:nvSpPr>
          <p:cNvPr id="5" name="Title 1"/>
          <p:cNvSpPr txBox="1">
            <a:spLocks/>
          </p:cNvSpPr>
          <p:nvPr/>
        </p:nvSpPr>
        <p:spPr>
          <a:xfrm>
            <a:off x="0" y="254646"/>
            <a:ext cx="12192000" cy="132268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dirty="0">
                <a:solidFill>
                  <a:schemeClr val="accent4">
                    <a:lumMod val="75000"/>
                  </a:schemeClr>
                </a:solidFill>
                <a:latin typeface="Garamond" panose="02020404030301010803" pitchFamily="18" charset="0"/>
              </a:rPr>
              <a:t>Preparing </a:t>
            </a:r>
            <a:r>
              <a:rPr lang="en-GB" altLang="en-US" dirty="0" smtClean="0">
                <a:solidFill>
                  <a:schemeClr val="accent4">
                    <a:lumMod val="75000"/>
                  </a:schemeClr>
                </a:solidFill>
                <a:latin typeface="Garamond" panose="02020404030301010803" pitchFamily="18" charset="0"/>
              </a:rPr>
              <a:t>with our families for </a:t>
            </a:r>
            <a:r>
              <a:rPr lang="en-GB" altLang="en-US" dirty="0">
                <a:solidFill>
                  <a:schemeClr val="accent4">
                    <a:lumMod val="75000"/>
                  </a:schemeClr>
                </a:solidFill>
                <a:latin typeface="Garamond" panose="02020404030301010803" pitchFamily="18" charset="0"/>
              </a:rPr>
              <a:t>World Youth Day 2023</a:t>
            </a:r>
            <a:endParaRPr lang="en-GB" dirty="0">
              <a:solidFill>
                <a:schemeClr val="accent4">
                  <a:lumMod val="75000"/>
                </a:schemeClr>
              </a:solidFill>
              <a:latin typeface="Garamond" panose="02020404030301010803" pitchFamily="18" charset="0"/>
            </a:endParaRPr>
          </a:p>
        </p:txBody>
      </p:sp>
      <p:sp>
        <p:nvSpPr>
          <p:cNvPr id="6" name="TextBox 5"/>
          <p:cNvSpPr txBox="1"/>
          <p:nvPr/>
        </p:nvSpPr>
        <p:spPr>
          <a:xfrm>
            <a:off x="9944100" y="6063737"/>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pic>
        <p:nvPicPr>
          <p:cNvPr id="8" name="Picture 7" descr="World Youth Day Lisbon 2023 unveils Marian logo | Angelus News"/>
          <p:cNvPicPr/>
          <p:nvPr/>
        </p:nvPicPr>
        <p:blipFill rotWithShape="1">
          <a:blip r:embed="rId3">
            <a:extLst>
              <a:ext uri="{28A0092B-C50C-407E-A947-70E740481C1C}">
                <a14:useLocalDpi xmlns:a14="http://schemas.microsoft.com/office/drawing/2010/main" val="0"/>
              </a:ext>
            </a:extLst>
          </a:blip>
          <a:srcRect l="25420" t="2314" r="22249" b="2792"/>
          <a:stretch/>
        </p:blipFill>
        <p:spPr bwMode="auto">
          <a:xfrm>
            <a:off x="340043" y="1859184"/>
            <a:ext cx="3422060" cy="4204553"/>
          </a:xfrm>
          <a:prstGeom prst="rect">
            <a:avLst/>
          </a:prstGeom>
          <a:noFill/>
          <a:ln>
            <a:noFill/>
          </a:ln>
          <a:extLst>
            <a:ext uri="{53640926-AAD7-44D8-BBD7-CCE9431645EC}">
              <a14:shadowObscured xmlns:a14="http://schemas.microsoft.com/office/drawing/2010/main"/>
            </a:ext>
          </a:extLst>
        </p:spPr>
      </p:pic>
      <p:sp>
        <p:nvSpPr>
          <p:cNvPr id="4" name="TextBox 3"/>
          <p:cNvSpPr txBox="1"/>
          <p:nvPr/>
        </p:nvSpPr>
        <p:spPr>
          <a:xfrm>
            <a:off x="4441371" y="2578784"/>
            <a:ext cx="6912428" cy="2939266"/>
          </a:xfrm>
          <a:prstGeom prst="rect">
            <a:avLst/>
          </a:prstGeom>
          <a:noFill/>
        </p:spPr>
        <p:txBody>
          <a:bodyPr wrap="square" rtlCol="0">
            <a:spAutoFit/>
          </a:bodyPr>
          <a:lstStyle/>
          <a:p>
            <a:r>
              <a:rPr lang="en-GB" sz="3200" dirty="0" smtClean="0">
                <a:latin typeface="Garamond" panose="02020404030301010803" pitchFamily="18" charset="0"/>
              </a:rPr>
              <a:t>“Please.  Thank you. Sorry.</a:t>
            </a:r>
            <a:r>
              <a:rPr lang="en-GB" sz="3200" dirty="0">
                <a:latin typeface="Garamond" panose="02020404030301010803" pitchFamily="18" charset="0"/>
              </a:rPr>
              <a:t> </a:t>
            </a:r>
            <a:r>
              <a:rPr lang="en-GB" sz="3200" dirty="0" smtClean="0">
                <a:latin typeface="Garamond" panose="02020404030301010803" pitchFamily="18" charset="0"/>
              </a:rPr>
              <a:t> </a:t>
            </a:r>
          </a:p>
          <a:p>
            <a:r>
              <a:rPr lang="en-GB" sz="3200" dirty="0">
                <a:latin typeface="Garamond" panose="02020404030301010803" pitchFamily="18" charset="0"/>
              </a:rPr>
              <a:t> </a:t>
            </a:r>
            <a:r>
              <a:rPr lang="en-GB" sz="3200" dirty="0" smtClean="0">
                <a:latin typeface="Garamond" panose="02020404030301010803" pitchFamily="18" charset="0"/>
              </a:rPr>
              <a:t> If </a:t>
            </a:r>
            <a:r>
              <a:rPr lang="en-GB" sz="3200" dirty="0">
                <a:latin typeface="Garamond" panose="02020404030301010803" pitchFamily="18" charset="0"/>
              </a:rPr>
              <a:t>in a </a:t>
            </a:r>
            <a:r>
              <a:rPr lang="en-GB" sz="3200" dirty="0" smtClean="0">
                <a:latin typeface="Garamond" panose="02020404030301010803" pitchFamily="18" charset="0"/>
              </a:rPr>
              <a:t>family </a:t>
            </a:r>
            <a:r>
              <a:rPr lang="en-GB" sz="3200" dirty="0">
                <a:latin typeface="Garamond" panose="02020404030301010803" pitchFamily="18" charset="0"/>
              </a:rPr>
              <a:t>environment there are </a:t>
            </a:r>
            <a:r>
              <a:rPr lang="en-GB" sz="3200" dirty="0" smtClean="0">
                <a:latin typeface="Garamond" panose="02020404030301010803" pitchFamily="18" charset="0"/>
              </a:rPr>
              <a:t> </a:t>
            </a:r>
          </a:p>
          <a:p>
            <a:r>
              <a:rPr lang="en-GB" sz="3200" dirty="0">
                <a:latin typeface="Garamond" panose="02020404030301010803" pitchFamily="18" charset="0"/>
              </a:rPr>
              <a:t> </a:t>
            </a:r>
            <a:r>
              <a:rPr lang="en-GB" sz="3200" dirty="0" smtClean="0">
                <a:latin typeface="Garamond" panose="02020404030301010803" pitchFamily="18" charset="0"/>
              </a:rPr>
              <a:t> these </a:t>
            </a:r>
            <a:r>
              <a:rPr lang="en-GB" sz="3200" dirty="0">
                <a:latin typeface="Garamond" panose="02020404030301010803" pitchFamily="18" charset="0"/>
              </a:rPr>
              <a:t>three words, </a:t>
            </a:r>
            <a:endParaRPr lang="en-GB" sz="3200" dirty="0" smtClean="0">
              <a:latin typeface="Garamond" panose="02020404030301010803" pitchFamily="18" charset="0"/>
            </a:endParaRPr>
          </a:p>
          <a:p>
            <a:r>
              <a:rPr lang="en-GB" sz="3200" dirty="0" smtClean="0">
                <a:latin typeface="Garamond" panose="02020404030301010803" pitchFamily="18" charset="0"/>
              </a:rPr>
              <a:t>  the </a:t>
            </a:r>
            <a:r>
              <a:rPr lang="en-GB" sz="3200" dirty="0">
                <a:latin typeface="Garamond" panose="02020404030301010803" pitchFamily="18" charset="0"/>
              </a:rPr>
              <a:t>family is fine.”</a:t>
            </a:r>
          </a:p>
          <a:p>
            <a:pPr algn="just"/>
            <a:endParaRPr lang="en-GB" sz="3200" dirty="0">
              <a:latin typeface="Garamond" panose="02020404030301010803" pitchFamily="18" charset="0"/>
            </a:endParaRPr>
          </a:p>
          <a:p>
            <a:pPr algn="r"/>
            <a:endParaRPr lang="en-GB" sz="100" dirty="0">
              <a:latin typeface="Garamond" panose="02020404030301010803" pitchFamily="18" charset="0"/>
            </a:endParaRPr>
          </a:p>
          <a:p>
            <a:pPr algn="r"/>
            <a:r>
              <a:rPr lang="en-GB" sz="2400" dirty="0">
                <a:latin typeface="Garamond" panose="02020404030301010803" pitchFamily="18" charset="0"/>
              </a:rPr>
              <a:t>- Pope Francis </a:t>
            </a:r>
            <a:r>
              <a:rPr lang="en-GB" sz="2400" dirty="0" smtClean="0">
                <a:latin typeface="Garamond" panose="02020404030301010803" pitchFamily="18" charset="0"/>
              </a:rPr>
              <a:t>on the Year of the Family</a:t>
            </a:r>
            <a:endParaRPr lang="en-GB" sz="2400" dirty="0">
              <a:latin typeface="Garamond" panose="02020404030301010803" pitchFamily="18" charset="0"/>
            </a:endParaRPr>
          </a:p>
        </p:txBody>
      </p:sp>
    </p:spTree>
    <p:extLst>
      <p:ext uri="{BB962C8B-B14F-4D97-AF65-F5344CB8AC3E}">
        <p14:creationId xmlns:p14="http://schemas.microsoft.com/office/powerpoint/2010/main" val="2656554078"/>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195718" y="6306291"/>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3936" y="5849091"/>
            <a:ext cx="771525" cy="914400"/>
          </a:xfrm>
          <a:prstGeom prst="rect">
            <a:avLst/>
          </a:prstGeom>
        </p:spPr>
      </p:pic>
      <p:sp>
        <p:nvSpPr>
          <p:cNvPr id="8" name="Title 1"/>
          <p:cNvSpPr txBox="1">
            <a:spLocks/>
          </p:cNvSpPr>
          <p:nvPr/>
        </p:nvSpPr>
        <p:spPr>
          <a:xfrm>
            <a:off x="4855135" y="281396"/>
            <a:ext cx="6770808" cy="2819606"/>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6600" dirty="0" smtClean="0">
                <a:solidFill>
                  <a:schemeClr val="accent4">
                    <a:lumMod val="75000"/>
                  </a:schemeClr>
                </a:solidFill>
                <a:latin typeface="Garamond" panose="02020404030301010803" pitchFamily="18" charset="0"/>
              </a:rPr>
              <a:t>Saint Catherine     of Siena </a:t>
            </a:r>
            <a:endParaRPr lang="en-GB" altLang="en-US" sz="6600" dirty="0">
              <a:solidFill>
                <a:schemeClr val="accent4">
                  <a:lumMod val="75000"/>
                </a:schemeClr>
              </a:solidFill>
              <a:latin typeface="Garamond" panose="02020404030301010803" pitchFamily="18" charset="0"/>
            </a:endParaRPr>
          </a:p>
          <a:p>
            <a:pPr algn="ctr"/>
            <a:endParaRPr lang="en-GB" altLang="en-US" sz="700" dirty="0">
              <a:solidFill>
                <a:schemeClr val="accent4">
                  <a:lumMod val="75000"/>
                </a:schemeClr>
              </a:solidFill>
              <a:latin typeface="Garamond" panose="02020404030301010803" pitchFamily="18" charset="0"/>
            </a:endParaRPr>
          </a:p>
          <a:p>
            <a:pPr algn="ctr"/>
            <a:r>
              <a:rPr lang="en-GB" altLang="en-US" sz="6600" dirty="0">
                <a:solidFill>
                  <a:schemeClr val="accent4">
                    <a:lumMod val="75000"/>
                  </a:schemeClr>
                </a:solidFill>
                <a:latin typeface="Garamond" panose="02020404030301010803" pitchFamily="18" charset="0"/>
              </a:rPr>
              <a:t>Feast day </a:t>
            </a:r>
            <a:r>
              <a:rPr lang="en-GB" altLang="en-US" sz="6600" dirty="0" smtClean="0">
                <a:solidFill>
                  <a:schemeClr val="accent4">
                    <a:lumMod val="75000"/>
                  </a:schemeClr>
                </a:solidFill>
                <a:latin typeface="Garamond" panose="02020404030301010803" pitchFamily="18" charset="0"/>
              </a:rPr>
              <a:t>: 29</a:t>
            </a:r>
            <a:r>
              <a:rPr lang="en-GB" altLang="en-US" sz="6600" baseline="30000" dirty="0" smtClean="0">
                <a:solidFill>
                  <a:schemeClr val="accent4">
                    <a:lumMod val="75000"/>
                  </a:schemeClr>
                </a:solidFill>
                <a:latin typeface="Garamond" panose="02020404030301010803" pitchFamily="18" charset="0"/>
              </a:rPr>
              <a:t>th</a:t>
            </a:r>
            <a:r>
              <a:rPr lang="en-GB" altLang="en-US" sz="6600" dirty="0" smtClean="0">
                <a:solidFill>
                  <a:schemeClr val="accent4">
                    <a:lumMod val="75000"/>
                  </a:schemeClr>
                </a:solidFill>
                <a:latin typeface="Garamond" panose="02020404030301010803" pitchFamily="18" charset="0"/>
              </a:rPr>
              <a:t> April </a:t>
            </a:r>
            <a:endParaRPr lang="en-GB" sz="6600" dirty="0">
              <a:solidFill>
                <a:schemeClr val="accent4">
                  <a:lumMod val="75000"/>
                </a:schemeClr>
              </a:solidFill>
              <a:latin typeface="Garamond" panose="02020404030301010803" pitchFamily="18" charset="0"/>
            </a:endParaRPr>
          </a:p>
        </p:txBody>
      </p:sp>
      <p:sp>
        <p:nvSpPr>
          <p:cNvPr id="9" name="Rectangle 3"/>
          <p:cNvSpPr txBox="1">
            <a:spLocks noChangeArrowheads="1"/>
          </p:cNvSpPr>
          <p:nvPr/>
        </p:nvSpPr>
        <p:spPr>
          <a:xfrm>
            <a:off x="1700791" y="5934100"/>
            <a:ext cx="4201907" cy="7443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altLang="en-US" dirty="0">
              <a:latin typeface="Garamond" panose="02020404030301010803" pitchFamily="18" charset="0"/>
            </a:endParaRPr>
          </a:p>
          <a:p>
            <a:pPr marL="0" indent="0">
              <a:buFont typeface="Arial" panose="020B0604020202020204" pitchFamily="34" charset="0"/>
              <a:buNone/>
            </a:pPr>
            <a:endParaRPr lang="en-GB" altLang="en-US" dirty="0">
              <a:latin typeface="Garamond" panose="02020404030301010803" pitchFamily="18" charset="0"/>
            </a:endParaRPr>
          </a:p>
        </p:txBody>
      </p:sp>
      <p:sp>
        <p:nvSpPr>
          <p:cNvPr id="3" name="TextBox 2"/>
          <p:cNvSpPr txBox="1"/>
          <p:nvPr/>
        </p:nvSpPr>
        <p:spPr>
          <a:xfrm>
            <a:off x="4855135" y="3213556"/>
            <a:ext cx="6328801" cy="3477875"/>
          </a:xfrm>
          <a:prstGeom prst="rect">
            <a:avLst/>
          </a:prstGeom>
          <a:noFill/>
        </p:spPr>
        <p:txBody>
          <a:bodyPr wrap="square" rtlCol="0">
            <a:spAutoFit/>
          </a:bodyPr>
          <a:lstStyle/>
          <a:p>
            <a:pPr algn="just"/>
            <a:r>
              <a:rPr lang="en-GB" sz="2200" dirty="0" smtClean="0">
                <a:latin typeface="Garamond" panose="02020404030301010803" pitchFamily="18" charset="0"/>
              </a:rPr>
              <a:t>Catherine was a lay member of the Dominican order.  She was famous as a mystic, an activist and an author.  She might be described as the original “influencer”!  She influenced popes and princes and cardinals with her letters, of which she wrote hundreds.  She wrote numerous prayers, and a set of spiritual treatises collected together as a book under the title  The Dialogue of Divine Providence.  She was even sent on missions by the Pope, something extraordinarily rare for a woman in the 14</a:t>
            </a:r>
            <a:r>
              <a:rPr lang="en-GB" sz="2200" baseline="30000" dirty="0" smtClean="0">
                <a:latin typeface="Garamond" panose="02020404030301010803" pitchFamily="18" charset="0"/>
              </a:rPr>
              <a:t>th</a:t>
            </a:r>
            <a:r>
              <a:rPr lang="en-GB" sz="2200" dirty="0" smtClean="0">
                <a:latin typeface="Garamond" panose="02020404030301010803" pitchFamily="18" charset="0"/>
              </a:rPr>
              <a:t> century!</a:t>
            </a:r>
            <a:endParaRPr lang="en-GB" sz="2200" dirty="0">
              <a:latin typeface="Garamond" panose="02020404030301010803" pitchFamily="18" charset="0"/>
            </a:endParaRPr>
          </a:p>
        </p:txBody>
      </p:sp>
      <p:pic>
        <p:nvPicPr>
          <p:cNvPr id="3074" name="Picture 2" descr="Meet Catherine of Siena, the Saint I Pray To. | the long way ho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821" y="529146"/>
            <a:ext cx="4385707" cy="5574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9235338"/>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9" name="Rectangle 3"/>
          <p:cNvSpPr txBox="1">
            <a:spLocks noChangeArrowheads="1"/>
          </p:cNvSpPr>
          <p:nvPr/>
        </p:nvSpPr>
        <p:spPr>
          <a:xfrm>
            <a:off x="615655" y="3716338"/>
            <a:ext cx="10991577" cy="27383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en-GB" altLang="en-US" dirty="0">
              <a:latin typeface="Garamond" panose="02020404030301010803" pitchFamily="18" charset="0"/>
            </a:endParaRPr>
          </a:p>
        </p:txBody>
      </p:sp>
      <p:sp>
        <p:nvSpPr>
          <p:cNvPr id="13" name="Title 1"/>
          <p:cNvSpPr txBox="1">
            <a:spLocks/>
          </p:cNvSpPr>
          <p:nvPr/>
        </p:nvSpPr>
        <p:spPr>
          <a:xfrm>
            <a:off x="95997" y="363879"/>
            <a:ext cx="12030891" cy="1278571"/>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7200" dirty="0" smtClean="0">
                <a:solidFill>
                  <a:schemeClr val="accent4">
                    <a:lumMod val="75000"/>
                  </a:schemeClr>
                </a:solidFill>
                <a:latin typeface="Garamond" panose="02020404030301010803" pitchFamily="18" charset="0"/>
              </a:rPr>
              <a:t>Looking forward : pilgrimage focus</a:t>
            </a:r>
            <a:endParaRPr lang="en-GB" sz="7200" dirty="0">
              <a:solidFill>
                <a:schemeClr val="accent4">
                  <a:lumMod val="75000"/>
                </a:schemeClr>
              </a:solidFill>
              <a:latin typeface="Garamond" panose="02020404030301010803" pitchFamily="18" charset="0"/>
            </a:endParaRPr>
          </a:p>
        </p:txBody>
      </p:sp>
      <p:sp>
        <p:nvSpPr>
          <p:cNvPr id="10" name="TextBox 9"/>
          <p:cNvSpPr txBox="1"/>
          <p:nvPr/>
        </p:nvSpPr>
        <p:spPr>
          <a:xfrm>
            <a:off x="261257" y="1753412"/>
            <a:ext cx="6163541" cy="2123658"/>
          </a:xfrm>
          <a:prstGeom prst="rect">
            <a:avLst/>
          </a:prstGeom>
          <a:noFill/>
        </p:spPr>
        <p:txBody>
          <a:bodyPr wrap="square" rtlCol="0">
            <a:spAutoFit/>
          </a:bodyPr>
          <a:lstStyle/>
          <a:p>
            <a:pPr algn="just"/>
            <a:r>
              <a:rPr lang="en-GB" sz="2200" dirty="0" smtClean="0">
                <a:latin typeface="Garamond" panose="02020404030301010803" pitchFamily="18" charset="0"/>
              </a:rPr>
              <a:t>At the moment, we can only dream of travel abroad.  Perhaps in your dream plans you might consider a truly amazing place of pilgrimage, the Holy City.  It has over 900 churches, including the Basilica of St Peter built over the tomb of Jesus’ friend and disciple.  It contains Vatican City, the mini-state home of the Pope. </a:t>
            </a:r>
          </a:p>
        </p:txBody>
      </p:sp>
      <p:sp>
        <p:nvSpPr>
          <p:cNvPr id="11" name="TextBox 10"/>
          <p:cNvSpPr txBox="1"/>
          <p:nvPr/>
        </p:nvSpPr>
        <p:spPr>
          <a:xfrm>
            <a:off x="4552877" y="4428777"/>
            <a:ext cx="7120520" cy="2123658"/>
          </a:xfrm>
          <a:prstGeom prst="rect">
            <a:avLst/>
          </a:prstGeom>
          <a:noFill/>
        </p:spPr>
        <p:txBody>
          <a:bodyPr wrap="square" rtlCol="0">
            <a:spAutoFit/>
          </a:bodyPr>
          <a:lstStyle/>
          <a:p>
            <a:pPr algn="just"/>
            <a:r>
              <a:rPr lang="en-GB" sz="2200" dirty="0" smtClean="0">
                <a:latin typeface="Garamond" panose="02020404030301010803" pitchFamily="18" charset="0"/>
              </a:rPr>
              <a:t>Every Wednesday morning, the Pope holds a General Audience in St Peter’s Square and speaks to pilgrims from across the world in a number of languages – including English! </a:t>
            </a:r>
          </a:p>
          <a:p>
            <a:pPr algn="just"/>
            <a:r>
              <a:rPr lang="en-GB" sz="2200" b="1" dirty="0" smtClean="0">
                <a:solidFill>
                  <a:srgbClr val="FF0000"/>
                </a:solidFill>
                <a:latin typeface="Garamond" panose="02020404030301010803" pitchFamily="18" charset="0"/>
              </a:rPr>
              <a:t>Perhaps for the moment you can find out about the amazing sites and sights of Christian Rome </a:t>
            </a:r>
            <a:r>
              <a:rPr lang="en-GB" sz="2200" b="1" dirty="0" err="1" smtClean="0">
                <a:solidFill>
                  <a:schemeClr val="bg1"/>
                </a:solidFill>
                <a:latin typeface="Garamond" panose="02020404030301010803" pitchFamily="18" charset="0"/>
              </a:rPr>
              <a:t>xxxxxx</a:t>
            </a:r>
            <a:r>
              <a:rPr lang="en-GB" sz="2200" b="1" dirty="0" smtClean="0">
                <a:solidFill>
                  <a:schemeClr val="bg1"/>
                </a:solidFill>
                <a:latin typeface="Garamond" panose="02020404030301010803" pitchFamily="18" charset="0"/>
              </a:rPr>
              <a:t> </a:t>
            </a:r>
            <a:r>
              <a:rPr lang="en-GB" sz="2200" b="1" dirty="0" smtClean="0">
                <a:solidFill>
                  <a:srgbClr val="FF0000"/>
                </a:solidFill>
                <a:latin typeface="Garamond" panose="02020404030301010803" pitchFamily="18" charset="0"/>
              </a:rPr>
              <a:t>                                 from the comfort of your electronic devices… </a:t>
            </a:r>
            <a:endParaRPr lang="en-GB" sz="2200" b="1" dirty="0">
              <a:solidFill>
                <a:srgbClr val="FF0000"/>
              </a:solidFill>
              <a:latin typeface="Garamond" panose="02020404030301010803" pitchFamily="18" charset="0"/>
            </a:endParaRPr>
          </a:p>
        </p:txBody>
      </p:sp>
      <p:pic>
        <p:nvPicPr>
          <p:cNvPr id="4098" name="Picture 2" descr="The Vatican Obelisk in St Peter's Square, Rome - Archaeology Travel"/>
          <p:cNvPicPr>
            <a:picLocks noChangeAspect="1" noChangeArrowheads="1"/>
          </p:cNvPicPr>
          <p:nvPr/>
        </p:nvPicPr>
        <p:blipFill rotWithShape="1">
          <a:blip r:embed="rId2">
            <a:extLst>
              <a:ext uri="{28A0092B-C50C-407E-A947-70E740481C1C}">
                <a14:useLocalDpi xmlns:a14="http://schemas.microsoft.com/office/drawing/2010/main" val="0"/>
              </a:ext>
            </a:extLst>
          </a:blip>
          <a:srcRect l="-1" t="7028" r="107"/>
          <a:stretch/>
        </p:blipFill>
        <p:spPr bwMode="auto">
          <a:xfrm>
            <a:off x="7259002" y="1731109"/>
            <a:ext cx="4480560" cy="250207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Pope Francis' General Audience: English Summary - Vatican New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257" y="4233187"/>
            <a:ext cx="4044449" cy="2275677"/>
          </a:xfrm>
          <a:prstGeom prst="rect">
            <a:avLst/>
          </a:prstGeom>
          <a:noFill/>
          <a:extLst>
            <a:ext uri="{909E8E84-426E-40DD-AFC4-6F175D3DCCD1}">
              <a14:hiddenFill xmlns:a14="http://schemas.microsoft.com/office/drawing/2010/main">
                <a:solidFill>
                  <a:srgbClr val="FFFFFF"/>
                </a:solidFill>
              </a14:hiddenFill>
            </a:ext>
          </a:extLst>
        </p:spPr>
      </p:pic>
      <p:pic>
        <p:nvPicPr>
          <p:cNvPr id="7" name="Content Placeholder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3" name="TextBox 2"/>
          <p:cNvSpPr txBox="1"/>
          <p:nvPr/>
        </p:nvSpPr>
        <p:spPr>
          <a:xfrm>
            <a:off x="4833321" y="3891313"/>
            <a:ext cx="2024743" cy="523220"/>
          </a:xfrm>
          <a:prstGeom prst="rect">
            <a:avLst/>
          </a:prstGeom>
          <a:solidFill>
            <a:srgbClr val="FFC000"/>
          </a:solidFill>
          <a:ln w="38100">
            <a:solidFill>
              <a:schemeClr val="tx1"/>
            </a:solidFill>
          </a:ln>
        </p:spPr>
        <p:txBody>
          <a:bodyPr wrap="square" rtlCol="0">
            <a:spAutoFit/>
          </a:bodyPr>
          <a:lstStyle/>
          <a:p>
            <a:pPr algn="ctr"/>
            <a:r>
              <a:rPr lang="en-GB" sz="2800" b="1" dirty="0" smtClean="0">
                <a:latin typeface="Castellar" panose="020A0402060406010301" pitchFamily="18" charset="0"/>
              </a:rPr>
              <a:t>• ROME </a:t>
            </a:r>
            <a:r>
              <a:rPr lang="en-GB" sz="2800" b="1" dirty="0">
                <a:latin typeface="Castellar" panose="020A0402060406010301" pitchFamily="18" charset="0"/>
              </a:rPr>
              <a:t>•</a:t>
            </a:r>
          </a:p>
        </p:txBody>
      </p:sp>
    </p:spTree>
    <p:extLst>
      <p:ext uri="{BB962C8B-B14F-4D97-AF65-F5344CB8AC3E}">
        <p14:creationId xmlns:p14="http://schemas.microsoft.com/office/powerpoint/2010/main" val="1719610016"/>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722025"/>
            <a:ext cx="9144000" cy="1655762"/>
          </a:xfrm>
        </p:spPr>
        <p:txBody>
          <a:bodyPr>
            <a:normAutofit/>
          </a:bodyPr>
          <a:lstStyle/>
          <a:p>
            <a:r>
              <a:rPr lang="en-GB" sz="2800" dirty="0">
                <a:solidFill>
                  <a:schemeClr val="accent4">
                    <a:lumMod val="75000"/>
                  </a:schemeClr>
                </a:solidFill>
                <a:latin typeface="Garamond" panose="02020404030301010803" pitchFamily="18" charset="0"/>
              </a:rPr>
              <a:t>Monday </a:t>
            </a:r>
            <a:r>
              <a:rPr lang="en-GB" sz="2800" dirty="0" smtClean="0">
                <a:solidFill>
                  <a:schemeClr val="accent4">
                    <a:lumMod val="75000"/>
                  </a:schemeClr>
                </a:solidFill>
                <a:latin typeface="Garamond" panose="02020404030301010803" pitchFamily="18" charset="0"/>
              </a:rPr>
              <a:t>26</a:t>
            </a:r>
            <a:r>
              <a:rPr lang="en-GB" sz="2800" baseline="30000" dirty="0" smtClean="0">
                <a:solidFill>
                  <a:schemeClr val="accent4">
                    <a:lumMod val="75000"/>
                  </a:schemeClr>
                </a:solidFill>
                <a:latin typeface="Garamond" panose="02020404030301010803" pitchFamily="18" charset="0"/>
              </a:rPr>
              <a:t>th</a:t>
            </a:r>
            <a:r>
              <a:rPr lang="en-GB" sz="2800" dirty="0" smtClean="0">
                <a:solidFill>
                  <a:schemeClr val="accent4">
                    <a:lumMod val="75000"/>
                  </a:schemeClr>
                </a:solidFill>
                <a:latin typeface="Garamond" panose="02020404030301010803" pitchFamily="18" charset="0"/>
              </a:rPr>
              <a:t> April </a:t>
            </a:r>
            <a:r>
              <a:rPr lang="en-GB" sz="2800" dirty="0">
                <a:solidFill>
                  <a:schemeClr val="accent4">
                    <a:lumMod val="75000"/>
                  </a:schemeClr>
                </a:solidFill>
                <a:latin typeface="Garamond" panose="02020404030301010803" pitchFamily="18" charset="0"/>
              </a:rPr>
              <a:t>2021</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64400" y="608913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9" name="Subtitle 2"/>
          <p:cNvSpPr txBox="1">
            <a:spLocks/>
          </p:cNvSpPr>
          <p:nvPr/>
        </p:nvSpPr>
        <p:spPr>
          <a:xfrm>
            <a:off x="1715589" y="4988719"/>
            <a:ext cx="8760822"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a:t>
            </a:r>
            <a:r>
              <a:rPr lang="en-GB" sz="4400" dirty="0" smtClean="0">
                <a:latin typeface="Garamond" panose="02020404030301010803" pitchFamily="18" charset="0"/>
              </a:rPr>
              <a:t>We are an Easter People ~</a:t>
            </a:r>
            <a:endParaRPr lang="en-GB" sz="4400" dirty="0">
              <a:latin typeface="Garamond" panose="02020404030301010803" pitchFamily="18" charset="0"/>
            </a:endParaRPr>
          </a:p>
        </p:txBody>
      </p:sp>
      <p:sp>
        <p:nvSpPr>
          <p:cNvPr id="10" name="Title 1"/>
          <p:cNvSpPr txBox="1">
            <a:spLocks/>
          </p:cNvSpPr>
          <p:nvPr/>
        </p:nvSpPr>
        <p:spPr>
          <a:xfrm>
            <a:off x="1524000" y="249839"/>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4">
                    <a:lumMod val="75000"/>
                  </a:schemeClr>
                </a:solidFill>
                <a:latin typeface="Garamond" panose="02020404030301010803" pitchFamily="18" charset="0"/>
              </a:rPr>
              <a:t>Looking Forward</a:t>
            </a:r>
          </a:p>
        </p:txBody>
      </p:sp>
      <p:pic>
        <p:nvPicPr>
          <p:cNvPr id="8" name="Picture 7" descr="World Youth Day Lisbon 2023 unveils Marian logo | Angelus News"/>
          <p:cNvPicPr/>
          <p:nvPr/>
        </p:nvPicPr>
        <p:blipFill rotWithShape="1">
          <a:blip r:embed="rId3" cstate="print">
            <a:extLst>
              <a:ext uri="{28A0092B-C50C-407E-A947-70E740481C1C}">
                <a14:useLocalDpi xmlns:a14="http://schemas.microsoft.com/office/drawing/2010/main" val="0"/>
              </a:ext>
            </a:extLst>
          </a:blip>
          <a:srcRect l="25420" t="2314" r="22249" b="2792"/>
          <a:stretch/>
        </p:blipFill>
        <p:spPr bwMode="auto">
          <a:xfrm>
            <a:off x="227489" y="4971098"/>
            <a:ext cx="1789747" cy="1759902"/>
          </a:xfrm>
          <a:prstGeom prst="rect">
            <a:avLst/>
          </a:prstGeom>
          <a:noFill/>
          <a:ln>
            <a:noFill/>
          </a:ln>
          <a:extLst>
            <a:ext uri="{53640926-AAD7-44D8-BBD7-CCE9431645EC}">
              <a14:shadowObscured xmlns:a14="http://schemas.microsoft.com/office/drawing/2010/main"/>
            </a:ext>
          </a:extLst>
        </p:spPr>
      </p:pic>
      <p:pic>
        <p:nvPicPr>
          <p:cNvPr id="2050" name="Picture 2" descr="Easter - Time to Spread Good News | Catholic Holidays | Resurrec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5658" y="1822067"/>
            <a:ext cx="7915182" cy="3060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6195037"/>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2561</TotalTime>
  <Words>576</Words>
  <Application>Microsoft Office PowerPoint</Application>
  <PresentationFormat>Widescreen</PresentationFormat>
  <Paragraphs>56</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Calibri Light</vt:lpstr>
      <vt:lpstr>Castellar</vt:lpstr>
      <vt:lpstr>Garamond</vt:lpstr>
      <vt:lpstr>Times New Roman</vt:lpstr>
      <vt:lpstr>Office Theme</vt:lpstr>
      <vt:lpstr>PowerPoint Presentation</vt:lpstr>
      <vt:lpstr>PowerPoint Presentation</vt:lpstr>
      <vt:lpstr>The Synoptic Problem</vt:lpstr>
      <vt:lpstr>The Synoptic Problem</vt:lpstr>
      <vt:lpstr>The Synoptic Problem</vt:lpstr>
      <vt:lpstr>PowerPoint Presentation</vt:lpstr>
      <vt:lpstr>PowerPoint Presentation</vt:lpstr>
      <vt:lpstr>PowerPoint Presentation</vt:lpstr>
      <vt:lpstr>PowerPoint Presentation</vt:lpstr>
    </vt:vector>
  </TitlesOfParts>
  <Company>Diocese Of Brentwood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Sophie Russell</dc:creator>
  <cp:lastModifiedBy>Catherine McKenna</cp:lastModifiedBy>
  <cp:revision>155</cp:revision>
  <dcterms:created xsi:type="dcterms:W3CDTF">2019-09-06T14:56:38Z</dcterms:created>
  <dcterms:modified xsi:type="dcterms:W3CDTF">2021-04-20T10:11:51Z</dcterms:modified>
</cp:coreProperties>
</file>